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5.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tags/tag6.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tags/tag7.xml" ContentType="application/vnd.openxmlformats-officedocument.presentationml.tags+xml"/>
  <Override PartName="/ppt/notesSlides/notesSlide18.xml" ContentType="application/vnd.openxmlformats-officedocument.presentationml.notesSlide+xml"/>
  <Override PartName="/ppt/charts/chart7.xml" ContentType="application/vnd.openxmlformats-officedocument.drawingml.chart+xml"/>
  <Override PartName="/ppt/tags/tag8.xml" ContentType="application/vnd.openxmlformats-officedocument.presentationml.tags+xml"/>
  <Override PartName="/ppt/notesSlides/notesSlide19.xml" ContentType="application/vnd.openxmlformats-officedocument.presentationml.notesSlide+xml"/>
  <Override PartName="/ppt/charts/chart8.xml" ContentType="application/vnd.openxmlformats-officedocument.drawingml.chart+xml"/>
  <Override PartName="/ppt/tags/tag9.xml" ContentType="application/vnd.openxmlformats-officedocument.presentationml.tags+xml"/>
  <Override PartName="/ppt/notesSlides/notesSlide20.xml" ContentType="application/vnd.openxmlformats-officedocument.presentationml.notesSlide+xml"/>
  <Override PartName="/ppt/charts/chart9.xml" ContentType="application/vnd.openxmlformats-officedocument.drawingml.chart+xml"/>
  <Override PartName="/ppt/tags/tag10.xml" ContentType="application/vnd.openxmlformats-officedocument.presentationml.tags+xml"/>
  <Override PartName="/ppt/notesSlides/notesSlide21.xml" ContentType="application/vnd.openxmlformats-officedocument.presentationml.notesSlide+xml"/>
  <Override PartName="/ppt/charts/chart10.xml" ContentType="application/vnd.openxmlformats-officedocument.drawingml.chart+xml"/>
  <Override PartName="/ppt/tags/tag11.xml" ContentType="application/vnd.openxmlformats-officedocument.presentationml.tags+xml"/>
  <Override PartName="/ppt/notesSlides/notesSlide22.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notesSlides/notesSlide23.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tags/tag13.xml" ContentType="application/vnd.openxmlformats-officedocument.presentationml.tags+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14.xml" ContentType="application/vnd.openxmlformats-officedocument.presentationml.tags+xml"/>
  <Override PartName="/ppt/notesSlides/notesSlide2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tags/tag15.xml" ContentType="application/vnd.openxmlformats-officedocument.presentationml.tags+xml"/>
  <Override PartName="/ppt/notesSlides/notesSlide28.xml" ContentType="application/vnd.openxmlformats-officedocument.presentationml.notesSlide+xml"/>
  <Override PartName="/ppt/charts/chart20.xml" ContentType="application/vnd.openxmlformats-officedocument.drawingml.chart+xml"/>
  <Override PartName="/ppt/drawings/drawing4.xml" ContentType="application/vnd.openxmlformats-officedocument.drawingml.chartshapes+xml"/>
  <Override PartName="/ppt/tags/tag16.xml" ContentType="application/vnd.openxmlformats-officedocument.presentationml.tags+xml"/>
  <Override PartName="/ppt/notesSlides/notesSlide29.xml" ContentType="application/vnd.openxmlformats-officedocument.presentationml.notesSlide+xml"/>
  <Override PartName="/ppt/charts/chart21.xml" ContentType="application/vnd.openxmlformats-officedocument.drawingml.chart+xml"/>
  <Override PartName="/ppt/tags/tag17.xml" ContentType="application/vnd.openxmlformats-officedocument.presentationml.tags+xml"/>
  <Override PartName="/ppt/notesSlides/notesSlide30.xml" ContentType="application/vnd.openxmlformats-officedocument.presentationml.notesSlide+xml"/>
  <Override PartName="/ppt/charts/chart22.xml" ContentType="application/vnd.openxmlformats-officedocument.drawingml.chart+xml"/>
  <Override PartName="/ppt/tags/tag18.xml" ContentType="application/vnd.openxmlformats-officedocument.presentationml.tags+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07" r:id="rId3"/>
    <p:sldMasterId id="2147483722" r:id="rId4"/>
    <p:sldMasterId id="2147483744" r:id="rId5"/>
  </p:sldMasterIdLst>
  <p:notesMasterIdLst>
    <p:notesMasterId r:id="rId77"/>
  </p:notesMasterIdLst>
  <p:sldIdLst>
    <p:sldId id="256" r:id="rId6"/>
    <p:sldId id="283" r:id="rId7"/>
    <p:sldId id="1744" r:id="rId8"/>
    <p:sldId id="271" r:id="rId9"/>
    <p:sldId id="258" r:id="rId10"/>
    <p:sldId id="293" r:id="rId11"/>
    <p:sldId id="260" r:id="rId12"/>
    <p:sldId id="1743" r:id="rId13"/>
    <p:sldId id="298" r:id="rId14"/>
    <p:sldId id="267" r:id="rId15"/>
    <p:sldId id="276" r:id="rId16"/>
    <p:sldId id="301" r:id="rId17"/>
    <p:sldId id="811" r:id="rId18"/>
    <p:sldId id="1745" r:id="rId19"/>
    <p:sldId id="1746" r:id="rId20"/>
    <p:sldId id="897" r:id="rId21"/>
    <p:sldId id="902" r:id="rId22"/>
    <p:sldId id="898" r:id="rId23"/>
    <p:sldId id="901" r:id="rId24"/>
    <p:sldId id="904" r:id="rId25"/>
    <p:sldId id="903" r:id="rId26"/>
    <p:sldId id="916" r:id="rId27"/>
    <p:sldId id="905" r:id="rId28"/>
    <p:sldId id="899" r:id="rId29"/>
    <p:sldId id="908" r:id="rId30"/>
    <p:sldId id="883" r:id="rId31"/>
    <p:sldId id="918" r:id="rId32"/>
    <p:sldId id="919" r:id="rId33"/>
    <p:sldId id="884" r:id="rId34"/>
    <p:sldId id="921" r:id="rId35"/>
    <p:sldId id="920" r:id="rId36"/>
    <p:sldId id="907" r:id="rId37"/>
    <p:sldId id="906" r:id="rId38"/>
    <p:sldId id="925" r:id="rId39"/>
    <p:sldId id="926" r:id="rId40"/>
    <p:sldId id="923" r:id="rId41"/>
    <p:sldId id="922" r:id="rId42"/>
    <p:sldId id="910" r:id="rId43"/>
    <p:sldId id="917" r:id="rId44"/>
    <p:sldId id="911" r:id="rId45"/>
    <p:sldId id="912" r:id="rId46"/>
    <p:sldId id="913" r:id="rId47"/>
    <p:sldId id="914" r:id="rId48"/>
    <p:sldId id="924" r:id="rId49"/>
    <p:sldId id="284" r:id="rId50"/>
    <p:sldId id="1226" r:id="rId51"/>
    <p:sldId id="1227" r:id="rId52"/>
    <p:sldId id="1228" r:id="rId53"/>
    <p:sldId id="1229" r:id="rId54"/>
    <p:sldId id="1230" r:id="rId55"/>
    <p:sldId id="1117" r:id="rId56"/>
    <p:sldId id="1231" r:id="rId57"/>
    <p:sldId id="1232" r:id="rId58"/>
    <p:sldId id="310" r:id="rId59"/>
    <p:sldId id="1234" r:id="rId60"/>
    <p:sldId id="1235" r:id="rId61"/>
    <p:sldId id="1031" r:id="rId62"/>
    <p:sldId id="312" r:id="rId63"/>
    <p:sldId id="1233" r:id="rId64"/>
    <p:sldId id="348" r:id="rId65"/>
    <p:sldId id="349" r:id="rId66"/>
    <p:sldId id="350" r:id="rId67"/>
    <p:sldId id="351" r:id="rId68"/>
    <p:sldId id="352" r:id="rId69"/>
    <p:sldId id="353" r:id="rId70"/>
    <p:sldId id="354" r:id="rId71"/>
    <p:sldId id="1108" r:id="rId72"/>
    <p:sldId id="1107" r:id="rId73"/>
    <p:sldId id="1109" r:id="rId74"/>
    <p:sldId id="329" r:id="rId75"/>
    <p:sldId id="1747" r:id="rId7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8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636" autoAdjust="0"/>
  </p:normalViewPr>
  <p:slideViewPr>
    <p:cSldViewPr snapToGrid="0">
      <p:cViewPr varScale="1">
        <p:scale>
          <a:sx n="59" d="100"/>
          <a:sy n="59" d="100"/>
        </p:scale>
        <p:origin x="1128" y="45"/>
      </p:cViewPr>
      <p:guideLst/>
    </p:cSldViewPr>
  </p:slideViewPr>
  <p:notesTextViewPr>
    <p:cViewPr>
      <p:scale>
        <a:sx n="1" d="1"/>
        <a:sy n="1" d="1"/>
      </p:scale>
      <p:origin x="0" y="0"/>
    </p:cViewPr>
  </p:notesTextViewPr>
  <p:notesViewPr>
    <p:cSldViewPr snapToGrid="0">
      <p:cViewPr varScale="1">
        <p:scale>
          <a:sx n="85" d="100"/>
          <a:sy n="85" d="100"/>
        </p:scale>
        <p:origin x="385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0485-4B24-A00E-942114BE3204}"/>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0485-4B24-A00E-942114BE3204}"/>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0485-4B24-A00E-942114BE3204}"/>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0485-4B24-A00E-942114BE320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58</c:v>
                </c:pt>
                <c:pt idx="1">
                  <c:v>42</c:v>
                </c:pt>
              </c:numCache>
            </c:numRef>
          </c:val>
          <c:extLst>
            <c:ext xmlns:c16="http://schemas.microsoft.com/office/drawing/2014/chart" uri="{C3380CC4-5D6E-409C-BE32-E72D297353CC}">
              <c16:uniqueId val="{00000000-B3D7-4A2E-B444-C485AB9F71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66958823406743"/>
          <c:y val="5.7939914163090099E-2"/>
          <c:w val="0.81693349390654513"/>
          <c:h val="0.73506349989109454"/>
        </c:manualLayout>
      </c:layout>
      <c:lineChart>
        <c:grouping val="standard"/>
        <c:varyColors val="0"/>
        <c:ser>
          <c:idx val="2"/>
          <c:order val="1"/>
          <c:tx>
            <c:strRef>
              <c:f>Sheet1!$A$3</c:f>
              <c:strCache>
                <c:ptCount val="1"/>
                <c:pt idx="0">
                  <c:v>Felony Probation</c:v>
                </c:pt>
              </c:strCache>
            </c:strRef>
          </c:tx>
          <c:spPr>
            <a:ln w="40357">
              <a:solidFill>
                <a:srgbClr val="00B0F0"/>
              </a:solidFill>
              <a:prstDash val="solid"/>
            </a:ln>
          </c:spPr>
          <c:marker>
            <c:symbol val="square"/>
            <c:size val="7"/>
            <c:spPr>
              <a:solidFill>
                <a:srgbClr val="00B0F0"/>
              </a:solidFill>
              <a:ln>
                <a:solidFill>
                  <a:srgbClr val="00B0F0"/>
                </a:solidFill>
                <a:prstDash val="solid"/>
              </a:ln>
            </c:spPr>
          </c:marker>
          <c:cat>
            <c:numRef>
              <c:f>Sheet1!$B$1:$AP$1</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Sheet1!$B$3:$AP$3</c:f>
              <c:numCache>
                <c:formatCode>General</c:formatCode>
                <c:ptCount val="41"/>
                <c:pt idx="0">
                  <c:v>31413</c:v>
                </c:pt>
                <c:pt idx="1">
                  <c:v>29786</c:v>
                </c:pt>
                <c:pt idx="2">
                  <c:v>25574</c:v>
                </c:pt>
                <c:pt idx="3">
                  <c:v>26039</c:v>
                </c:pt>
                <c:pt idx="4">
                  <c:v>29499</c:v>
                </c:pt>
                <c:pt idx="5">
                  <c:v>30835</c:v>
                </c:pt>
                <c:pt idx="6">
                  <c:v>31606</c:v>
                </c:pt>
                <c:pt idx="7">
                  <c:v>34816</c:v>
                </c:pt>
                <c:pt idx="8">
                  <c:v>38943</c:v>
                </c:pt>
                <c:pt idx="9">
                  <c:v>41214</c:v>
                </c:pt>
                <c:pt idx="10">
                  <c:v>45492</c:v>
                </c:pt>
                <c:pt idx="11">
                  <c:v>41794</c:v>
                </c:pt>
                <c:pt idx="12">
                  <c:v>42384</c:v>
                </c:pt>
                <c:pt idx="13">
                  <c:v>44937</c:v>
                </c:pt>
                <c:pt idx="14">
                  <c:v>46588</c:v>
                </c:pt>
                <c:pt idx="15">
                  <c:v>48657</c:v>
                </c:pt>
                <c:pt idx="16">
                  <c:v>49028</c:v>
                </c:pt>
                <c:pt idx="17">
                  <c:v>50394</c:v>
                </c:pt>
                <c:pt idx="18">
                  <c:v>55330.050955414015</c:v>
                </c:pt>
                <c:pt idx="19">
                  <c:v>57357.087504375217</c:v>
                </c:pt>
                <c:pt idx="20">
                  <c:v>57087.119407008089</c:v>
                </c:pt>
                <c:pt idx="21">
                  <c:v>58717.35202792153</c:v>
                </c:pt>
                <c:pt idx="22">
                  <c:v>55898.292440604753</c:v>
                </c:pt>
                <c:pt idx="23">
                  <c:v>53452.577777777777</c:v>
                </c:pt>
                <c:pt idx="24">
                  <c:v>56254.335685483871</c:v>
                </c:pt>
                <c:pt idx="25">
                  <c:v>55810.154079203639</c:v>
                </c:pt>
                <c:pt idx="26">
                  <c:v>57430.879300118628</c:v>
                </c:pt>
                <c:pt idx="27">
                  <c:v>56422.828090385468</c:v>
                </c:pt>
                <c:pt idx="28">
                  <c:v>55837.128325877093</c:v>
                </c:pt>
                <c:pt idx="29">
                  <c:v>55051.889975550119</c:v>
                </c:pt>
                <c:pt idx="30">
                  <c:v>55438.509542743537</c:v>
                </c:pt>
                <c:pt idx="31">
                  <c:v>55692.462823061629</c:v>
                </c:pt>
                <c:pt idx="32">
                  <c:v>56400.05570152391</c:v>
                </c:pt>
                <c:pt idx="33">
                  <c:v>56326.16348773842</c:v>
                </c:pt>
                <c:pt idx="34">
                  <c:v>53404.224583866839</c:v>
                </c:pt>
                <c:pt idx="35">
                  <c:v>51733.968273337399</c:v>
                </c:pt>
                <c:pt idx="36">
                  <c:v>51600.36</c:v>
                </c:pt>
                <c:pt idx="37">
                  <c:v>50879</c:v>
                </c:pt>
                <c:pt idx="38">
                  <c:v>48540</c:v>
                </c:pt>
                <c:pt idx="39">
                  <c:v>47029</c:v>
                </c:pt>
              </c:numCache>
            </c:numRef>
          </c:val>
          <c:smooth val="0"/>
          <c:extLst>
            <c:ext xmlns:c16="http://schemas.microsoft.com/office/drawing/2014/chart" uri="{C3380CC4-5D6E-409C-BE32-E72D297353CC}">
              <c16:uniqueId val="{00000002-DCAA-489E-83D8-D08F602478A3}"/>
            </c:ext>
          </c:extLst>
        </c:ser>
        <c:ser>
          <c:idx val="3"/>
          <c:order val="2"/>
          <c:tx>
            <c:strRef>
              <c:f>Sheet1!$A$4</c:f>
              <c:strCache>
                <c:ptCount val="1"/>
                <c:pt idx="0">
                  <c:v>Prison</c:v>
                </c:pt>
              </c:strCache>
            </c:strRef>
          </c:tx>
          <c:spPr>
            <a:ln w="40357">
              <a:solidFill>
                <a:srgbClr val="FEBD18"/>
              </a:solidFill>
              <a:prstDash val="solid"/>
            </a:ln>
          </c:spPr>
          <c:marker>
            <c:symbol val="none"/>
          </c:marker>
          <c:cat>
            <c:numRef>
              <c:f>Sheet1!$B$1:$AP$1</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Sheet1!$B$4:$AP$4</c:f>
              <c:numCache>
                <c:formatCode>#,##0</c:formatCode>
                <c:ptCount val="41"/>
                <c:pt idx="0">
                  <c:v>13967</c:v>
                </c:pt>
                <c:pt idx="1">
                  <c:v>13735</c:v>
                </c:pt>
                <c:pt idx="2">
                  <c:v>16549</c:v>
                </c:pt>
                <c:pt idx="3">
                  <c:v>17649</c:v>
                </c:pt>
                <c:pt idx="4">
                  <c:v>19184</c:v>
                </c:pt>
                <c:pt idx="5">
                  <c:v>19928</c:v>
                </c:pt>
                <c:pt idx="6">
                  <c:v>20554</c:v>
                </c:pt>
                <c:pt idx="7">
                  <c:v>22576</c:v>
                </c:pt>
                <c:pt idx="8">
                  <c:v>27295</c:v>
                </c:pt>
                <c:pt idx="9">
                  <c:v>28941</c:v>
                </c:pt>
                <c:pt idx="10">
                  <c:v>30432</c:v>
                </c:pt>
                <c:pt idx="11">
                  <c:v>33072</c:v>
                </c:pt>
                <c:pt idx="12">
                  <c:v>35614</c:v>
                </c:pt>
                <c:pt idx="13">
                  <c:v>37790</c:v>
                </c:pt>
                <c:pt idx="14">
                  <c:v>38373</c:v>
                </c:pt>
                <c:pt idx="15">
                  <c:v>40425</c:v>
                </c:pt>
                <c:pt idx="16">
                  <c:v>42140</c:v>
                </c:pt>
                <c:pt idx="17">
                  <c:v>44355</c:v>
                </c:pt>
                <c:pt idx="18">
                  <c:v>44819</c:v>
                </c:pt>
                <c:pt idx="19">
                  <c:v>45629</c:v>
                </c:pt>
                <c:pt idx="20">
                  <c:v>43142</c:v>
                </c:pt>
                <c:pt idx="21">
                  <c:v>43186</c:v>
                </c:pt>
                <c:pt idx="22">
                  <c:v>44379</c:v>
                </c:pt>
                <c:pt idx="23">
                  <c:v>44669</c:v>
                </c:pt>
                <c:pt idx="24">
                  <c:v>45440</c:v>
                </c:pt>
                <c:pt idx="25">
                  <c:v>45565</c:v>
                </c:pt>
                <c:pt idx="26" formatCode="General">
                  <c:v>45548</c:v>
                </c:pt>
                <c:pt idx="27" formatCode="General">
                  <c:v>45545</c:v>
                </c:pt>
                <c:pt idx="28">
                  <c:v>47504</c:v>
                </c:pt>
                <c:pt idx="29">
                  <c:v>48978</c:v>
                </c:pt>
                <c:pt idx="30">
                  <c:v>48934</c:v>
                </c:pt>
                <c:pt idx="31">
                  <c:v>48877</c:v>
                </c:pt>
                <c:pt idx="32">
                  <c:v>48921</c:v>
                </c:pt>
                <c:pt idx="33" formatCode="General">
                  <c:v>47166</c:v>
                </c:pt>
                <c:pt idx="34">
                  <c:v>44734</c:v>
                </c:pt>
                <c:pt idx="35" formatCode="General">
                  <c:v>42970</c:v>
                </c:pt>
                <c:pt idx="36">
                  <c:v>40758</c:v>
                </c:pt>
                <c:pt idx="37" formatCode="General">
                  <c:v>38259</c:v>
                </c:pt>
                <c:pt idx="38" formatCode="General">
                  <c:v>32048</c:v>
                </c:pt>
                <c:pt idx="39" formatCode="General">
                  <c:v>27413</c:v>
                </c:pt>
                <c:pt idx="40" formatCode="General">
                  <c:v>29366</c:v>
                </c:pt>
              </c:numCache>
            </c:numRef>
          </c:val>
          <c:smooth val="0"/>
          <c:extLst>
            <c:ext xmlns:c16="http://schemas.microsoft.com/office/drawing/2014/chart" uri="{C3380CC4-5D6E-409C-BE32-E72D297353CC}">
              <c16:uniqueId val="{00000000-4BBD-4947-804B-25528FBB3E6B}"/>
            </c:ext>
          </c:extLst>
        </c:ser>
        <c:ser>
          <c:idx val="0"/>
          <c:order val="3"/>
          <c:tx>
            <c:strRef>
              <c:f>Sheet1!$A$5</c:f>
              <c:strCache>
                <c:ptCount val="1"/>
                <c:pt idx="0">
                  <c:v>MSR "Parole"</c:v>
                </c:pt>
              </c:strCache>
            </c:strRef>
          </c:tx>
          <c:spPr>
            <a:ln w="31750">
              <a:solidFill>
                <a:srgbClr val="FEBD18"/>
              </a:solidFill>
              <a:prstDash val="dash"/>
            </a:ln>
          </c:spPr>
          <c:marker>
            <c:symbol val="none"/>
          </c:marker>
          <c:cat>
            <c:numRef>
              <c:f>Sheet1!$B$1:$AP$1</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Sheet1!$B$5:$AP$5</c:f>
              <c:numCache>
                <c:formatCode>General</c:formatCode>
                <c:ptCount val="41"/>
                <c:pt idx="0">
                  <c:v>9394</c:v>
                </c:pt>
                <c:pt idx="1">
                  <c:v>11866</c:v>
                </c:pt>
                <c:pt idx="2">
                  <c:v>11556</c:v>
                </c:pt>
                <c:pt idx="3" formatCode="#,##0">
                  <c:v>9173</c:v>
                </c:pt>
                <c:pt idx="4" formatCode="#,##0">
                  <c:v>10327</c:v>
                </c:pt>
                <c:pt idx="5" formatCode="#,##0">
                  <c:v>11229</c:v>
                </c:pt>
                <c:pt idx="6" formatCode="#,##0">
                  <c:v>12561</c:v>
                </c:pt>
                <c:pt idx="7" formatCode="#,##0">
                  <c:v>12731</c:v>
                </c:pt>
                <c:pt idx="8" formatCode="#,##0">
                  <c:v>12599</c:v>
                </c:pt>
                <c:pt idx="9" formatCode="#,##0">
                  <c:v>17245</c:v>
                </c:pt>
                <c:pt idx="10" formatCode="#,##0">
                  <c:v>22343</c:v>
                </c:pt>
                <c:pt idx="11" formatCode="#,##0">
                  <c:v>23339</c:v>
                </c:pt>
                <c:pt idx="12" formatCode="#,##0">
                  <c:v>25436</c:v>
                </c:pt>
                <c:pt idx="13" formatCode="#,##0">
                  <c:v>28234</c:v>
                </c:pt>
                <c:pt idx="14" formatCode="#,##0">
                  <c:v>30136</c:v>
                </c:pt>
                <c:pt idx="15" formatCode="#,##0">
                  <c:v>30106</c:v>
                </c:pt>
                <c:pt idx="16" formatCode="#,##0">
                  <c:v>30610</c:v>
                </c:pt>
                <c:pt idx="17" formatCode="#,##0">
                  <c:v>30691</c:v>
                </c:pt>
                <c:pt idx="18" formatCode="#,##0">
                  <c:v>31175</c:v>
                </c:pt>
                <c:pt idx="19" formatCode="#,##0">
                  <c:v>27571</c:v>
                </c:pt>
                <c:pt idx="20" formatCode="#,##0">
                  <c:v>31908</c:v>
                </c:pt>
                <c:pt idx="21" formatCode="#,##0">
                  <c:v>33692</c:v>
                </c:pt>
                <c:pt idx="22" formatCode="#,##0">
                  <c:v>32666</c:v>
                </c:pt>
                <c:pt idx="23" formatCode="#,##0">
                  <c:v>33255</c:v>
                </c:pt>
                <c:pt idx="24" formatCode="#,##0">
                  <c:v>33092</c:v>
                </c:pt>
                <c:pt idx="25" formatCode="#,##0">
                  <c:v>33596</c:v>
                </c:pt>
                <c:pt idx="26" formatCode="#,##0">
                  <c:v>32594</c:v>
                </c:pt>
                <c:pt idx="27" formatCode="#,##0">
                  <c:v>31539</c:v>
                </c:pt>
                <c:pt idx="28" formatCode="#,##0">
                  <c:v>30621</c:v>
                </c:pt>
                <c:pt idx="29" formatCode="###0">
                  <c:v>25465</c:v>
                </c:pt>
                <c:pt idx="30" formatCode="#,##0">
                  <c:v>25464</c:v>
                </c:pt>
                <c:pt idx="31" formatCode="#,##0">
                  <c:v>27900</c:v>
                </c:pt>
                <c:pt idx="32" formatCode="#,##0">
                  <c:v>28242</c:v>
                </c:pt>
                <c:pt idx="33" formatCode="#,##0">
                  <c:v>28478</c:v>
                </c:pt>
                <c:pt idx="34" formatCode="#,##0">
                  <c:v>27794</c:v>
                </c:pt>
                <c:pt idx="35" formatCode="#,##0">
                  <c:v>25974</c:v>
                </c:pt>
                <c:pt idx="36" formatCode="#,##0">
                  <c:v>24671</c:v>
                </c:pt>
                <c:pt idx="37" formatCode="#,##0">
                  <c:v>24406</c:v>
                </c:pt>
                <c:pt idx="38">
                  <c:v>26426</c:v>
                </c:pt>
                <c:pt idx="39">
                  <c:v>22663</c:v>
                </c:pt>
                <c:pt idx="40">
                  <c:v>20895</c:v>
                </c:pt>
              </c:numCache>
            </c:numRef>
          </c:val>
          <c:smooth val="0"/>
          <c:extLst>
            <c:ext xmlns:c16="http://schemas.microsoft.com/office/drawing/2014/chart" uri="{C3380CC4-5D6E-409C-BE32-E72D297353CC}">
              <c16:uniqueId val="{00000000-B518-4668-A1C2-1F6CAB8D3AE5}"/>
            </c:ext>
          </c:extLst>
        </c:ser>
        <c:dLbls>
          <c:showLegendKey val="0"/>
          <c:showVal val="0"/>
          <c:showCatName val="0"/>
          <c:showSerName val="0"/>
          <c:showPercent val="0"/>
          <c:showBubbleSize val="0"/>
        </c:dLbls>
        <c:marker val="1"/>
        <c:smooth val="0"/>
        <c:axId val="2136128472"/>
        <c:axId val="2136125048"/>
        <c:extLst>
          <c:ext xmlns:c15="http://schemas.microsoft.com/office/drawing/2012/chart" uri="{02D57815-91ED-43cb-92C2-25804820EDAC}">
            <c15:filteredLineSeries>
              <c15:ser>
                <c:idx val="1"/>
                <c:order val="0"/>
                <c:tx>
                  <c:strRef>
                    <c:extLst>
                      <c:ext uri="{02D57815-91ED-43cb-92C2-25804820EDAC}">
                        <c15:formulaRef>
                          <c15:sqref>Sheet1!$A$1</c15:sqref>
                        </c15:formulaRef>
                      </c:ext>
                    </c:extLst>
                    <c:strCache>
                      <c:ptCount val="1"/>
                    </c:strCache>
                  </c:strRef>
                </c:tx>
                <c:marker>
                  <c:symbol val="square"/>
                  <c:size val="7"/>
                  <c:spPr>
                    <a:solidFill>
                      <a:srgbClr val="00B0F0"/>
                    </a:solidFill>
                    <a:ln>
                      <a:solidFill>
                        <a:srgbClr val="00B0F0"/>
                      </a:solidFill>
                      <a:prstDash val="solid"/>
                    </a:ln>
                  </c:spPr>
                </c:marker>
                <c:cat>
                  <c:numRef>
                    <c:extLst>
                      <c:ext uri="{02D57815-91ED-43cb-92C2-25804820EDAC}">
                        <c15:formulaRef>
                          <c15:sqref>Sheet1!$B$1:$AP$1</c15:sqref>
                        </c15:formulaRef>
                      </c:ext>
                    </c:extLst>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extLst>
                      <c:ext uri="{02D57815-91ED-43cb-92C2-25804820EDAC}">
                        <c15:formulaRef>
                          <c15:sqref>Sheet1!$B$1:$AO$1</c15:sqref>
                        </c15:formulaRef>
                      </c:ext>
                    </c:extLst>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val>
                <c:smooth val="0"/>
                <c:extLst>
                  <c:ext xmlns:c16="http://schemas.microsoft.com/office/drawing/2014/chart" uri="{C3380CC4-5D6E-409C-BE32-E72D297353CC}">
                    <c16:uniqueId val="{00000001-DCAA-489E-83D8-D08F602478A3}"/>
                  </c:ext>
                </c:extLst>
              </c15:ser>
            </c15:filteredLineSeries>
          </c:ext>
        </c:extLst>
      </c:lineChart>
      <c:catAx>
        <c:axId val="2136128472"/>
        <c:scaling>
          <c:orientation val="minMax"/>
        </c:scaling>
        <c:delete val="0"/>
        <c:axPos val="b"/>
        <c:numFmt formatCode="General" sourceLinked="1"/>
        <c:majorTickMark val="out"/>
        <c:minorTickMark val="none"/>
        <c:tickLblPos val="nextTo"/>
        <c:spPr>
          <a:ln w="3362">
            <a:solidFill>
              <a:schemeClr val="bg1">
                <a:lumMod val="65000"/>
              </a:schemeClr>
            </a:solidFill>
            <a:prstDash val="solid"/>
          </a:ln>
        </c:spPr>
        <c:txPr>
          <a:bodyPr rot="-5400000" vert="horz"/>
          <a:lstStyle/>
          <a:p>
            <a:pPr>
              <a:defRPr sz="1600" b="0" i="0" u="none" strike="noStrike" baseline="0">
                <a:solidFill>
                  <a:schemeClr val="tx1">
                    <a:lumMod val="75000"/>
                    <a:lumOff val="25000"/>
                  </a:schemeClr>
                </a:solidFill>
                <a:latin typeface="+mn-lt"/>
                <a:ea typeface="Arial"/>
                <a:cs typeface="Arial"/>
              </a:defRPr>
            </a:pPr>
            <a:endParaRPr lang="en-US"/>
          </a:p>
        </c:txPr>
        <c:crossAx val="2136125048"/>
        <c:crosses val="autoZero"/>
        <c:auto val="1"/>
        <c:lblAlgn val="ctr"/>
        <c:lblOffset val="100"/>
        <c:tickLblSkip val="1"/>
        <c:tickMarkSkip val="1"/>
        <c:noMultiLvlLbl val="0"/>
      </c:catAx>
      <c:valAx>
        <c:axId val="2136125048"/>
        <c:scaling>
          <c:orientation val="minMax"/>
        </c:scaling>
        <c:delete val="0"/>
        <c:axPos val="l"/>
        <c:majorGridlines>
          <c:spPr>
            <a:ln w="3362">
              <a:solidFill>
                <a:schemeClr val="bg1">
                  <a:lumMod val="65000"/>
                </a:schemeClr>
              </a:solidFill>
              <a:prstDash val="solid"/>
            </a:ln>
          </c:spPr>
        </c:majorGridlines>
        <c:title>
          <c:tx>
            <c:rich>
              <a:bodyPr/>
              <a:lstStyle/>
              <a:p>
                <a:pPr>
                  <a:defRPr sz="1800" b="0" i="0" u="none" strike="noStrike" baseline="0">
                    <a:solidFill>
                      <a:schemeClr val="tx1">
                        <a:lumMod val="75000"/>
                        <a:lumOff val="25000"/>
                      </a:schemeClr>
                    </a:solidFill>
                    <a:latin typeface="+mn-lt"/>
                    <a:ea typeface="Arial"/>
                    <a:cs typeface="Arial"/>
                  </a:defRPr>
                </a:pPr>
                <a:r>
                  <a:rPr lang="en-US" sz="1800" b="0" baseline="0" dirty="0">
                    <a:solidFill>
                      <a:schemeClr val="tx1">
                        <a:lumMod val="75000"/>
                        <a:lumOff val="25000"/>
                      </a:schemeClr>
                    </a:solidFill>
                    <a:latin typeface="+mn-lt"/>
                  </a:rPr>
                  <a:t>Number of People Convicted of a Felony Under Correctional Supervision</a:t>
                </a:r>
              </a:p>
            </c:rich>
          </c:tx>
          <c:layout>
            <c:manualLayout>
              <c:xMode val="edge"/>
              <c:yMode val="edge"/>
              <c:x val="4.3103448275862103E-3"/>
              <c:y val="0.12514730371497301"/>
            </c:manualLayout>
          </c:layout>
          <c:overlay val="0"/>
          <c:spPr>
            <a:noFill/>
            <a:ln w="26906">
              <a:noFill/>
            </a:ln>
          </c:spPr>
        </c:title>
        <c:numFmt formatCode="#,##0" sourceLinked="0"/>
        <c:majorTickMark val="out"/>
        <c:minorTickMark val="none"/>
        <c:tickLblPos val="nextTo"/>
        <c:spPr>
          <a:ln w="3362">
            <a:noFill/>
            <a:prstDash val="solid"/>
          </a:ln>
        </c:spPr>
        <c:txPr>
          <a:bodyPr rot="0" vert="horz"/>
          <a:lstStyle/>
          <a:p>
            <a:pPr>
              <a:defRPr sz="1800" b="0" i="0" u="none" strike="noStrike" baseline="0">
                <a:solidFill>
                  <a:schemeClr val="tx1">
                    <a:lumMod val="75000"/>
                    <a:lumOff val="25000"/>
                  </a:schemeClr>
                </a:solidFill>
                <a:latin typeface="+mn-lt"/>
                <a:ea typeface="Arial"/>
                <a:cs typeface="Arial"/>
              </a:defRPr>
            </a:pPr>
            <a:endParaRPr lang="en-US"/>
          </a:p>
        </c:txPr>
        <c:crossAx val="2136128472"/>
        <c:crosses val="autoZero"/>
        <c:crossBetween val="between"/>
      </c:valAx>
      <c:spPr>
        <a:noFill/>
        <a:ln w="13451">
          <a:noFill/>
          <a:prstDash val="solid"/>
        </a:ln>
      </c:spPr>
    </c:plotArea>
    <c:legend>
      <c:legendPos val="b"/>
      <c:layout>
        <c:manualLayout>
          <c:xMode val="edge"/>
          <c:yMode val="edge"/>
          <c:x val="0.29748169929665264"/>
          <c:y val="0.91432891003801908"/>
          <c:w val="0.47561875768134365"/>
          <c:h val="6.4167849175308309E-2"/>
        </c:manualLayout>
      </c:layout>
      <c:overlay val="0"/>
      <c:spPr>
        <a:noFill/>
        <a:ln w="3362">
          <a:noFill/>
          <a:prstDash val="solid"/>
        </a:ln>
      </c:spPr>
      <c:txPr>
        <a:bodyPr/>
        <a:lstStyle/>
        <a:p>
          <a:pPr>
            <a:defRPr sz="1800" b="0" i="0" u="none" strike="noStrike" baseline="0">
              <a:solidFill>
                <a:schemeClr val="tx1">
                  <a:lumMod val="75000"/>
                  <a:lumOff val="25000"/>
                </a:schemeClr>
              </a:solidFill>
              <a:latin typeface="+mn-lt"/>
              <a:ea typeface="Arial"/>
              <a:cs typeface="Arial"/>
            </a:defRPr>
          </a:pPr>
          <a:endParaRPr lang="en-US"/>
        </a:p>
      </c:txPr>
    </c:legend>
    <c:plotVisOnly val="1"/>
    <c:dispBlanksAs val="gap"/>
    <c:showDLblsOverMax val="0"/>
  </c:chart>
  <c:spPr>
    <a:noFill/>
    <a:ln>
      <a:noFill/>
    </a:ln>
  </c:spPr>
  <c:txPr>
    <a:bodyPr/>
    <a:lstStyle/>
    <a:p>
      <a:pPr>
        <a:defRPr sz="1907"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29368618515374"/>
          <c:y val="2.4525237470553424E-2"/>
          <c:w val="0.53414074017268698"/>
          <c:h val="0.88976808029636867"/>
        </c:manualLayout>
      </c:layout>
      <c:pieChart>
        <c:varyColors val="1"/>
        <c:ser>
          <c:idx val="0"/>
          <c:order val="0"/>
          <c:tx>
            <c:strRef>
              <c:f>Sheet1!$B$1</c:f>
              <c:strCache>
                <c:ptCount val="1"/>
                <c:pt idx="0">
                  <c:v>Sales</c:v>
                </c:pt>
              </c:strCache>
            </c:strRef>
          </c:tx>
          <c:dPt>
            <c:idx val="0"/>
            <c:bubble3D val="0"/>
            <c:spPr>
              <a:solidFill>
                <a:srgbClr val="FEBD18"/>
              </a:solidFill>
              <a:ln w="19050">
                <a:solidFill>
                  <a:schemeClr val="lt1"/>
                </a:solidFill>
              </a:ln>
              <a:effectLst/>
            </c:spPr>
            <c:extLst>
              <c:ext xmlns:c16="http://schemas.microsoft.com/office/drawing/2014/chart" uri="{C3380CC4-5D6E-409C-BE32-E72D297353CC}">
                <c16:uniqueId val="{00000003-2325-4971-9C30-9ABDBB31C318}"/>
              </c:ext>
            </c:extLst>
          </c:dPt>
          <c:dPt>
            <c:idx val="1"/>
            <c:bubble3D val="0"/>
            <c:spPr>
              <a:solidFill>
                <a:srgbClr val="00B0F0"/>
              </a:solidFill>
              <a:ln w="19050">
                <a:noFill/>
              </a:ln>
              <a:effectLst/>
            </c:spPr>
            <c:extLst>
              <c:ext xmlns:c16="http://schemas.microsoft.com/office/drawing/2014/chart" uri="{C3380CC4-5D6E-409C-BE32-E72D297353CC}">
                <c16:uniqueId val="{00000002-2325-4971-9C30-9ABDBB31C318}"/>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2325-4971-9C30-9ABDBB31C318}"/>
              </c:ext>
            </c:extLst>
          </c:dPt>
          <c:dLbls>
            <c:dLbl>
              <c:idx val="0"/>
              <c:layout>
                <c:manualLayout>
                  <c:x val="-5.2684448072601808E-2"/>
                  <c:y val="-0.206679824359584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A59B16ED-1BC3-452E-A28D-F4D083C75ED3}" type="CATEGORYNAME">
                      <a:rPr lang="en-US" b="1"/>
                      <a:pPr>
                        <a:defRPr sz="2000" b="1" i="0" u="none" strike="noStrike" kern="1200" baseline="0">
                          <a:solidFill>
                            <a:schemeClr val="tx1">
                              <a:lumMod val="75000"/>
                              <a:lumOff val="25000"/>
                            </a:schemeClr>
                          </a:solidFill>
                          <a:latin typeface="+mn-lt"/>
                          <a:ea typeface="+mn-ea"/>
                          <a:cs typeface="+mn-cs"/>
                        </a:defRPr>
                      </a:pPr>
                      <a:t>[CATEGORY NAME]</a:t>
                    </a:fld>
                    <a:r>
                      <a:rPr lang="en-US" b="1" baseline="0" dirty="0"/>
                      <a:t>, </a:t>
                    </a:r>
                    <a:fld id="{0A8D5584-1A08-4D22-B1DD-69354E942985}" type="VALUE">
                      <a:rPr lang="en-US" b="1" baseline="0"/>
                      <a:pPr>
                        <a:defRPr sz="2000" b="1" i="0" u="none" strike="noStrike" kern="1200" baseline="0">
                          <a:solidFill>
                            <a:schemeClr val="tx1">
                              <a:lumMod val="75000"/>
                              <a:lumOff val="25000"/>
                            </a:schemeClr>
                          </a:solidFill>
                          <a:latin typeface="+mn-lt"/>
                          <a:ea typeface="+mn-ea"/>
                          <a:cs typeface="+mn-cs"/>
                        </a:defRPr>
                      </a:pPr>
                      <a:t>[VALUE]</a:t>
                    </a:fld>
                    <a:r>
                      <a:rPr lang="en-US" b="1" baseline="0" dirty="0"/>
                      <a:t>,     </a:t>
                    </a:r>
                    <a:fld id="{75A46EE3-4CF2-472F-8603-01909F231B35}" type="PERCENTAGE">
                      <a:rPr lang="en-US" b="1" baseline="0" smtClean="0"/>
                      <a:pPr>
                        <a:defRPr sz="2000" b="1" i="0" u="none" strike="noStrike" kern="1200" baseline="0">
                          <a:solidFill>
                            <a:schemeClr val="tx1">
                              <a:lumMod val="75000"/>
                              <a:lumOff val="25000"/>
                            </a:schemeClr>
                          </a:solidFill>
                          <a:latin typeface="+mn-lt"/>
                          <a:ea typeface="+mn-ea"/>
                          <a:cs typeface="+mn-cs"/>
                        </a:defRPr>
                      </a:pPr>
                      <a:t>[PERCENTAGE]</a:t>
                    </a:fld>
                    <a:endParaRPr lang="en-US" b="1"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5187079522696087"/>
                      <c:h val="0.21061184933251093"/>
                    </c:manualLayout>
                  </c15:layout>
                  <c15:dlblFieldTable/>
                  <c15:showDataLabelsRange val="0"/>
                </c:ext>
                <c:ext xmlns:c16="http://schemas.microsoft.com/office/drawing/2014/chart" uri="{C3380CC4-5D6E-409C-BE32-E72D297353CC}">
                  <c16:uniqueId val="{00000003-2325-4971-9C30-9ABDBB31C318}"/>
                </c:ext>
              </c:extLst>
            </c:dLbl>
            <c:dLbl>
              <c:idx val="1"/>
              <c:layout>
                <c:manualLayout>
                  <c:x val="0.17972432674517616"/>
                  <c:y val="0.1585906771970292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325-4971-9C30-9ABDBB31C318}"/>
                </c:ext>
              </c:extLst>
            </c:dLbl>
            <c:dLbl>
              <c:idx val="2"/>
              <c:layout>
                <c:manualLayout>
                  <c:x val="-0.1367820529070306"/>
                  <c:y val="0.23356710082844961"/>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fld id="{EEEB614F-24C1-4664-A39E-4A6A47C5827A}" type="CATEGORYNAME">
                      <a:rPr lang="en-US">
                        <a:solidFill>
                          <a:schemeClr val="bg1"/>
                        </a:solidFill>
                      </a:rPr>
                      <a:pPr>
                        <a:defRPr sz="2000" b="0" i="0" u="none" strike="noStrike" kern="1200" baseline="0">
                          <a:solidFill>
                            <a:schemeClr val="bg1"/>
                          </a:solidFill>
                          <a:latin typeface="+mn-lt"/>
                          <a:ea typeface="+mn-ea"/>
                          <a:cs typeface="+mn-cs"/>
                        </a:defRPr>
                      </a:pPr>
                      <a:t>[CATEGORY NAME]</a:t>
                    </a:fld>
                    <a:r>
                      <a:rPr lang="en-US" baseline="0" dirty="0">
                        <a:solidFill>
                          <a:schemeClr val="bg1"/>
                        </a:solidFill>
                      </a:rPr>
                      <a:t>, </a:t>
                    </a:r>
                    <a:fld id="{115270F6-3902-4F34-B0EE-45F2E5889369}" type="VALUE">
                      <a:rPr lang="en-US" baseline="0">
                        <a:solidFill>
                          <a:schemeClr val="bg1"/>
                        </a:solidFill>
                      </a:rPr>
                      <a:pPr>
                        <a:defRPr sz="2000" b="0" i="0" u="none" strike="noStrike" kern="1200" baseline="0">
                          <a:solidFill>
                            <a:schemeClr val="bg1"/>
                          </a:solidFill>
                          <a:latin typeface="+mn-lt"/>
                          <a:ea typeface="+mn-ea"/>
                          <a:cs typeface="+mn-cs"/>
                        </a:defRPr>
                      </a:pPr>
                      <a:t>[VALUE]</a:t>
                    </a:fld>
                    <a:r>
                      <a:rPr lang="en-US" baseline="0" dirty="0">
                        <a:solidFill>
                          <a:schemeClr val="bg1"/>
                        </a:solidFill>
                      </a:rPr>
                      <a:t>,  </a:t>
                    </a:r>
                    <a:fld id="{5EE62B4B-5A6A-4B97-82B8-277FF048ADD7}" type="PERCENTAGE">
                      <a:rPr lang="en-US" baseline="0" smtClean="0">
                        <a:solidFill>
                          <a:schemeClr val="bg1"/>
                        </a:solidFill>
                      </a:rPr>
                      <a:pPr>
                        <a:defRPr sz="2000" b="0" i="0" u="none" strike="noStrike" kern="1200" baseline="0">
                          <a:solidFill>
                            <a:schemeClr val="bg1"/>
                          </a:solidFill>
                          <a:latin typeface="+mn-lt"/>
                          <a:ea typeface="+mn-ea"/>
                          <a:cs typeface="+mn-cs"/>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3562167191992694"/>
                      <c:h val="0.200063324373455"/>
                    </c:manualLayout>
                  </c15:layout>
                  <c15:dlblFieldTable/>
                  <c15:showDataLabelsRange val="0"/>
                </c:ext>
                <c:ext xmlns:c16="http://schemas.microsoft.com/office/drawing/2014/chart" uri="{C3380CC4-5D6E-409C-BE32-E72D297353CC}">
                  <c16:uniqueId val="{00000001-2325-4971-9C30-9ABDBB31C31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Sheet1!$A$2:$A$4</c:f>
              <c:strCache>
                <c:ptCount val="3"/>
                <c:pt idx="0">
                  <c:v>Probation</c:v>
                </c:pt>
                <c:pt idx="1">
                  <c:v>Prison</c:v>
                </c:pt>
                <c:pt idx="2">
                  <c:v>MSR/Parole</c:v>
                </c:pt>
              </c:strCache>
            </c:strRef>
          </c:cat>
          <c:val>
            <c:numRef>
              <c:f>Sheet1!$B$2:$B$4</c:f>
              <c:numCache>
                <c:formatCode>#,##0</c:formatCode>
                <c:ptCount val="3"/>
                <c:pt idx="0">
                  <c:v>47029</c:v>
                </c:pt>
                <c:pt idx="1">
                  <c:v>27413</c:v>
                </c:pt>
                <c:pt idx="2">
                  <c:v>22663</c:v>
                </c:pt>
              </c:numCache>
            </c:numRef>
          </c:val>
          <c:extLst>
            <c:ext xmlns:c16="http://schemas.microsoft.com/office/drawing/2014/chart" uri="{C3380CC4-5D6E-409C-BE32-E72D297353CC}">
              <c16:uniqueId val="{00000000-2325-4971-9C30-9ABDBB31C318}"/>
            </c:ext>
          </c:extLst>
        </c:ser>
        <c:dLbls>
          <c:showLegendKey val="0"/>
          <c:showVal val="0"/>
          <c:showCatName val="0"/>
          <c:showSerName val="0"/>
          <c:showPercent val="0"/>
          <c:showBubbleSize val="0"/>
          <c:showLeaderLines val="1"/>
        </c:dLbls>
        <c:firstSliceAng val="8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1148717354254"/>
          <c:y val="5.9753954305799932E-2"/>
          <c:w val="0.8754319558772653"/>
          <c:h val="0.78154854198536139"/>
        </c:manualLayout>
      </c:layout>
      <c:lineChart>
        <c:grouping val="standard"/>
        <c:varyColors val="0"/>
        <c:ser>
          <c:idx val="0"/>
          <c:order val="0"/>
          <c:tx>
            <c:strRef>
              <c:f>Sheet1!$A$2</c:f>
              <c:strCache>
                <c:ptCount val="1"/>
                <c:pt idx="0">
                  <c:v>Population</c:v>
                </c:pt>
              </c:strCache>
            </c:strRef>
          </c:tx>
          <c:spPr>
            <a:ln w="39984">
              <a:solidFill>
                <a:srgbClr val="FEBD18"/>
              </a:solidFill>
              <a:prstDash val="solid"/>
            </a:ln>
          </c:spPr>
          <c:marker>
            <c:symbol val="none"/>
          </c:marker>
          <c:cat>
            <c:numRef>
              <c:f>Sheet1!$B$11:$CU$11</c:f>
              <c:numCache>
                <c:formatCode>General</c:formatCode>
                <c:ptCount val="98"/>
                <c:pt idx="0">
                  <c:v>1925</c:v>
                </c:pt>
                <c:pt idx="15">
                  <c:v>1940</c:v>
                </c:pt>
                <c:pt idx="20">
                  <c:v>1945</c:v>
                </c:pt>
                <c:pt idx="24">
                  <c:v>1949</c:v>
                </c:pt>
                <c:pt idx="28">
                  <c:v>1953</c:v>
                </c:pt>
                <c:pt idx="30">
                  <c:v>1955</c:v>
                </c:pt>
                <c:pt idx="40">
                  <c:v>1965</c:v>
                </c:pt>
                <c:pt idx="48">
                  <c:v>1973</c:v>
                </c:pt>
                <c:pt idx="53">
                  <c:v>1978</c:v>
                </c:pt>
                <c:pt idx="63">
                  <c:v>1988</c:v>
                </c:pt>
                <c:pt idx="67">
                  <c:v>1992</c:v>
                </c:pt>
                <c:pt idx="72">
                  <c:v>1997</c:v>
                </c:pt>
                <c:pt idx="79">
                  <c:v>2004</c:v>
                </c:pt>
                <c:pt idx="84">
                  <c:v>2009</c:v>
                </c:pt>
                <c:pt idx="90">
                  <c:v>2015</c:v>
                </c:pt>
                <c:pt idx="95">
                  <c:v>2020</c:v>
                </c:pt>
                <c:pt idx="97">
                  <c:v>2022</c:v>
                </c:pt>
              </c:numCache>
            </c:numRef>
          </c:cat>
          <c:val>
            <c:numRef>
              <c:f>Sheet1!$B$2:$CU$2</c:f>
              <c:numCache>
                <c:formatCode>#,##0</c:formatCode>
                <c:ptCount val="98"/>
                <c:pt idx="0">
                  <c:v>5287</c:v>
                </c:pt>
                <c:pt idx="1">
                  <c:v>6038</c:v>
                </c:pt>
                <c:pt idx="2">
                  <c:v>6378</c:v>
                </c:pt>
                <c:pt idx="3">
                  <c:v>7049</c:v>
                </c:pt>
                <c:pt idx="4">
                  <c:v>7949</c:v>
                </c:pt>
                <c:pt idx="5">
                  <c:v>9088</c:v>
                </c:pt>
                <c:pt idx="6">
                  <c:v>9890</c:v>
                </c:pt>
                <c:pt idx="7">
                  <c:v>10440</c:v>
                </c:pt>
                <c:pt idx="8">
                  <c:v>10581</c:v>
                </c:pt>
                <c:pt idx="9">
                  <c:v>10748</c:v>
                </c:pt>
                <c:pt idx="10">
                  <c:v>10579</c:v>
                </c:pt>
                <c:pt idx="11">
                  <c:v>9848</c:v>
                </c:pt>
                <c:pt idx="12">
                  <c:v>11137</c:v>
                </c:pt>
                <c:pt idx="13">
                  <c:v>11790</c:v>
                </c:pt>
                <c:pt idx="14">
                  <c:v>11707</c:v>
                </c:pt>
                <c:pt idx="15">
                  <c:v>11374</c:v>
                </c:pt>
                <c:pt idx="16">
                  <c:v>10234</c:v>
                </c:pt>
                <c:pt idx="17">
                  <c:v>10019</c:v>
                </c:pt>
                <c:pt idx="18">
                  <c:v>8631</c:v>
                </c:pt>
                <c:pt idx="19">
                  <c:v>7766</c:v>
                </c:pt>
                <c:pt idx="20">
                  <c:v>7263</c:v>
                </c:pt>
                <c:pt idx="21">
                  <c:v>7478</c:v>
                </c:pt>
                <c:pt idx="22">
                  <c:v>7820</c:v>
                </c:pt>
                <c:pt idx="23">
                  <c:v>7784</c:v>
                </c:pt>
                <c:pt idx="24">
                  <c:v>7922</c:v>
                </c:pt>
                <c:pt idx="25">
                  <c:v>7886</c:v>
                </c:pt>
                <c:pt idx="26">
                  <c:v>7420</c:v>
                </c:pt>
                <c:pt idx="27">
                  <c:v>7411</c:v>
                </c:pt>
                <c:pt idx="28">
                  <c:v>7632</c:v>
                </c:pt>
                <c:pt idx="29">
                  <c:v>7948</c:v>
                </c:pt>
                <c:pt idx="30">
                  <c:v>8130</c:v>
                </c:pt>
                <c:pt idx="31">
                  <c:v>8053</c:v>
                </c:pt>
                <c:pt idx="32">
                  <c:v>8451</c:v>
                </c:pt>
                <c:pt idx="33">
                  <c:v>8606</c:v>
                </c:pt>
                <c:pt idx="34">
                  <c:v>8660</c:v>
                </c:pt>
                <c:pt idx="35">
                  <c:v>9064</c:v>
                </c:pt>
                <c:pt idx="36">
                  <c:v>9611</c:v>
                </c:pt>
                <c:pt idx="37">
                  <c:v>8928</c:v>
                </c:pt>
                <c:pt idx="38">
                  <c:v>8855</c:v>
                </c:pt>
                <c:pt idx="39">
                  <c:v>8754</c:v>
                </c:pt>
                <c:pt idx="40">
                  <c:v>8306</c:v>
                </c:pt>
                <c:pt idx="41">
                  <c:v>7491</c:v>
                </c:pt>
                <c:pt idx="42">
                  <c:v>7041</c:v>
                </c:pt>
                <c:pt idx="43">
                  <c:v>6886</c:v>
                </c:pt>
                <c:pt idx="44">
                  <c:v>7131</c:v>
                </c:pt>
                <c:pt idx="45">
                  <c:v>7367</c:v>
                </c:pt>
                <c:pt idx="46">
                  <c:v>7202</c:v>
                </c:pt>
                <c:pt idx="47">
                  <c:v>6459</c:v>
                </c:pt>
                <c:pt idx="48">
                  <c:v>6091</c:v>
                </c:pt>
                <c:pt idx="49">
                  <c:v>6323</c:v>
                </c:pt>
                <c:pt idx="50">
                  <c:v>7437</c:v>
                </c:pt>
                <c:pt idx="51">
                  <c:v>9182</c:v>
                </c:pt>
                <c:pt idx="52">
                  <c:v>10650</c:v>
                </c:pt>
                <c:pt idx="53">
                  <c:v>10944</c:v>
                </c:pt>
                <c:pt idx="54">
                  <c:v>11263</c:v>
                </c:pt>
                <c:pt idx="55">
                  <c:v>12102</c:v>
                </c:pt>
                <c:pt idx="56">
                  <c:v>13141</c:v>
                </c:pt>
                <c:pt idx="57">
                  <c:v>13967</c:v>
                </c:pt>
                <c:pt idx="58">
                  <c:v>13735</c:v>
                </c:pt>
                <c:pt idx="59">
                  <c:v>16549</c:v>
                </c:pt>
                <c:pt idx="60">
                  <c:v>17649</c:v>
                </c:pt>
                <c:pt idx="61">
                  <c:v>19184</c:v>
                </c:pt>
                <c:pt idx="62">
                  <c:v>19928</c:v>
                </c:pt>
                <c:pt idx="63">
                  <c:v>20554</c:v>
                </c:pt>
                <c:pt idx="64">
                  <c:v>22576</c:v>
                </c:pt>
                <c:pt idx="65">
                  <c:v>27295</c:v>
                </c:pt>
                <c:pt idx="66">
                  <c:v>28941</c:v>
                </c:pt>
                <c:pt idx="67">
                  <c:v>30432</c:v>
                </c:pt>
                <c:pt idx="68">
                  <c:v>33072</c:v>
                </c:pt>
                <c:pt idx="69">
                  <c:v>35614</c:v>
                </c:pt>
                <c:pt idx="70">
                  <c:v>37790</c:v>
                </c:pt>
                <c:pt idx="71">
                  <c:v>38373</c:v>
                </c:pt>
                <c:pt idx="72">
                  <c:v>40425</c:v>
                </c:pt>
                <c:pt idx="73">
                  <c:v>42140</c:v>
                </c:pt>
                <c:pt idx="74">
                  <c:v>44355</c:v>
                </c:pt>
                <c:pt idx="75">
                  <c:v>44819</c:v>
                </c:pt>
                <c:pt idx="76">
                  <c:v>45629</c:v>
                </c:pt>
                <c:pt idx="77">
                  <c:v>43142</c:v>
                </c:pt>
                <c:pt idx="78">
                  <c:v>43186</c:v>
                </c:pt>
                <c:pt idx="79">
                  <c:v>44379</c:v>
                </c:pt>
                <c:pt idx="80">
                  <c:v>44669</c:v>
                </c:pt>
                <c:pt idx="81">
                  <c:v>45440</c:v>
                </c:pt>
                <c:pt idx="82">
                  <c:v>45565</c:v>
                </c:pt>
                <c:pt idx="83" formatCode="General">
                  <c:v>45548</c:v>
                </c:pt>
                <c:pt idx="84">
                  <c:v>45545</c:v>
                </c:pt>
                <c:pt idx="85">
                  <c:v>47504</c:v>
                </c:pt>
                <c:pt idx="86">
                  <c:v>48978</c:v>
                </c:pt>
                <c:pt idx="87">
                  <c:v>48933</c:v>
                </c:pt>
                <c:pt idx="88">
                  <c:v>48877</c:v>
                </c:pt>
                <c:pt idx="89">
                  <c:v>48921</c:v>
                </c:pt>
                <c:pt idx="90" formatCode="General">
                  <c:v>47166</c:v>
                </c:pt>
                <c:pt idx="91">
                  <c:v>44734</c:v>
                </c:pt>
                <c:pt idx="92" formatCode="General">
                  <c:v>42970</c:v>
                </c:pt>
                <c:pt idx="93">
                  <c:v>40758</c:v>
                </c:pt>
                <c:pt idx="94" formatCode="General">
                  <c:v>39306</c:v>
                </c:pt>
                <c:pt idx="95" formatCode="General">
                  <c:v>32167</c:v>
                </c:pt>
                <c:pt idx="96" formatCode="General">
                  <c:v>27413</c:v>
                </c:pt>
                <c:pt idx="97" formatCode="General">
                  <c:v>29366</c:v>
                </c:pt>
              </c:numCache>
            </c:numRef>
          </c:val>
          <c:smooth val="0"/>
          <c:extLst>
            <c:ext xmlns:c16="http://schemas.microsoft.com/office/drawing/2014/chart" uri="{C3380CC4-5D6E-409C-BE32-E72D297353CC}">
              <c16:uniqueId val="{00000000-4995-4275-8164-4AD680E91C8E}"/>
            </c:ext>
          </c:extLst>
        </c:ser>
        <c:dLbls>
          <c:showLegendKey val="0"/>
          <c:showVal val="0"/>
          <c:showCatName val="0"/>
          <c:showSerName val="0"/>
          <c:showPercent val="0"/>
          <c:showBubbleSize val="0"/>
        </c:dLbls>
        <c:smooth val="0"/>
        <c:axId val="311267336"/>
        <c:axId val="311268512"/>
      </c:lineChart>
      <c:catAx>
        <c:axId val="311267336"/>
        <c:scaling>
          <c:orientation val="minMax"/>
        </c:scaling>
        <c:delete val="0"/>
        <c:axPos val="b"/>
        <c:numFmt formatCode="General" sourceLinked="1"/>
        <c:majorTickMark val="out"/>
        <c:minorTickMark val="none"/>
        <c:tickLblPos val="nextTo"/>
        <c:spPr>
          <a:ln w="3332">
            <a:solidFill>
              <a:schemeClr val="tx1"/>
            </a:solidFill>
            <a:prstDash val="solid"/>
          </a:ln>
        </c:spPr>
        <c:txPr>
          <a:bodyPr rot="-5400000" vert="horz"/>
          <a:lstStyle/>
          <a:p>
            <a:pPr>
              <a:defRPr sz="1400" b="0" i="0" u="none" strike="noStrike" baseline="0">
                <a:solidFill>
                  <a:schemeClr val="tx1"/>
                </a:solidFill>
                <a:latin typeface="+mn-lt"/>
                <a:ea typeface="Arial"/>
                <a:cs typeface="Arial"/>
              </a:defRPr>
            </a:pPr>
            <a:endParaRPr lang="en-US"/>
          </a:p>
        </c:txPr>
        <c:crossAx val="311268512"/>
        <c:crosses val="autoZero"/>
        <c:auto val="1"/>
        <c:lblAlgn val="ctr"/>
        <c:lblOffset val="100"/>
        <c:tickLblSkip val="1"/>
        <c:tickMarkSkip val="1"/>
        <c:noMultiLvlLbl val="0"/>
      </c:catAx>
      <c:valAx>
        <c:axId val="311268512"/>
        <c:scaling>
          <c:orientation val="minMax"/>
        </c:scaling>
        <c:delete val="0"/>
        <c:axPos val="l"/>
        <c:majorGridlines>
          <c:spPr>
            <a:ln w="3332">
              <a:solidFill>
                <a:schemeClr val="tx1"/>
              </a:solidFill>
              <a:prstDash val="solid"/>
            </a:ln>
          </c:spPr>
        </c:majorGridlines>
        <c:title>
          <c:tx>
            <c:rich>
              <a:bodyPr/>
              <a:lstStyle/>
              <a:p>
                <a:pPr>
                  <a:defRPr sz="1893" b="0" i="0" u="none" strike="noStrike" baseline="0">
                    <a:solidFill>
                      <a:schemeClr val="tx1">
                        <a:lumMod val="75000"/>
                        <a:lumOff val="25000"/>
                      </a:schemeClr>
                    </a:solidFill>
                    <a:latin typeface="+mn-lt"/>
                    <a:ea typeface="Arial"/>
                    <a:cs typeface="Arial"/>
                  </a:defRPr>
                </a:pPr>
                <a:r>
                  <a:rPr lang="en-US" b="0">
                    <a:solidFill>
                      <a:schemeClr val="tx1">
                        <a:lumMod val="75000"/>
                        <a:lumOff val="25000"/>
                      </a:schemeClr>
                    </a:solidFill>
                    <a:latin typeface="+mn-lt"/>
                  </a:rPr>
                  <a:t>Adults in Prison</a:t>
                </a:r>
              </a:p>
            </c:rich>
          </c:tx>
          <c:layout>
            <c:manualLayout>
              <c:xMode val="edge"/>
              <c:yMode val="edge"/>
              <c:x val="5.6054449296621652E-3"/>
              <c:y val="0.26537789211992063"/>
            </c:manualLayout>
          </c:layout>
          <c:overlay val="0"/>
          <c:spPr>
            <a:noFill/>
            <a:ln w="26655">
              <a:noFill/>
            </a:ln>
          </c:spPr>
        </c:title>
        <c:numFmt formatCode="#,##0" sourceLinked="1"/>
        <c:majorTickMark val="out"/>
        <c:minorTickMark val="none"/>
        <c:tickLblPos val="nextTo"/>
        <c:spPr>
          <a:ln w="3332">
            <a:solidFill>
              <a:schemeClr val="tx1"/>
            </a:solidFill>
            <a:prstDash val="solid"/>
          </a:ln>
        </c:spPr>
        <c:txPr>
          <a:bodyPr rot="0" vert="horz"/>
          <a:lstStyle/>
          <a:p>
            <a:pPr>
              <a:defRPr sz="1795" b="0" i="0" u="none" strike="noStrike" baseline="0">
                <a:solidFill>
                  <a:schemeClr val="tx1"/>
                </a:solidFill>
                <a:latin typeface="+mn-lt"/>
                <a:ea typeface="Arial"/>
                <a:cs typeface="Arial"/>
              </a:defRPr>
            </a:pPr>
            <a:endParaRPr lang="en-US"/>
          </a:p>
        </c:txPr>
        <c:crossAx val="311267336"/>
        <c:crosses val="autoZero"/>
        <c:crossBetween val="midCat"/>
      </c:valAx>
      <c:spPr>
        <a:noFill/>
        <a:ln w="13326">
          <a:noFill/>
          <a:prstDash val="solid"/>
        </a:ln>
      </c:spPr>
    </c:plotArea>
    <c:plotVisOnly val="1"/>
    <c:dispBlanksAs val="gap"/>
    <c:showDLblsOverMax val="0"/>
  </c:chart>
  <c:spPr>
    <a:solidFill>
      <a:schemeClr val="bg1"/>
    </a:solidFill>
    <a:ln>
      <a:noFill/>
    </a:ln>
  </c:spPr>
  <c:txPr>
    <a:bodyPr/>
    <a:lstStyle/>
    <a:p>
      <a:pPr>
        <a:defRPr sz="196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0031-4AA9-B913-9A54818FB84E}"/>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0031-4AA9-B913-9A54818FB84E}"/>
              </c:ext>
            </c:extLst>
          </c:dPt>
          <c:dPt>
            <c:idx val="4"/>
            <c:bubble3D val="0"/>
            <c:spPr>
              <a:solidFill>
                <a:srgbClr val="FFC000"/>
              </a:solidFill>
            </c:spPr>
            <c:extLst>
              <c:ext xmlns:c16="http://schemas.microsoft.com/office/drawing/2014/chart" uri="{C3380CC4-5D6E-409C-BE32-E72D297353CC}">
                <c16:uniqueId val="{00000008-0031-4AA9-B913-9A54818FB84E}"/>
              </c:ext>
            </c:extLst>
          </c:dPt>
          <c:dLbls>
            <c:dLbl>
              <c:idx val="0"/>
              <c:layout>
                <c:manualLayout>
                  <c:x val="1.3595903051181102E-2"/>
                  <c:y val="-0.18923093517419912"/>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0031-4AA9-B913-9A54818FB84E}"/>
                </c:ext>
              </c:extLst>
            </c:dLbl>
            <c:dLbl>
              <c:idx val="1"/>
              <c:layout>
                <c:manualLayout>
                  <c:x val="-2.5599470964566978E-2"/>
                  <c:y val="0.167311958436702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9825520833333325"/>
                      <c:h val="0.37472602739726024"/>
                    </c:manualLayout>
                  </c15:layout>
                </c:ext>
                <c:ext xmlns:c16="http://schemas.microsoft.com/office/drawing/2014/chart" uri="{C3380CC4-5D6E-409C-BE32-E72D297353CC}">
                  <c16:uniqueId val="{00000003-0031-4AA9-B913-9A54818FB84E}"/>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031-4AA9-B913-9A54818FB84E}"/>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0.41699999999999998</c:v>
                </c:pt>
                <c:pt idx="1">
                  <c:v>0.58299999999999996</c:v>
                </c:pt>
              </c:numCache>
            </c:numRef>
          </c:val>
          <c:extLst>
            <c:ext xmlns:c16="http://schemas.microsoft.com/office/drawing/2014/chart" uri="{C3380CC4-5D6E-409C-BE32-E72D297353CC}">
              <c16:uniqueId val="{00000009-0031-4AA9-B913-9A54818FB84E}"/>
            </c:ext>
          </c:extLst>
        </c:ser>
        <c:dLbls>
          <c:showLegendKey val="0"/>
          <c:showVal val="0"/>
          <c:showCatName val="0"/>
          <c:showSerName val="0"/>
          <c:showPercent val="0"/>
          <c:showBubbleSize val="0"/>
          <c:showLeaderLines val="1"/>
        </c:dLbls>
        <c:firstSliceAng val="105"/>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B869-4926-8C93-7FDB97110FD6}"/>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B869-4926-8C93-7FDB97110FD6}"/>
              </c:ext>
            </c:extLst>
          </c:dPt>
          <c:dPt>
            <c:idx val="4"/>
            <c:bubble3D val="0"/>
            <c:spPr>
              <a:solidFill>
                <a:srgbClr val="FFC000"/>
              </a:solidFill>
            </c:spPr>
            <c:extLst>
              <c:ext xmlns:c16="http://schemas.microsoft.com/office/drawing/2014/chart" uri="{C3380CC4-5D6E-409C-BE32-E72D297353CC}">
                <c16:uniqueId val="{00000005-B869-4926-8C93-7FDB97110FD6}"/>
              </c:ext>
            </c:extLst>
          </c:dPt>
          <c:dLbls>
            <c:dLbl>
              <c:idx val="0"/>
              <c:layout>
                <c:manualLayout>
                  <c:x val="-4.6332636154855647E-3"/>
                  <c:y val="-0.14356883471757811"/>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B869-4926-8C93-7FDB97110FD6}"/>
                </c:ext>
              </c:extLst>
            </c:dLbl>
            <c:dLbl>
              <c:idx val="1"/>
              <c:layout>
                <c:manualLayout>
                  <c:x val="4.2108862368766355E-2"/>
                  <c:y val="0.1947092187106748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7742187499999988"/>
                      <c:h val="0.37472602739726024"/>
                    </c:manualLayout>
                  </c15:layout>
                </c:ext>
                <c:ext xmlns:c16="http://schemas.microsoft.com/office/drawing/2014/chart" uri="{C3380CC4-5D6E-409C-BE32-E72D297353CC}">
                  <c16:uniqueId val="{00000003-B869-4926-8C93-7FDB97110FD6}"/>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69-4926-8C93-7FDB97110FD6}"/>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0.34599999999999997</c:v>
                </c:pt>
                <c:pt idx="1">
                  <c:v>0.65400000000000003</c:v>
                </c:pt>
              </c:numCache>
            </c:numRef>
          </c:val>
          <c:extLst>
            <c:ext xmlns:c16="http://schemas.microsoft.com/office/drawing/2014/chart" uri="{C3380CC4-5D6E-409C-BE32-E72D297353CC}">
              <c16:uniqueId val="{00000006-B869-4926-8C93-7FDB97110FD6}"/>
            </c:ext>
          </c:extLst>
        </c:ser>
        <c:dLbls>
          <c:showLegendKey val="0"/>
          <c:showVal val="0"/>
          <c:showCatName val="0"/>
          <c:showSerName val="0"/>
          <c:showPercent val="0"/>
          <c:showBubbleSize val="0"/>
          <c:showLeaderLines val="1"/>
        </c:dLbls>
        <c:firstSliceAng val="117"/>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885A-4FC6-9362-8C51F6CB64F4}"/>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885A-4FC6-9362-8C51F6CB64F4}"/>
              </c:ext>
            </c:extLst>
          </c:dPt>
          <c:dPt>
            <c:idx val="4"/>
            <c:bubble3D val="0"/>
            <c:spPr>
              <a:solidFill>
                <a:srgbClr val="FFC000"/>
              </a:solidFill>
            </c:spPr>
            <c:extLst>
              <c:ext xmlns:c16="http://schemas.microsoft.com/office/drawing/2014/chart" uri="{C3380CC4-5D6E-409C-BE32-E72D297353CC}">
                <c16:uniqueId val="{00000005-885A-4FC6-9362-8C51F6CB64F4}"/>
              </c:ext>
            </c:extLst>
          </c:dPt>
          <c:dLbls>
            <c:dLbl>
              <c:idx val="0"/>
              <c:layout>
                <c:manualLayout>
                  <c:x val="-1.5049930282152232E-2"/>
                  <c:y val="-0.14356883471757811"/>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885A-4FC6-9362-8C51F6CB64F4}"/>
                </c:ext>
              </c:extLst>
            </c:dLbl>
            <c:dLbl>
              <c:idx val="1"/>
              <c:layout>
                <c:manualLayout>
                  <c:x val="2.9088029035433022E-2"/>
                  <c:y val="0.2061247438248301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7742187499999988"/>
                      <c:h val="0.37472602739726024"/>
                    </c:manualLayout>
                  </c15:layout>
                </c:ext>
                <c:ext xmlns:c16="http://schemas.microsoft.com/office/drawing/2014/chart" uri="{C3380CC4-5D6E-409C-BE32-E72D297353CC}">
                  <c16:uniqueId val="{00000003-885A-4FC6-9362-8C51F6CB64F4}"/>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85A-4FC6-9362-8C51F6CB64F4}"/>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0.222</c:v>
                </c:pt>
                <c:pt idx="1">
                  <c:v>0.77800000000000002</c:v>
                </c:pt>
              </c:numCache>
            </c:numRef>
          </c:val>
          <c:extLst>
            <c:ext xmlns:c16="http://schemas.microsoft.com/office/drawing/2014/chart" uri="{C3380CC4-5D6E-409C-BE32-E72D297353CC}">
              <c16:uniqueId val="{00000006-885A-4FC6-9362-8C51F6CB64F4}"/>
            </c:ext>
          </c:extLst>
        </c:ser>
        <c:dLbls>
          <c:showLegendKey val="0"/>
          <c:showVal val="0"/>
          <c:showCatName val="0"/>
          <c:showSerName val="0"/>
          <c:showPercent val="0"/>
          <c:showBubbleSize val="0"/>
          <c:showLeaderLines val="1"/>
        </c:dLbls>
        <c:firstSliceAng val="138"/>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0031-4AA9-B913-9A54818FB84E}"/>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0031-4AA9-B913-9A54818FB84E}"/>
              </c:ext>
            </c:extLst>
          </c:dPt>
          <c:dPt>
            <c:idx val="4"/>
            <c:bubble3D val="0"/>
            <c:spPr>
              <a:solidFill>
                <a:srgbClr val="FFC000"/>
              </a:solidFill>
            </c:spPr>
            <c:extLst>
              <c:ext xmlns:c16="http://schemas.microsoft.com/office/drawing/2014/chart" uri="{C3380CC4-5D6E-409C-BE32-E72D297353CC}">
                <c16:uniqueId val="{00000008-0031-4AA9-B913-9A54818FB84E}"/>
              </c:ext>
            </c:extLst>
          </c:dPt>
          <c:dLbls>
            <c:dLbl>
              <c:idx val="0"/>
              <c:layout>
                <c:manualLayout>
                  <c:x val="-4.3695763615485612E-2"/>
                  <c:y val="-0.17781541006004387"/>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0031-4AA9-B913-9A54818FB84E}"/>
                </c:ext>
              </c:extLst>
            </c:dLbl>
            <c:dLbl>
              <c:idx val="1"/>
              <c:layout>
                <c:manualLayout>
                  <c:x val="8.3775529035433074E-2"/>
                  <c:y val="0.1787274835508575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7742187499999988"/>
                      <c:h val="0.37472602739726024"/>
                    </c:manualLayout>
                  </c15:layout>
                </c:ext>
                <c:ext xmlns:c16="http://schemas.microsoft.com/office/drawing/2014/chart" uri="{C3380CC4-5D6E-409C-BE32-E72D297353CC}">
                  <c16:uniqueId val="{00000003-0031-4AA9-B913-9A54818FB84E}"/>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031-4AA9-B913-9A54818FB84E}"/>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0.26400000000000001</c:v>
                </c:pt>
                <c:pt idx="1">
                  <c:v>0.73599999999999999</c:v>
                </c:pt>
              </c:numCache>
            </c:numRef>
          </c:val>
          <c:extLst>
            <c:ext xmlns:c16="http://schemas.microsoft.com/office/drawing/2014/chart" uri="{C3380CC4-5D6E-409C-BE32-E72D297353CC}">
              <c16:uniqueId val="{00000009-0031-4AA9-B913-9A54818FB84E}"/>
            </c:ext>
          </c:extLst>
        </c:ser>
        <c:dLbls>
          <c:showLegendKey val="0"/>
          <c:showVal val="0"/>
          <c:showCatName val="0"/>
          <c:showSerName val="0"/>
          <c:showPercent val="0"/>
          <c:showBubbleSize val="0"/>
          <c:showLeaderLines val="1"/>
        </c:dLbls>
        <c:firstSliceAng val="129"/>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B869-4926-8C93-7FDB97110FD6}"/>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B869-4926-8C93-7FDB97110FD6}"/>
              </c:ext>
            </c:extLst>
          </c:dPt>
          <c:dPt>
            <c:idx val="4"/>
            <c:bubble3D val="0"/>
            <c:spPr>
              <a:solidFill>
                <a:srgbClr val="FFC000"/>
              </a:solidFill>
            </c:spPr>
            <c:extLst>
              <c:ext xmlns:c16="http://schemas.microsoft.com/office/drawing/2014/chart" uri="{C3380CC4-5D6E-409C-BE32-E72D297353CC}">
                <c16:uniqueId val="{00000005-B869-4926-8C93-7FDB97110FD6}"/>
              </c:ext>
            </c:extLst>
          </c:dPt>
          <c:dLbls>
            <c:dLbl>
              <c:idx val="0"/>
              <c:layout>
                <c:manualLayout>
                  <c:x val="-4.6332636154855647E-3"/>
                  <c:y val="-0.14356883471757811"/>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B869-4926-8C93-7FDB97110FD6}"/>
                </c:ext>
              </c:extLst>
            </c:dLbl>
            <c:dLbl>
              <c:idx val="1"/>
              <c:layout>
                <c:manualLayout>
                  <c:x val="4.2108862368766355E-2"/>
                  <c:y val="0.1947092187106748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7742187499999988"/>
                      <c:h val="0.37472602739726024"/>
                    </c:manualLayout>
                  </c15:layout>
                </c:ext>
                <c:ext xmlns:c16="http://schemas.microsoft.com/office/drawing/2014/chart" uri="{C3380CC4-5D6E-409C-BE32-E72D297353CC}">
                  <c16:uniqueId val="{00000003-B869-4926-8C93-7FDB97110FD6}"/>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69-4926-8C93-7FDB97110FD6}"/>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0.218</c:v>
                </c:pt>
                <c:pt idx="1">
                  <c:v>0.78200000000000003</c:v>
                </c:pt>
              </c:numCache>
            </c:numRef>
          </c:val>
          <c:extLst>
            <c:ext xmlns:c16="http://schemas.microsoft.com/office/drawing/2014/chart" uri="{C3380CC4-5D6E-409C-BE32-E72D297353CC}">
              <c16:uniqueId val="{00000006-B869-4926-8C93-7FDB97110FD6}"/>
            </c:ext>
          </c:extLst>
        </c:ser>
        <c:dLbls>
          <c:showLegendKey val="0"/>
          <c:showVal val="0"/>
          <c:showCatName val="0"/>
          <c:showSerName val="0"/>
          <c:showPercent val="0"/>
          <c:showBubbleSize val="0"/>
          <c:showLeaderLines val="1"/>
        </c:dLbls>
        <c:firstSliceAng val="139"/>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2010</c:v>
                </c:pt>
              </c:strCache>
            </c:strRef>
          </c:tx>
          <c:spPr>
            <a:solidFill>
              <a:schemeClr val="accent1"/>
            </a:solidFill>
          </c:spPr>
          <c:dPt>
            <c:idx val="0"/>
            <c:bubble3D val="0"/>
            <c:spPr>
              <a:solidFill>
                <a:srgbClr val="00B0F0"/>
              </a:solidFill>
              <a:ln w="12684">
                <a:solidFill>
                  <a:srgbClr val="FFFFFF"/>
                </a:solidFill>
                <a:prstDash val="solid"/>
              </a:ln>
            </c:spPr>
            <c:extLst>
              <c:ext xmlns:c16="http://schemas.microsoft.com/office/drawing/2014/chart" uri="{C3380CC4-5D6E-409C-BE32-E72D297353CC}">
                <c16:uniqueId val="{00000001-885A-4FC6-9362-8C51F6CB64F4}"/>
              </c:ext>
            </c:extLst>
          </c:dPt>
          <c:dPt>
            <c:idx val="1"/>
            <c:bubble3D val="0"/>
            <c:spPr>
              <a:solidFill>
                <a:srgbClr val="FEBD18"/>
              </a:solidFill>
              <a:ln w="12684">
                <a:solidFill>
                  <a:srgbClr val="FFFFFF"/>
                </a:solidFill>
                <a:prstDash val="solid"/>
              </a:ln>
            </c:spPr>
            <c:extLst>
              <c:ext xmlns:c16="http://schemas.microsoft.com/office/drawing/2014/chart" uri="{C3380CC4-5D6E-409C-BE32-E72D297353CC}">
                <c16:uniqueId val="{00000003-885A-4FC6-9362-8C51F6CB64F4}"/>
              </c:ext>
            </c:extLst>
          </c:dPt>
          <c:dPt>
            <c:idx val="4"/>
            <c:bubble3D val="0"/>
            <c:spPr>
              <a:solidFill>
                <a:srgbClr val="FFC000"/>
              </a:solidFill>
            </c:spPr>
            <c:extLst>
              <c:ext xmlns:c16="http://schemas.microsoft.com/office/drawing/2014/chart" uri="{C3380CC4-5D6E-409C-BE32-E72D297353CC}">
                <c16:uniqueId val="{00000005-885A-4FC6-9362-8C51F6CB64F4}"/>
              </c:ext>
            </c:extLst>
          </c:dPt>
          <c:dLbls>
            <c:dLbl>
              <c:idx val="0"/>
              <c:layout>
                <c:manualLayout>
                  <c:x val="-1.5049930282152232E-2"/>
                  <c:y val="-0.14356883471757811"/>
                </c:manualLayout>
              </c:layout>
              <c:spPr>
                <a:noFill/>
                <a:ln w="25368">
                  <a:noFill/>
                </a:ln>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26291830708656"/>
                      <c:h val="0.23721461187214612"/>
                    </c:manualLayout>
                  </c15:layout>
                </c:ext>
                <c:ext xmlns:c16="http://schemas.microsoft.com/office/drawing/2014/chart" uri="{C3380CC4-5D6E-409C-BE32-E72D297353CC}">
                  <c16:uniqueId val="{00000001-885A-4FC6-9362-8C51F6CB64F4}"/>
                </c:ext>
              </c:extLst>
            </c:dLbl>
            <c:dLbl>
              <c:idx val="1"/>
              <c:layout>
                <c:manualLayout>
                  <c:x val="2.9088029035433022E-2"/>
                  <c:y val="0.2061247438248301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7742187499999988"/>
                      <c:h val="0.37472602739726024"/>
                    </c:manualLayout>
                  </c15:layout>
                </c:ext>
                <c:ext xmlns:c16="http://schemas.microsoft.com/office/drawing/2014/chart" uri="{C3380CC4-5D6E-409C-BE32-E72D297353CC}">
                  <c16:uniqueId val="{00000003-885A-4FC6-9362-8C51F6CB64F4}"/>
                </c:ext>
              </c:extLst>
            </c:dLbl>
            <c:dLbl>
              <c:idx val="4"/>
              <c:layout>
                <c:manualLayout>
                  <c:x val="-0.1488619818749071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85A-4FC6-9362-8C51F6CB64F4}"/>
                </c:ext>
              </c:extLst>
            </c:dLbl>
            <c:spPr>
              <a:noFill/>
              <a:ln w="25368">
                <a:noFill/>
              </a:ln>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25368">
                  <a:solidFill>
                    <a:srgbClr val="000000"/>
                  </a:solidFill>
                  <a:prstDash val="solid"/>
                </a:ln>
              </c:spPr>
            </c:leaderLines>
            <c:extLst>
              <c:ext xmlns:c15="http://schemas.microsoft.com/office/drawing/2012/chart" uri="{CE6537A1-D6FC-4f65-9D91-7224C49458BB}"/>
            </c:extLst>
          </c:dLbls>
          <c:cat>
            <c:strRef>
              <c:f>Sheet1!$A$2:$A$3</c:f>
              <c:strCache>
                <c:ptCount val="2"/>
                <c:pt idx="0">
                  <c:v>Drug-Law Violation</c:v>
                </c:pt>
                <c:pt idx="1">
                  <c:v>Non-Drug-Law Violation</c:v>
                </c:pt>
              </c:strCache>
            </c:strRef>
          </c:cat>
          <c:val>
            <c:numRef>
              <c:f>Sheet1!$B$2:$B$3</c:f>
              <c:numCache>
                <c:formatCode>General</c:formatCode>
                <c:ptCount val="2"/>
                <c:pt idx="0">
                  <c:v>0.12</c:v>
                </c:pt>
                <c:pt idx="1">
                  <c:v>0.88</c:v>
                </c:pt>
              </c:numCache>
            </c:numRef>
          </c:val>
          <c:extLst>
            <c:ext xmlns:c16="http://schemas.microsoft.com/office/drawing/2014/chart" uri="{C3380CC4-5D6E-409C-BE32-E72D297353CC}">
              <c16:uniqueId val="{00000006-885A-4FC6-9362-8C51F6CB64F4}"/>
            </c:ext>
          </c:extLst>
        </c:ser>
        <c:dLbls>
          <c:showLegendKey val="0"/>
          <c:showVal val="0"/>
          <c:showCatName val="0"/>
          <c:showSerName val="0"/>
          <c:showPercent val="0"/>
          <c:showBubbleSize val="0"/>
          <c:showLeaderLines val="1"/>
        </c:dLbls>
        <c:firstSliceAng val="157"/>
      </c:pieChart>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6929805005708"/>
          <c:y val="8.6054876364138708E-2"/>
          <c:w val="0.87465781493534944"/>
          <c:h val="0.66845075300333745"/>
        </c:manualLayout>
      </c:layout>
      <c:lineChart>
        <c:grouping val="standard"/>
        <c:varyColors val="0"/>
        <c:ser>
          <c:idx val="0"/>
          <c:order val="0"/>
          <c:tx>
            <c:strRef>
              <c:f>Sheet1!$A$5</c:f>
              <c:strCache>
                <c:ptCount val="1"/>
                <c:pt idx="0">
                  <c:v>Total MSR Population</c:v>
                </c:pt>
              </c:strCache>
            </c:strRef>
          </c:tx>
          <c:spPr>
            <a:ln w="38100">
              <a:solidFill>
                <a:srgbClr val="00B0F0"/>
              </a:solidFill>
            </a:ln>
          </c:spPr>
          <c:marker>
            <c:symbol val="none"/>
          </c:marker>
          <c:cat>
            <c:numRef>
              <c:f>Sheet1!$B$1:$AI$1</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Sheet1!$B$5:$AI$5</c:f>
              <c:numCache>
                <c:formatCode>#,##0</c:formatCode>
                <c:ptCount val="34"/>
                <c:pt idx="0">
                  <c:v>12731</c:v>
                </c:pt>
                <c:pt idx="1">
                  <c:v>12599</c:v>
                </c:pt>
                <c:pt idx="2">
                  <c:v>17245</c:v>
                </c:pt>
                <c:pt idx="3">
                  <c:v>22343</c:v>
                </c:pt>
                <c:pt idx="4">
                  <c:v>23339</c:v>
                </c:pt>
                <c:pt idx="5">
                  <c:v>25436</c:v>
                </c:pt>
                <c:pt idx="6">
                  <c:v>28234</c:v>
                </c:pt>
                <c:pt idx="7">
                  <c:v>30136</c:v>
                </c:pt>
                <c:pt idx="8">
                  <c:v>30106</c:v>
                </c:pt>
                <c:pt idx="9">
                  <c:v>30610</c:v>
                </c:pt>
                <c:pt idx="10">
                  <c:v>30691</c:v>
                </c:pt>
                <c:pt idx="11">
                  <c:v>31175</c:v>
                </c:pt>
                <c:pt idx="12">
                  <c:v>27571</c:v>
                </c:pt>
                <c:pt idx="13">
                  <c:v>31908</c:v>
                </c:pt>
                <c:pt idx="14">
                  <c:v>33692</c:v>
                </c:pt>
                <c:pt idx="15">
                  <c:v>32666</c:v>
                </c:pt>
                <c:pt idx="16">
                  <c:v>33255</c:v>
                </c:pt>
                <c:pt idx="17">
                  <c:v>33092</c:v>
                </c:pt>
                <c:pt idx="18">
                  <c:v>33596</c:v>
                </c:pt>
                <c:pt idx="19">
                  <c:v>32594</c:v>
                </c:pt>
                <c:pt idx="20">
                  <c:v>31539</c:v>
                </c:pt>
                <c:pt idx="21">
                  <c:v>30621</c:v>
                </c:pt>
                <c:pt idx="22" formatCode="###0">
                  <c:v>25465</c:v>
                </c:pt>
                <c:pt idx="23">
                  <c:v>25464</c:v>
                </c:pt>
                <c:pt idx="24">
                  <c:v>27900</c:v>
                </c:pt>
                <c:pt idx="25">
                  <c:v>28242</c:v>
                </c:pt>
                <c:pt idx="26">
                  <c:v>28478</c:v>
                </c:pt>
                <c:pt idx="27">
                  <c:v>27794</c:v>
                </c:pt>
                <c:pt idx="28">
                  <c:v>25974</c:v>
                </c:pt>
                <c:pt idx="29">
                  <c:v>24671</c:v>
                </c:pt>
                <c:pt idx="30">
                  <c:v>24406</c:v>
                </c:pt>
                <c:pt idx="31">
                  <c:v>26426</c:v>
                </c:pt>
                <c:pt idx="32">
                  <c:v>22663</c:v>
                </c:pt>
                <c:pt idx="33" formatCode="General">
                  <c:v>20234</c:v>
                </c:pt>
              </c:numCache>
            </c:numRef>
          </c:val>
          <c:smooth val="0"/>
          <c:extLst>
            <c:ext xmlns:c16="http://schemas.microsoft.com/office/drawing/2014/chart" uri="{C3380CC4-5D6E-409C-BE32-E72D297353CC}">
              <c16:uniqueId val="{00000000-DF4E-4C9E-B31C-F70714076A75}"/>
            </c:ext>
          </c:extLst>
        </c:ser>
        <c:ser>
          <c:idx val="1"/>
          <c:order val="1"/>
          <c:tx>
            <c:strRef>
              <c:f>Sheet1!$A$4</c:f>
              <c:strCache>
                <c:ptCount val="1"/>
                <c:pt idx="0">
                  <c:v>Total Exits onto MSR</c:v>
                </c:pt>
              </c:strCache>
            </c:strRef>
          </c:tx>
          <c:spPr>
            <a:ln w="38100">
              <a:solidFill>
                <a:srgbClr val="00B0F0"/>
              </a:solidFill>
            </a:ln>
          </c:spPr>
          <c:cat>
            <c:numRef>
              <c:f>Sheet1!$B$1:$AI$1</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Sheet1!$B$4:$AI$4</c:f>
              <c:numCache>
                <c:formatCode>General</c:formatCode>
                <c:ptCount val="34"/>
                <c:pt idx="0">
                  <c:v>6948</c:v>
                </c:pt>
                <c:pt idx="1">
                  <c:v>10659</c:v>
                </c:pt>
                <c:pt idx="2">
                  <c:v>15550</c:v>
                </c:pt>
                <c:pt idx="3">
                  <c:v>16179</c:v>
                </c:pt>
                <c:pt idx="4">
                  <c:v>16843</c:v>
                </c:pt>
                <c:pt idx="5">
                  <c:v>18330</c:v>
                </c:pt>
                <c:pt idx="6">
                  <c:v>20824</c:v>
                </c:pt>
                <c:pt idx="7">
                  <c:v>21369</c:v>
                </c:pt>
                <c:pt idx="8">
                  <c:v>21768</c:v>
                </c:pt>
                <c:pt idx="9">
                  <c:v>22757</c:v>
                </c:pt>
                <c:pt idx="10">
                  <c:v>22992</c:v>
                </c:pt>
                <c:pt idx="11">
                  <c:v>25320</c:v>
                </c:pt>
                <c:pt idx="12">
                  <c:v>27032</c:v>
                </c:pt>
                <c:pt idx="13">
                  <c:v>31323</c:v>
                </c:pt>
                <c:pt idx="14">
                  <c:v>29958</c:v>
                </c:pt>
                <c:pt idx="15">
                  <c:v>31503</c:v>
                </c:pt>
                <c:pt idx="16">
                  <c:v>33307</c:v>
                </c:pt>
                <c:pt idx="17">
                  <c:v>33604</c:v>
                </c:pt>
                <c:pt idx="18">
                  <c:v>31816</c:v>
                </c:pt>
                <c:pt idx="19">
                  <c:v>30973</c:v>
                </c:pt>
                <c:pt idx="20">
                  <c:v>31978</c:v>
                </c:pt>
                <c:pt idx="21">
                  <c:v>29338</c:v>
                </c:pt>
                <c:pt idx="22">
                  <c:v>24129</c:v>
                </c:pt>
                <c:pt idx="23">
                  <c:v>26016</c:v>
                </c:pt>
                <c:pt idx="24">
                  <c:v>26122</c:v>
                </c:pt>
                <c:pt idx="25">
                  <c:v>25653</c:v>
                </c:pt>
                <c:pt idx="26">
                  <c:v>25740</c:v>
                </c:pt>
                <c:pt idx="27">
                  <c:v>23827</c:v>
                </c:pt>
                <c:pt idx="28">
                  <c:v>22868</c:v>
                </c:pt>
                <c:pt idx="29">
                  <c:v>21694</c:v>
                </c:pt>
                <c:pt idx="30">
                  <c:v>19900</c:v>
                </c:pt>
                <c:pt idx="31">
                  <c:v>19736</c:v>
                </c:pt>
                <c:pt idx="32">
                  <c:v>14610</c:v>
                </c:pt>
                <c:pt idx="33">
                  <c:v>13827</c:v>
                </c:pt>
              </c:numCache>
            </c:numRef>
          </c:val>
          <c:smooth val="0"/>
          <c:extLst>
            <c:ext xmlns:c16="http://schemas.microsoft.com/office/drawing/2014/chart" uri="{C3380CC4-5D6E-409C-BE32-E72D297353CC}">
              <c16:uniqueId val="{00000001-DF4E-4C9E-B31C-F70714076A75}"/>
            </c:ext>
          </c:extLst>
        </c:ser>
        <c:dLbls>
          <c:showLegendKey val="0"/>
          <c:showVal val="0"/>
          <c:showCatName val="0"/>
          <c:showSerName val="0"/>
          <c:showPercent val="0"/>
          <c:showBubbleSize val="0"/>
        </c:dLbls>
        <c:smooth val="0"/>
        <c:axId val="1871006239"/>
        <c:axId val="1"/>
      </c:lineChart>
      <c:catAx>
        <c:axId val="1871006239"/>
        <c:scaling>
          <c:orientation val="minMax"/>
        </c:scaling>
        <c:delete val="0"/>
        <c:axPos val="b"/>
        <c:numFmt formatCode="General" sourceLinked="1"/>
        <c:majorTickMark val="out"/>
        <c:minorTickMark val="none"/>
        <c:tickLblPos val="nextTo"/>
        <c:spPr>
          <a:ln w="3522">
            <a:solidFill>
              <a:schemeClr val="tx1"/>
            </a:solidFill>
            <a:prstDash val="solid"/>
          </a:ln>
        </c:spPr>
        <c:txPr>
          <a:bodyPr rot="-4200000" vert="horz"/>
          <a:lstStyle/>
          <a:p>
            <a:pPr>
              <a:defRPr b="0">
                <a:latin typeface="+mn-lt"/>
              </a:defRPr>
            </a:pPr>
            <a:endParaRPr lang="en-US"/>
          </a:p>
        </c:txPr>
        <c:crossAx val="1"/>
        <c:crosses val="autoZero"/>
        <c:auto val="1"/>
        <c:lblAlgn val="ctr"/>
        <c:lblOffset val="100"/>
        <c:tickLblSkip val="1"/>
        <c:tickMarkSkip val="1"/>
        <c:noMultiLvlLbl val="0"/>
      </c:catAx>
      <c:valAx>
        <c:axId val="1"/>
        <c:scaling>
          <c:orientation val="minMax"/>
        </c:scaling>
        <c:delete val="0"/>
        <c:axPos val="l"/>
        <c:title>
          <c:tx>
            <c:rich>
              <a:bodyPr/>
              <a:lstStyle/>
              <a:p>
                <a:pPr>
                  <a:defRPr sz="1800" b="0">
                    <a:latin typeface="+mn-lt"/>
                  </a:defRPr>
                </a:pPr>
                <a:r>
                  <a:rPr lang="en-US" sz="1800" b="0" dirty="0">
                    <a:latin typeface="+mn-lt"/>
                  </a:rPr>
                  <a:t>Exits from IDOC onto MSR &amp; MSR Population</a:t>
                </a:r>
              </a:p>
            </c:rich>
          </c:tx>
          <c:layout>
            <c:manualLayout>
              <c:xMode val="edge"/>
              <c:yMode val="edge"/>
              <c:x val="1.4811682839274379E-3"/>
              <c:y val="8.2625241052215193E-2"/>
            </c:manualLayout>
          </c:layout>
          <c:overlay val="0"/>
          <c:spPr>
            <a:noFill/>
            <a:ln w="28156">
              <a:noFill/>
            </a:ln>
          </c:spPr>
        </c:title>
        <c:numFmt formatCode="#,##0" sourceLinked="0"/>
        <c:majorTickMark val="out"/>
        <c:minorTickMark val="none"/>
        <c:tickLblPos val="nextTo"/>
        <c:spPr>
          <a:ln w="3522">
            <a:solidFill>
              <a:schemeClr val="tx1"/>
            </a:solidFill>
            <a:prstDash val="solid"/>
          </a:ln>
        </c:spPr>
        <c:txPr>
          <a:bodyPr rot="0" vert="horz"/>
          <a:lstStyle/>
          <a:p>
            <a:pPr>
              <a:defRPr b="0">
                <a:latin typeface="+mn-lt"/>
              </a:defRPr>
            </a:pPr>
            <a:endParaRPr lang="en-US"/>
          </a:p>
        </c:txPr>
        <c:crossAx val="1871006239"/>
        <c:crosses val="autoZero"/>
        <c:crossBetween val="between"/>
      </c:valAx>
      <c:spPr>
        <a:noFill/>
        <a:ln w="24384">
          <a:noFill/>
        </a:ln>
      </c:spPr>
    </c:plotArea>
    <c:legend>
      <c:legendPos val="r"/>
      <c:layout>
        <c:manualLayout>
          <c:xMode val="edge"/>
          <c:yMode val="edge"/>
          <c:x val="9.8005171690816739E-2"/>
          <c:y val="0.86830746023142091"/>
          <c:w val="0.83949750733820983"/>
          <c:h val="6.8096120404607788E-2"/>
        </c:manualLayout>
      </c:layout>
      <c:overlay val="0"/>
      <c:spPr>
        <a:solidFill>
          <a:schemeClr val="bg1"/>
        </a:solidFill>
        <a:ln w="3522">
          <a:solidFill>
            <a:schemeClr val="bg1"/>
          </a:solidFill>
          <a:prstDash val="solid"/>
        </a:ln>
      </c:spPr>
      <c:txPr>
        <a:bodyPr/>
        <a:lstStyle/>
        <a:p>
          <a:pPr>
            <a:defRPr b="0">
              <a:solidFill>
                <a:schemeClr val="tx1">
                  <a:lumMod val="75000"/>
                  <a:lumOff val="25000"/>
                </a:schemeClr>
              </a:solidFill>
              <a:latin typeface="+mn-lt"/>
            </a:defRPr>
          </a:pPr>
          <a:endParaRPr lang="en-US"/>
        </a:p>
      </c:txPr>
    </c:legend>
    <c:plotVisOnly val="1"/>
    <c:dispBlanksAs val="gap"/>
    <c:showDLblsOverMax val="0"/>
  </c:chart>
  <c:spPr>
    <a:noFill/>
    <a:ln>
      <a:noFill/>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2316104717679"/>
          <c:y val="3.4510482876387437E-2"/>
          <c:w val="0.8715191971195908"/>
          <c:h val="0.86133166631198133"/>
        </c:manualLayout>
      </c:layout>
      <c:lineChart>
        <c:grouping val="standard"/>
        <c:varyColors val="0"/>
        <c:ser>
          <c:idx val="1"/>
          <c:order val="0"/>
          <c:tx>
            <c:strRef>
              <c:f>Sheet1!$A$3</c:f>
              <c:strCache>
                <c:ptCount val="1"/>
                <c:pt idx="0">
                  <c:v>Marijuana</c:v>
                </c:pt>
              </c:strCache>
            </c:strRef>
          </c:tx>
          <c:spPr>
            <a:ln w="40471">
              <a:solidFill>
                <a:srgbClr val="FEBD18"/>
              </a:solidFill>
              <a:prstDash val="sysDash"/>
            </a:ln>
          </c:spPr>
          <c:marker>
            <c:symbol val="none"/>
          </c:marker>
          <c:cat>
            <c:numRef>
              <c:f>Sheet1!$B$1:$AN$1</c:f>
              <c:numCache>
                <c:formatCode>General</c:formatCode>
                <c:ptCount val="3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numCache>
            </c:numRef>
          </c:cat>
          <c:val>
            <c:numRef>
              <c:f>Sheet1!$B$3:$AN$3</c:f>
              <c:numCache>
                <c:formatCode>#,##0</c:formatCode>
                <c:ptCount val="39"/>
                <c:pt idx="0">
                  <c:v>486700</c:v>
                </c:pt>
                <c:pt idx="1">
                  <c:v>403500</c:v>
                </c:pt>
                <c:pt idx="2">
                  <c:v>418000</c:v>
                </c:pt>
                <c:pt idx="3">
                  <c:v>446300</c:v>
                </c:pt>
                <c:pt idx="4">
                  <c:v>362600</c:v>
                </c:pt>
                <c:pt idx="5">
                  <c:v>375000</c:v>
                </c:pt>
                <c:pt idx="6">
                  <c:v>392800</c:v>
                </c:pt>
                <c:pt idx="7">
                  <c:v>394900</c:v>
                </c:pt>
                <c:pt idx="8">
                  <c:v>326900</c:v>
                </c:pt>
                <c:pt idx="9">
                  <c:v>282800</c:v>
                </c:pt>
                <c:pt idx="10">
                  <c:v>341200</c:v>
                </c:pt>
                <c:pt idx="11">
                  <c:v>382900</c:v>
                </c:pt>
                <c:pt idx="12">
                  <c:v>486500</c:v>
                </c:pt>
                <c:pt idx="13">
                  <c:v>590400</c:v>
                </c:pt>
                <c:pt idx="14">
                  <c:v>647700</c:v>
                </c:pt>
                <c:pt idx="15">
                  <c:v>695200</c:v>
                </c:pt>
                <c:pt idx="16">
                  <c:v>682900</c:v>
                </c:pt>
                <c:pt idx="17">
                  <c:v>704800</c:v>
                </c:pt>
                <c:pt idx="18" formatCode="General">
                  <c:v>734500</c:v>
                </c:pt>
                <c:pt idx="19" formatCode="General">
                  <c:v>723600</c:v>
                </c:pt>
                <c:pt idx="20" formatCode="General">
                  <c:v>697100</c:v>
                </c:pt>
                <c:pt idx="21">
                  <c:v>755200</c:v>
                </c:pt>
                <c:pt idx="22">
                  <c:v>771600</c:v>
                </c:pt>
                <c:pt idx="23">
                  <c:v>786500</c:v>
                </c:pt>
                <c:pt idx="24">
                  <c:v>829600</c:v>
                </c:pt>
                <c:pt idx="25">
                  <c:v>872720</c:v>
                </c:pt>
                <c:pt idx="26">
                  <c:v>847863</c:v>
                </c:pt>
                <c:pt idx="27" formatCode="General">
                  <c:v>858408.31200000003</c:v>
                </c:pt>
                <c:pt idx="28" formatCode="General">
                  <c:v>855477.61200000008</c:v>
                </c:pt>
                <c:pt idx="29">
                  <c:v>757969</c:v>
                </c:pt>
                <c:pt idx="30">
                  <c:v>749824</c:v>
                </c:pt>
                <c:pt idx="31">
                  <c:v>693481</c:v>
                </c:pt>
                <c:pt idx="32">
                  <c:v>700992</c:v>
                </c:pt>
                <c:pt idx="33">
                  <c:v>643121</c:v>
                </c:pt>
                <c:pt idx="34" formatCode="General">
                  <c:v>651410.54200000002</c:v>
                </c:pt>
                <c:pt idx="35" formatCode="General">
                  <c:v>659700.08400000003</c:v>
                </c:pt>
                <c:pt idx="36" formatCode="General">
                  <c:v>663367.08200000005</c:v>
                </c:pt>
                <c:pt idx="37" formatCode="General">
                  <c:v>545601.69999999995</c:v>
                </c:pt>
                <c:pt idx="38" formatCode="General">
                  <c:v>346683</c:v>
                </c:pt>
              </c:numCache>
            </c:numRef>
          </c:val>
          <c:smooth val="0"/>
          <c:extLst>
            <c:ext xmlns:c16="http://schemas.microsoft.com/office/drawing/2014/chart" uri="{C3380CC4-5D6E-409C-BE32-E72D297353CC}">
              <c16:uniqueId val="{00000001-7C87-4F80-A5BB-E94901A00AF0}"/>
            </c:ext>
          </c:extLst>
        </c:ser>
        <c:ser>
          <c:idx val="2"/>
          <c:order val="1"/>
          <c:tx>
            <c:strRef>
              <c:f>Sheet1!$A$4</c:f>
              <c:strCache>
                <c:ptCount val="1"/>
                <c:pt idx="0">
                  <c:v>Drugs other than MJ</c:v>
                </c:pt>
              </c:strCache>
            </c:strRef>
          </c:tx>
          <c:spPr>
            <a:ln w="44450">
              <a:solidFill>
                <a:srgbClr val="00B0F0"/>
              </a:solidFill>
            </a:ln>
          </c:spPr>
          <c:marker>
            <c:symbol val="none"/>
          </c:marker>
          <c:cat>
            <c:numRef>
              <c:f>Sheet1!$B$1:$AN$1</c:f>
              <c:numCache>
                <c:formatCode>General</c:formatCode>
                <c:ptCount val="3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numCache>
            </c:numRef>
          </c:cat>
          <c:val>
            <c:numRef>
              <c:f>Sheet1!$B$4:$AN$4</c:f>
              <c:numCache>
                <c:formatCode>#,##0</c:formatCode>
                <c:ptCount val="39"/>
                <c:pt idx="0">
                  <c:v>189300</c:v>
                </c:pt>
                <c:pt idx="1">
                  <c:v>257900</c:v>
                </c:pt>
                <c:pt idx="2">
                  <c:v>290400</c:v>
                </c:pt>
                <c:pt idx="3">
                  <c:v>365100</c:v>
                </c:pt>
                <c:pt idx="4">
                  <c:v>461500</c:v>
                </c:pt>
                <c:pt idx="5">
                  <c:v>562400</c:v>
                </c:pt>
                <c:pt idx="6">
                  <c:v>762400</c:v>
                </c:pt>
                <c:pt idx="7">
                  <c:v>966800</c:v>
                </c:pt>
                <c:pt idx="8">
                  <c:v>762600</c:v>
                </c:pt>
                <c:pt idx="9">
                  <c:v>727200</c:v>
                </c:pt>
                <c:pt idx="10">
                  <c:v>725200</c:v>
                </c:pt>
                <c:pt idx="11">
                  <c:v>743400</c:v>
                </c:pt>
                <c:pt idx="12">
                  <c:v>864900</c:v>
                </c:pt>
                <c:pt idx="13">
                  <c:v>885700</c:v>
                </c:pt>
                <c:pt idx="14">
                  <c:v>858500</c:v>
                </c:pt>
                <c:pt idx="15">
                  <c:v>888400</c:v>
                </c:pt>
                <c:pt idx="16">
                  <c:v>876200</c:v>
                </c:pt>
                <c:pt idx="17">
                  <c:v>827400</c:v>
                </c:pt>
                <c:pt idx="18">
                  <c:v>825500</c:v>
                </c:pt>
                <c:pt idx="19">
                  <c:v>862400</c:v>
                </c:pt>
                <c:pt idx="20">
                  <c:v>841713</c:v>
                </c:pt>
                <c:pt idx="21">
                  <c:v>922992</c:v>
                </c:pt>
                <c:pt idx="22">
                  <c:v>974112</c:v>
                </c:pt>
                <c:pt idx="23">
                  <c:v>1063500</c:v>
                </c:pt>
                <c:pt idx="24">
                  <c:v>1060210</c:v>
                </c:pt>
                <c:pt idx="25">
                  <c:v>968462</c:v>
                </c:pt>
                <c:pt idx="26">
                  <c:v>854674</c:v>
                </c:pt>
                <c:pt idx="27">
                  <c:v>805173.68799999997</c:v>
                </c:pt>
                <c:pt idx="28">
                  <c:v>783368.38799999992</c:v>
                </c:pt>
                <c:pt idx="29">
                  <c:v>773282</c:v>
                </c:pt>
                <c:pt idx="30">
                  <c:v>802608</c:v>
                </c:pt>
                <c:pt idx="31">
                  <c:v>807562</c:v>
                </c:pt>
                <c:pt idx="32">
                  <c:v>860239</c:v>
                </c:pt>
                <c:pt idx="33">
                  <c:v>845586</c:v>
                </c:pt>
                <c:pt idx="34">
                  <c:v>921168.45799999998</c:v>
                </c:pt>
                <c:pt idx="35">
                  <c:v>973220.91599999997</c:v>
                </c:pt>
                <c:pt idx="36">
                  <c:v>990914.91799999995</c:v>
                </c:pt>
                <c:pt idx="37">
                  <c:v>1013260.3</c:v>
                </c:pt>
                <c:pt idx="38">
                  <c:v>808927</c:v>
                </c:pt>
              </c:numCache>
            </c:numRef>
          </c:val>
          <c:smooth val="0"/>
          <c:extLst>
            <c:ext xmlns:c16="http://schemas.microsoft.com/office/drawing/2014/chart" uri="{C3380CC4-5D6E-409C-BE32-E72D297353CC}">
              <c16:uniqueId val="{00000002-7C87-4F80-A5BB-E94901A00AF0}"/>
            </c:ext>
          </c:extLst>
        </c:ser>
        <c:dLbls>
          <c:showLegendKey val="0"/>
          <c:showVal val="0"/>
          <c:showCatName val="0"/>
          <c:showSerName val="0"/>
          <c:showPercent val="0"/>
          <c:showBubbleSize val="0"/>
        </c:dLbls>
        <c:smooth val="0"/>
        <c:axId val="478149328"/>
        <c:axId val="478144624"/>
      </c:lineChart>
      <c:catAx>
        <c:axId val="478149328"/>
        <c:scaling>
          <c:orientation val="minMax"/>
        </c:scaling>
        <c:delete val="0"/>
        <c:axPos val="b"/>
        <c:numFmt formatCode="General" sourceLinked="1"/>
        <c:majorTickMark val="out"/>
        <c:minorTickMark val="none"/>
        <c:tickLblPos val="nextTo"/>
        <c:spPr>
          <a:ln w="3374">
            <a:solidFill>
              <a:schemeClr val="tx1"/>
            </a:solidFill>
            <a:prstDash val="solid"/>
          </a:ln>
        </c:spPr>
        <c:txPr>
          <a:bodyPr rot="-5400000" vert="horz"/>
          <a:lstStyle/>
          <a:p>
            <a:pPr>
              <a:defRPr sz="1275" b="0" i="0" u="none" strike="noStrike" baseline="0">
                <a:solidFill>
                  <a:schemeClr val="tx1"/>
                </a:solidFill>
                <a:latin typeface="+mn-lt"/>
                <a:ea typeface="Times New Roman"/>
                <a:cs typeface="Times New Roman"/>
              </a:defRPr>
            </a:pPr>
            <a:endParaRPr lang="en-US"/>
          </a:p>
        </c:txPr>
        <c:crossAx val="478144624"/>
        <c:crosses val="autoZero"/>
        <c:auto val="1"/>
        <c:lblAlgn val="ctr"/>
        <c:lblOffset val="100"/>
        <c:tickLblSkip val="1"/>
        <c:tickMarkSkip val="1"/>
        <c:noMultiLvlLbl val="0"/>
      </c:catAx>
      <c:valAx>
        <c:axId val="478144624"/>
        <c:scaling>
          <c:orientation val="minMax"/>
        </c:scaling>
        <c:delete val="0"/>
        <c:axPos val="l"/>
        <c:majorGridlines>
          <c:spPr>
            <a:ln w="3374">
              <a:solidFill>
                <a:schemeClr val="tx1"/>
              </a:solidFill>
              <a:prstDash val="solid"/>
            </a:ln>
          </c:spPr>
        </c:majorGridlines>
        <c:numFmt formatCode="#,##0" sourceLinked="1"/>
        <c:majorTickMark val="out"/>
        <c:minorTickMark val="none"/>
        <c:tickLblPos val="nextTo"/>
        <c:spPr>
          <a:ln w="3374">
            <a:solidFill>
              <a:schemeClr val="tx1"/>
            </a:solidFill>
            <a:prstDash val="solid"/>
          </a:ln>
        </c:spPr>
        <c:txPr>
          <a:bodyPr rot="0" vert="horz"/>
          <a:lstStyle/>
          <a:p>
            <a:pPr>
              <a:defRPr sz="1800" b="0" i="0" u="none" strike="noStrike" baseline="0">
                <a:solidFill>
                  <a:schemeClr val="tx1">
                    <a:lumMod val="75000"/>
                    <a:lumOff val="25000"/>
                  </a:schemeClr>
                </a:solidFill>
                <a:latin typeface="+mn-lt"/>
                <a:ea typeface="Times New Roman"/>
                <a:cs typeface="Times New Roman"/>
              </a:defRPr>
            </a:pPr>
            <a:endParaRPr lang="en-US"/>
          </a:p>
        </c:txPr>
        <c:crossAx val="478149328"/>
        <c:crosses val="autoZero"/>
        <c:crossBetween val="between"/>
      </c:valAx>
      <c:spPr>
        <a:noFill/>
        <a:ln w="25390">
          <a:noFill/>
        </a:ln>
      </c:spPr>
    </c:plotArea>
    <c:legend>
      <c:legendPos val="r"/>
      <c:layout>
        <c:manualLayout>
          <c:xMode val="edge"/>
          <c:yMode val="edge"/>
          <c:x val="0.18945169682737026"/>
          <c:y val="4.3787685323118393E-2"/>
          <c:w val="0.30085842888060044"/>
          <c:h val="0.14765375611832307"/>
        </c:manualLayout>
      </c:layout>
      <c:overlay val="0"/>
      <c:spPr>
        <a:noFill/>
        <a:ln w="3374">
          <a:solidFill>
            <a:schemeClr val="tx1"/>
          </a:solidFill>
          <a:prstDash val="solid"/>
        </a:ln>
      </c:spPr>
      <c:txPr>
        <a:bodyPr/>
        <a:lstStyle/>
        <a:p>
          <a:pPr>
            <a:defRPr sz="175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12"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1615906481059"/>
          <c:y val="5.9753954305799897E-2"/>
          <c:w val="0.87632727615483308"/>
          <c:h val="0.74685098860778099"/>
        </c:manualLayout>
      </c:layout>
      <c:lineChart>
        <c:grouping val="standard"/>
        <c:varyColors val="0"/>
        <c:ser>
          <c:idx val="0"/>
          <c:order val="0"/>
          <c:tx>
            <c:strRef>
              <c:f>Sheet1!$A$2</c:f>
              <c:strCache>
                <c:ptCount val="1"/>
                <c:pt idx="0">
                  <c:v>Recidivism rate</c:v>
                </c:pt>
              </c:strCache>
            </c:strRef>
          </c:tx>
          <c:spPr>
            <a:ln w="39984">
              <a:solidFill>
                <a:srgbClr val="00B0F0"/>
              </a:solidFill>
              <a:prstDash val="solid"/>
            </a:ln>
          </c:spPr>
          <c:marker>
            <c:symbol val="none"/>
          </c:marker>
          <c:cat>
            <c:strRef>
              <c:f>Sheet1!$B$1:$AE$1</c:f>
              <c:strCache>
                <c:ptCount val="30"/>
                <c:pt idx="0">
                  <c:v>89</c:v>
                </c:pt>
                <c:pt idx="1">
                  <c:v>90</c:v>
                </c:pt>
                <c:pt idx="2">
                  <c:v>91</c:v>
                </c:pt>
                <c:pt idx="3">
                  <c:v>92</c:v>
                </c:pt>
                <c:pt idx="4">
                  <c:v>93</c:v>
                </c:pt>
                <c:pt idx="5">
                  <c:v>94</c:v>
                </c:pt>
                <c:pt idx="6">
                  <c:v>95</c:v>
                </c:pt>
                <c:pt idx="7">
                  <c:v>96</c:v>
                </c:pt>
                <c:pt idx="8">
                  <c:v>97</c:v>
                </c:pt>
                <c:pt idx="9">
                  <c:v>98</c:v>
                </c:pt>
                <c:pt idx="10">
                  <c:v>99</c:v>
                </c:pt>
                <c:pt idx="11">
                  <c:v>2000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pt idx="29">
                  <c:v>18</c:v>
                </c:pt>
              </c:strCache>
            </c:strRef>
          </c:cat>
          <c:val>
            <c:numRef>
              <c:f>Sheet1!$B$2:$AE$2</c:f>
              <c:numCache>
                <c:formatCode>0.00%</c:formatCode>
                <c:ptCount val="30"/>
                <c:pt idx="0">
                  <c:v>0.46400000000000002</c:v>
                </c:pt>
                <c:pt idx="1">
                  <c:v>0.46</c:v>
                </c:pt>
                <c:pt idx="2">
                  <c:v>0.42399999999999999</c:v>
                </c:pt>
                <c:pt idx="3">
                  <c:v>0.39400000000000002</c:v>
                </c:pt>
                <c:pt idx="4">
                  <c:v>0.39800000000000002</c:v>
                </c:pt>
                <c:pt idx="5">
                  <c:v>0.40100000000000002</c:v>
                </c:pt>
                <c:pt idx="6">
                  <c:v>0.40100000000000002</c:v>
                </c:pt>
                <c:pt idx="7">
                  <c:v>0.41399999999999998</c:v>
                </c:pt>
                <c:pt idx="8">
                  <c:v>0.437</c:v>
                </c:pt>
                <c:pt idx="9">
                  <c:v>0.441</c:v>
                </c:pt>
                <c:pt idx="10">
                  <c:v>0.48299999999999998</c:v>
                </c:pt>
                <c:pt idx="11">
                  <c:v>0.54400000000000004</c:v>
                </c:pt>
                <c:pt idx="12">
                  <c:v>0.54600000000000004</c:v>
                </c:pt>
                <c:pt idx="13">
                  <c:v>0.51800000000000002</c:v>
                </c:pt>
                <c:pt idx="14">
                  <c:v>0.51800000000000002</c:v>
                </c:pt>
                <c:pt idx="15">
                  <c:v>0.53400000000000003</c:v>
                </c:pt>
                <c:pt idx="16">
                  <c:v>0.52300000000000002</c:v>
                </c:pt>
                <c:pt idx="17">
                  <c:v>0.51300000000000001</c:v>
                </c:pt>
                <c:pt idx="18">
                  <c:v>0.47799999999999998</c:v>
                </c:pt>
                <c:pt idx="19">
                  <c:v>0.47</c:v>
                </c:pt>
                <c:pt idx="20">
                  <c:v>0.47099999999999997</c:v>
                </c:pt>
                <c:pt idx="21">
                  <c:v>0.51700000000000002</c:v>
                </c:pt>
                <c:pt idx="22">
                  <c:v>0.48299999999999998</c:v>
                </c:pt>
                <c:pt idx="23">
                  <c:v>0.46899999999999997</c:v>
                </c:pt>
                <c:pt idx="24">
                  <c:v>0.439</c:v>
                </c:pt>
                <c:pt idx="25">
                  <c:v>0.43</c:v>
                </c:pt>
                <c:pt idx="26" formatCode="0.000000000000000%">
                  <c:v>0.39900000000000002</c:v>
                </c:pt>
                <c:pt idx="27">
                  <c:v>0.41599999999999998</c:v>
                </c:pt>
                <c:pt idx="28">
                  <c:v>0.41299999999999998</c:v>
                </c:pt>
                <c:pt idx="29">
                  <c:v>0.38500000000000001</c:v>
                </c:pt>
              </c:numCache>
            </c:numRef>
          </c:val>
          <c:smooth val="0"/>
          <c:extLst>
            <c:ext xmlns:c16="http://schemas.microsoft.com/office/drawing/2014/chart" uri="{C3380CC4-5D6E-409C-BE32-E72D297353CC}">
              <c16:uniqueId val="{00000000-4995-4275-8164-4AD680E91C8E}"/>
            </c:ext>
          </c:extLst>
        </c:ser>
        <c:dLbls>
          <c:showLegendKey val="0"/>
          <c:showVal val="0"/>
          <c:showCatName val="0"/>
          <c:showSerName val="0"/>
          <c:showPercent val="0"/>
          <c:showBubbleSize val="0"/>
        </c:dLbls>
        <c:smooth val="0"/>
        <c:axId val="2138897480"/>
        <c:axId val="2137051496"/>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Minus Gate Violator</c:v>
                      </c:pt>
                    </c:strCache>
                  </c:strRef>
                </c:tx>
                <c:marker>
                  <c:symbol val="circle"/>
                  <c:size val="12"/>
                  <c:spPr>
                    <a:solidFill>
                      <a:srgbClr val="FEBD18"/>
                    </a:solidFill>
                  </c:spPr>
                </c:marker>
                <c:cat>
                  <c:strRef>
                    <c:extLst>
                      <c:ext uri="{02D57815-91ED-43cb-92C2-25804820EDAC}">
                        <c15:formulaRef>
                          <c15:sqref>Sheet1!$B$1:$AE$1</c15:sqref>
                        </c15:formulaRef>
                      </c:ext>
                    </c:extLst>
                    <c:strCache>
                      <c:ptCount val="30"/>
                      <c:pt idx="0">
                        <c:v>89</c:v>
                      </c:pt>
                      <c:pt idx="1">
                        <c:v>90</c:v>
                      </c:pt>
                      <c:pt idx="2">
                        <c:v>91</c:v>
                      </c:pt>
                      <c:pt idx="3">
                        <c:v>92</c:v>
                      </c:pt>
                      <c:pt idx="4">
                        <c:v>93</c:v>
                      </c:pt>
                      <c:pt idx="5">
                        <c:v>94</c:v>
                      </c:pt>
                      <c:pt idx="6">
                        <c:v>95</c:v>
                      </c:pt>
                      <c:pt idx="7">
                        <c:v>96</c:v>
                      </c:pt>
                      <c:pt idx="8">
                        <c:v>97</c:v>
                      </c:pt>
                      <c:pt idx="9">
                        <c:v>98</c:v>
                      </c:pt>
                      <c:pt idx="10">
                        <c:v>99</c:v>
                      </c:pt>
                      <c:pt idx="11">
                        <c:v>2000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pt idx="29">
                        <c:v>18</c:v>
                      </c:pt>
                    </c:strCache>
                  </c:strRef>
                </c:cat>
                <c:val>
                  <c:numRef>
                    <c:extLst>
                      <c:ext uri="{02D57815-91ED-43cb-92C2-25804820EDAC}">
                        <c15:formulaRef>
                          <c15:sqref>Sheet1!$B$3:$AE$3</c15:sqref>
                        </c15:formulaRef>
                      </c:ext>
                    </c:extLst>
                    <c:numCache>
                      <c:formatCode>General</c:formatCode>
                      <c:ptCount val="30"/>
                      <c:pt idx="28">
                        <c:v>0.35099999999999998</c:v>
                      </c:pt>
                      <c:pt idx="29">
                        <c:v>0.32800000000000001</c:v>
                      </c:pt>
                    </c:numCache>
                  </c:numRef>
                </c:val>
                <c:smooth val="0"/>
                <c:extLst>
                  <c:ext xmlns:c16="http://schemas.microsoft.com/office/drawing/2014/chart" uri="{C3380CC4-5D6E-409C-BE32-E72D297353CC}">
                    <c16:uniqueId val="{00000000-843E-41E4-A4AD-8879DF028D8F}"/>
                  </c:ext>
                </c:extLst>
              </c15:ser>
            </c15:filteredLineSeries>
          </c:ext>
        </c:extLst>
      </c:lineChart>
      <c:catAx>
        <c:axId val="2138897480"/>
        <c:scaling>
          <c:orientation val="minMax"/>
        </c:scaling>
        <c:delete val="0"/>
        <c:axPos val="b"/>
        <c:numFmt formatCode="General" sourceLinked="1"/>
        <c:majorTickMark val="out"/>
        <c:minorTickMark val="none"/>
        <c:tickLblPos val="nextTo"/>
        <c:spPr>
          <a:ln w="3332">
            <a:solidFill>
              <a:schemeClr val="tx1"/>
            </a:solidFill>
            <a:prstDash val="solid"/>
          </a:ln>
        </c:spPr>
        <c:txPr>
          <a:bodyPr rot="-5400000" vert="horz"/>
          <a:lstStyle/>
          <a:p>
            <a:pPr>
              <a:defRPr sz="1800" b="0" i="0" u="none" strike="noStrike" baseline="0">
                <a:solidFill>
                  <a:schemeClr val="tx1">
                    <a:lumMod val="75000"/>
                    <a:lumOff val="25000"/>
                  </a:schemeClr>
                </a:solidFill>
                <a:latin typeface="+mn-lt"/>
                <a:ea typeface="Arial"/>
                <a:cs typeface="Arial" panose="020B0604020202020204" pitchFamily="34" charset="0"/>
              </a:defRPr>
            </a:pPr>
            <a:endParaRPr lang="en-US"/>
          </a:p>
        </c:txPr>
        <c:crossAx val="2137051496"/>
        <c:crosses val="autoZero"/>
        <c:auto val="1"/>
        <c:lblAlgn val="ctr"/>
        <c:lblOffset val="100"/>
        <c:tickLblSkip val="1"/>
        <c:tickMarkSkip val="1"/>
        <c:noMultiLvlLbl val="0"/>
      </c:catAx>
      <c:valAx>
        <c:axId val="2137051496"/>
        <c:scaling>
          <c:orientation val="minMax"/>
        </c:scaling>
        <c:delete val="0"/>
        <c:axPos val="l"/>
        <c:majorGridlines>
          <c:spPr>
            <a:ln w="3332">
              <a:solidFill>
                <a:schemeClr val="tx1"/>
              </a:solidFill>
              <a:prstDash val="solid"/>
            </a:ln>
          </c:spPr>
        </c:majorGridlines>
        <c:title>
          <c:tx>
            <c:rich>
              <a:bodyPr/>
              <a:lstStyle/>
              <a:p>
                <a:pPr>
                  <a:defRPr sz="2000" b="0" i="0" u="none" strike="noStrike" baseline="0">
                    <a:solidFill>
                      <a:schemeClr val="tx1">
                        <a:lumMod val="75000"/>
                        <a:lumOff val="25000"/>
                      </a:schemeClr>
                    </a:solidFill>
                    <a:latin typeface="+mn-lt"/>
                    <a:ea typeface="Arial"/>
                    <a:cs typeface="Arial" panose="020B0604020202020204" pitchFamily="34" charset="0"/>
                  </a:defRPr>
                </a:pPr>
                <a:r>
                  <a:rPr lang="en-US" sz="2000" b="0" dirty="0">
                    <a:solidFill>
                      <a:schemeClr val="tx1">
                        <a:lumMod val="75000"/>
                        <a:lumOff val="25000"/>
                      </a:schemeClr>
                    </a:solidFill>
                    <a:latin typeface="+mn-lt"/>
                    <a:cs typeface="Arial" panose="020B0604020202020204" pitchFamily="34" charset="0"/>
                  </a:rPr>
                  <a:t>Return to Prison within 3 years</a:t>
                </a:r>
              </a:p>
            </c:rich>
          </c:tx>
          <c:layout>
            <c:manualLayout>
              <c:xMode val="edge"/>
              <c:yMode val="edge"/>
              <c:x val="1.4298384518923157E-2"/>
              <c:y val="7.1762628212113821E-2"/>
            </c:manualLayout>
          </c:layout>
          <c:overlay val="0"/>
          <c:spPr>
            <a:noFill/>
            <a:ln w="26655">
              <a:noFill/>
            </a:ln>
          </c:spPr>
        </c:title>
        <c:numFmt formatCode="0%" sourceLinked="0"/>
        <c:majorTickMark val="out"/>
        <c:minorTickMark val="none"/>
        <c:tickLblPos val="nextTo"/>
        <c:spPr>
          <a:ln w="3332">
            <a:solidFill>
              <a:schemeClr val="tx1"/>
            </a:solidFill>
            <a:prstDash val="solid"/>
          </a:ln>
        </c:spPr>
        <c:txPr>
          <a:bodyPr rot="0" vert="horz"/>
          <a:lstStyle/>
          <a:p>
            <a:pPr>
              <a:defRPr sz="1795" b="0" i="0" u="none" strike="noStrike" baseline="0">
                <a:solidFill>
                  <a:schemeClr val="tx1">
                    <a:lumMod val="75000"/>
                    <a:lumOff val="25000"/>
                  </a:schemeClr>
                </a:solidFill>
                <a:latin typeface="+mn-lt"/>
                <a:ea typeface="Arial"/>
                <a:cs typeface="Arial" panose="020B0604020202020204" pitchFamily="34" charset="0"/>
              </a:defRPr>
            </a:pPr>
            <a:endParaRPr lang="en-US"/>
          </a:p>
        </c:txPr>
        <c:crossAx val="2138897480"/>
        <c:crosses val="autoZero"/>
        <c:crossBetween val="midCat"/>
      </c:valAx>
      <c:spPr>
        <a:noFill/>
        <a:ln w="13326">
          <a:solidFill>
            <a:schemeClr val="tx1"/>
          </a:solidFill>
          <a:prstDash val="solid"/>
        </a:ln>
      </c:spPr>
    </c:plotArea>
    <c:plotVisOnly val="1"/>
    <c:dispBlanksAs val="gap"/>
    <c:showDLblsOverMax val="0"/>
  </c:chart>
  <c:spPr>
    <a:noFill/>
    <a:ln>
      <a:noFill/>
    </a:ln>
  </c:spPr>
  <c:txPr>
    <a:bodyPr/>
    <a:lstStyle/>
    <a:p>
      <a:pPr>
        <a:defRPr sz="196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4785964364122"/>
          <c:y val="7.8365351496649707E-2"/>
          <c:w val="0.53425971814886808"/>
          <c:h val="0.82513739024039412"/>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bg1">
                  <a:lumMod val="50000"/>
                </a:schemeClr>
              </a:solidFill>
              <a:ln w="19026">
                <a:solidFill>
                  <a:schemeClr val="lt1"/>
                </a:solidFill>
              </a:ln>
              <a:effectLst/>
            </c:spPr>
            <c:extLst>
              <c:ext xmlns:c16="http://schemas.microsoft.com/office/drawing/2014/chart" uri="{C3380CC4-5D6E-409C-BE32-E72D297353CC}">
                <c16:uniqueId val="{00000001-1AAF-47B4-9B56-2F13678671F6}"/>
              </c:ext>
            </c:extLst>
          </c:dPt>
          <c:dPt>
            <c:idx val="1"/>
            <c:bubble3D val="0"/>
            <c:spPr>
              <a:solidFill>
                <a:srgbClr val="00B0F0"/>
              </a:solidFill>
              <a:ln w="19026">
                <a:solidFill>
                  <a:schemeClr val="lt1"/>
                </a:solidFill>
              </a:ln>
              <a:effectLst/>
            </c:spPr>
            <c:extLst>
              <c:ext xmlns:c16="http://schemas.microsoft.com/office/drawing/2014/chart" uri="{C3380CC4-5D6E-409C-BE32-E72D297353CC}">
                <c16:uniqueId val="{00000003-1AAF-47B4-9B56-2F13678671F6}"/>
              </c:ext>
            </c:extLst>
          </c:dPt>
          <c:dPt>
            <c:idx val="2"/>
            <c:bubble3D val="0"/>
            <c:spPr>
              <a:solidFill>
                <a:srgbClr val="FEBD18"/>
              </a:solidFill>
              <a:ln w="19026">
                <a:solidFill>
                  <a:schemeClr val="lt1"/>
                </a:solidFill>
              </a:ln>
              <a:effectLst/>
            </c:spPr>
            <c:extLst>
              <c:ext xmlns:c16="http://schemas.microsoft.com/office/drawing/2014/chart" uri="{C3380CC4-5D6E-409C-BE32-E72D297353CC}">
                <c16:uniqueId val="{00000005-1AAF-47B4-9B56-2F13678671F6}"/>
              </c:ext>
            </c:extLst>
          </c:dPt>
          <c:dPt>
            <c:idx val="3"/>
            <c:bubble3D val="0"/>
            <c:spPr>
              <a:pattFill prst="wdDnDiag">
                <a:fgClr>
                  <a:srgbClr val="FEBD18"/>
                </a:fgClr>
                <a:bgClr>
                  <a:schemeClr val="bg1"/>
                </a:bgClr>
              </a:pattFill>
              <a:ln w="19026">
                <a:solidFill>
                  <a:schemeClr val="lt1"/>
                </a:solidFill>
              </a:ln>
              <a:effectLst/>
            </c:spPr>
            <c:extLst>
              <c:ext xmlns:c16="http://schemas.microsoft.com/office/drawing/2014/chart" uri="{C3380CC4-5D6E-409C-BE32-E72D297353CC}">
                <c16:uniqueId val="{00000007-1AAF-47B4-9B56-2F13678671F6}"/>
              </c:ext>
            </c:extLst>
          </c:dPt>
          <c:dLbls>
            <c:dLbl>
              <c:idx val="0"/>
              <c:layout>
                <c:manualLayout>
                  <c:x val="-0.15605646913853868"/>
                  <c:y val="0.18376848124935971"/>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AAF-47B4-9B56-2F13678671F6}"/>
                </c:ext>
              </c:extLst>
            </c:dLbl>
            <c:dLbl>
              <c:idx val="1"/>
              <c:layout>
                <c:manualLayout>
                  <c:x val="-4.5407500199615376E-2"/>
                  <c:y val="-0.22755114678956395"/>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AF-47B4-9B56-2F13678671F6}"/>
                </c:ext>
              </c:extLst>
            </c:dLbl>
            <c:dLbl>
              <c:idx val="2"/>
              <c:layout>
                <c:manualLayout>
                  <c:x val="-7.3545583889704613E-2"/>
                  <c:y val="1.211893103129494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AAF-47B4-9B56-2F13678671F6}"/>
                </c:ext>
              </c:extLst>
            </c:dLbl>
            <c:dLbl>
              <c:idx val="3"/>
              <c:layout>
                <c:manualLayout>
                  <c:x val="-7.2957888493407147E-2"/>
                  <c:y val="2.946452695889732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461504391596024"/>
                      <c:h val="0.17781457698225822"/>
                    </c:manualLayout>
                  </c15:layout>
                </c:ext>
                <c:ext xmlns:c16="http://schemas.microsoft.com/office/drawing/2014/chart" uri="{C3380CC4-5D6E-409C-BE32-E72D297353CC}">
                  <c16:uniqueId val="{00000007-1AAF-47B4-9B56-2F13678671F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31710" cap="flat" cmpd="sng" algn="ctr">
                  <a:solidFill>
                    <a:schemeClr val="bg1">
                      <a:lumMod val="50000"/>
                    </a:schemeClr>
                  </a:solidFill>
                  <a:round/>
                </a:ln>
                <a:effectLst/>
              </c:spPr>
            </c:leaderLines>
            <c:extLst>
              <c:ext xmlns:c15="http://schemas.microsoft.com/office/drawing/2012/chart" uri="{CE6537A1-D6FC-4f65-9D91-7224C49458BB}"/>
            </c:extLst>
          </c:dLbls>
          <c:cat>
            <c:strRef>
              <c:f>Sheet1!$A$2:$A$5</c:f>
              <c:strCache>
                <c:ptCount val="4"/>
                <c:pt idx="0">
                  <c:v>No New Arrest</c:v>
                </c:pt>
                <c:pt idx="1">
                  <c:v>Arrest for Non-Violent offense</c:v>
                </c:pt>
                <c:pt idx="2">
                  <c:v>Arrest for Violent offense (excluding DV)</c:v>
                </c:pt>
                <c:pt idx="3">
                  <c:v>Arrest for Domestic Violence (DV)</c:v>
                </c:pt>
              </c:strCache>
            </c:strRef>
          </c:cat>
          <c:val>
            <c:numRef>
              <c:f>Sheet1!$B$2:$B$5</c:f>
              <c:numCache>
                <c:formatCode>General</c:formatCode>
                <c:ptCount val="4"/>
                <c:pt idx="0">
                  <c:v>0.39400000000000002</c:v>
                </c:pt>
                <c:pt idx="1">
                  <c:v>0.40400000000000003</c:v>
                </c:pt>
                <c:pt idx="2">
                  <c:v>0.108</c:v>
                </c:pt>
                <c:pt idx="3">
                  <c:v>9.4E-2</c:v>
                </c:pt>
              </c:numCache>
            </c:numRef>
          </c:val>
          <c:extLst>
            <c:ext xmlns:c16="http://schemas.microsoft.com/office/drawing/2014/chart" uri="{C3380CC4-5D6E-409C-BE32-E72D297353CC}">
              <c16:uniqueId val="{00000008-1AAF-47B4-9B56-2F13678671F6}"/>
            </c:ext>
          </c:extLst>
        </c:ser>
        <c:ser>
          <c:idx val="1"/>
          <c:order val="1"/>
          <c:tx>
            <c:strRef>
              <c:f>Sheet1!$C$1</c:f>
              <c:strCache>
                <c:ptCount val="1"/>
                <c:pt idx="0">
                  <c:v>Column1</c:v>
                </c:pt>
              </c:strCache>
            </c:strRef>
          </c:tx>
          <c:dPt>
            <c:idx val="0"/>
            <c:bubble3D val="0"/>
            <c:spPr>
              <a:solidFill>
                <a:schemeClr val="accent1"/>
              </a:solidFill>
              <a:ln w="19026">
                <a:solidFill>
                  <a:schemeClr val="lt1"/>
                </a:solidFill>
              </a:ln>
              <a:effectLst/>
            </c:spPr>
            <c:extLst>
              <c:ext xmlns:c16="http://schemas.microsoft.com/office/drawing/2014/chart" uri="{C3380CC4-5D6E-409C-BE32-E72D297353CC}">
                <c16:uniqueId val="{0000000A-1AAF-47B4-9B56-2F13678671F6}"/>
              </c:ext>
            </c:extLst>
          </c:dPt>
          <c:dPt>
            <c:idx val="1"/>
            <c:bubble3D val="0"/>
            <c:spPr>
              <a:solidFill>
                <a:schemeClr val="accent2"/>
              </a:solidFill>
              <a:ln w="19026">
                <a:solidFill>
                  <a:schemeClr val="lt1"/>
                </a:solidFill>
              </a:ln>
              <a:effectLst/>
            </c:spPr>
            <c:extLst>
              <c:ext xmlns:c16="http://schemas.microsoft.com/office/drawing/2014/chart" uri="{C3380CC4-5D6E-409C-BE32-E72D297353CC}">
                <c16:uniqueId val="{0000000C-1AAF-47B4-9B56-2F13678671F6}"/>
              </c:ext>
            </c:extLst>
          </c:dPt>
          <c:dPt>
            <c:idx val="2"/>
            <c:bubble3D val="0"/>
            <c:spPr>
              <a:solidFill>
                <a:schemeClr val="accent3"/>
              </a:solidFill>
              <a:ln w="19026">
                <a:solidFill>
                  <a:schemeClr val="lt1"/>
                </a:solidFill>
              </a:ln>
              <a:effectLst/>
            </c:spPr>
            <c:extLst>
              <c:ext xmlns:c16="http://schemas.microsoft.com/office/drawing/2014/chart" uri="{C3380CC4-5D6E-409C-BE32-E72D297353CC}">
                <c16:uniqueId val="{0000000E-1AAF-47B4-9B56-2F13678671F6}"/>
              </c:ext>
            </c:extLst>
          </c:dPt>
          <c:dPt>
            <c:idx val="3"/>
            <c:bubble3D val="0"/>
            <c:spPr>
              <a:solidFill>
                <a:schemeClr val="accent4"/>
              </a:solidFill>
              <a:ln w="19026">
                <a:solidFill>
                  <a:schemeClr val="lt1"/>
                </a:solidFill>
              </a:ln>
              <a:effectLst/>
            </c:spPr>
            <c:extLst>
              <c:ext xmlns:c16="http://schemas.microsoft.com/office/drawing/2014/chart" uri="{C3380CC4-5D6E-409C-BE32-E72D297353CC}">
                <c16:uniqueId val="{00000010-1AAF-47B4-9B56-2F13678671F6}"/>
              </c:ext>
            </c:extLst>
          </c:dPt>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31710" cap="flat" cmpd="sng" algn="ctr">
                  <a:solidFill>
                    <a:schemeClr val="tx1"/>
                  </a:solidFill>
                  <a:round/>
                </a:ln>
                <a:effectLst/>
              </c:spPr>
            </c:leaderLines>
            <c:extLst>
              <c:ext xmlns:c15="http://schemas.microsoft.com/office/drawing/2012/chart" uri="{CE6537A1-D6FC-4f65-9D91-7224C49458BB}"/>
            </c:extLst>
          </c:dLbls>
          <c:cat>
            <c:strRef>
              <c:f>Sheet1!$A$2:$A$5</c:f>
              <c:strCache>
                <c:ptCount val="4"/>
                <c:pt idx="0">
                  <c:v>No New Arrest</c:v>
                </c:pt>
                <c:pt idx="1">
                  <c:v>Arrest for Non-Violent offense</c:v>
                </c:pt>
                <c:pt idx="2">
                  <c:v>Arrest for Violent offense (excluding DV)</c:v>
                </c:pt>
                <c:pt idx="3">
                  <c:v>Arrest for Domestic Violence (DV)</c:v>
                </c:pt>
              </c:strCache>
            </c:strRef>
          </c:cat>
          <c:val>
            <c:numRef>
              <c:f>Sheet1!$C$2:$C$5</c:f>
              <c:numCache>
                <c:formatCode>General</c:formatCode>
                <c:ptCount val="4"/>
              </c:numCache>
            </c:numRef>
          </c:val>
          <c:extLst>
            <c:ext xmlns:c16="http://schemas.microsoft.com/office/drawing/2014/chart" uri="{C3380CC4-5D6E-409C-BE32-E72D297353CC}">
              <c16:uniqueId val="{00000011-1AAF-47B4-9B56-2F13678671F6}"/>
            </c:ext>
          </c:extLst>
        </c:ser>
        <c:dLbls>
          <c:showLegendKey val="0"/>
          <c:showVal val="0"/>
          <c:showCatName val="0"/>
          <c:showSerName val="0"/>
          <c:showPercent val="0"/>
          <c:showBubbleSize val="0"/>
          <c:showLeaderLines val="1"/>
        </c:dLbls>
        <c:firstSliceAng val="315"/>
      </c:pieChart>
      <c:spPr>
        <a:noFill/>
        <a:ln w="25368">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6410051130386"/>
          <c:y val="2.2253696293152839E-2"/>
          <c:w val="0.88366324006249664"/>
          <c:h val="0.81094604434115369"/>
        </c:manualLayout>
      </c:layout>
      <c:barChart>
        <c:barDir val="col"/>
        <c:grouping val="clustered"/>
        <c:varyColors val="0"/>
        <c:ser>
          <c:idx val="0"/>
          <c:order val="0"/>
          <c:tx>
            <c:strRef>
              <c:f>Sheet1!$B$1</c:f>
              <c:strCache>
                <c:ptCount val="1"/>
                <c:pt idx="0">
                  <c:v>Any Arrest</c:v>
                </c:pt>
              </c:strCache>
            </c:strRef>
          </c:tx>
          <c:spPr>
            <a:solidFill>
              <a:schemeClr val="tx1"/>
            </a:solidFill>
          </c:spPr>
          <c:invertIfNegative val="0"/>
          <c:dLbls>
            <c:numFmt formatCode="0%" sourceLinked="0"/>
            <c:spPr>
              <a:noFill/>
              <a:ln>
                <a:noFill/>
              </a:ln>
              <a:effectLst/>
            </c:spPr>
            <c:txPr>
              <a:bodyPr wrap="square" lIns="38100" tIns="19050" rIns="38100" bIns="19050" anchor="ctr">
                <a:spAutoFit/>
              </a:bodyPr>
              <a:lstStyle/>
              <a:p>
                <a:pPr>
                  <a:defRPr sz="1800" b="0" baseline="0">
                    <a:solidFill>
                      <a:schemeClr val="tx1">
                        <a:lumMod val="75000"/>
                        <a:lumOff val="25000"/>
                      </a:schemeClr>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Comparison Group</c:v>
                </c:pt>
                <c:pt idx="1">
                  <c:v>All Sheridan Participants</c:v>
                </c:pt>
                <c:pt idx="2">
                  <c:v>Sheridan Participants w/Aftercare</c:v>
                </c:pt>
              </c:strCache>
            </c:strRef>
          </c:cat>
          <c:val>
            <c:numRef>
              <c:f>Sheet1!$B$2:$B$4</c:f>
              <c:numCache>
                <c:formatCode>0%</c:formatCode>
                <c:ptCount val="3"/>
                <c:pt idx="0">
                  <c:v>0.62</c:v>
                </c:pt>
                <c:pt idx="1">
                  <c:v>0.54</c:v>
                </c:pt>
                <c:pt idx="2" formatCode="0.00%">
                  <c:v>0.43</c:v>
                </c:pt>
              </c:numCache>
            </c:numRef>
          </c:val>
          <c:extLst>
            <c:ext xmlns:c16="http://schemas.microsoft.com/office/drawing/2014/chart" uri="{C3380CC4-5D6E-409C-BE32-E72D297353CC}">
              <c16:uniqueId val="{00000000-B862-499A-BE41-8DA3AC963524}"/>
            </c:ext>
          </c:extLst>
        </c:ser>
        <c:dLbls>
          <c:showLegendKey val="0"/>
          <c:showVal val="0"/>
          <c:showCatName val="0"/>
          <c:showSerName val="0"/>
          <c:showPercent val="0"/>
          <c:showBubbleSize val="0"/>
        </c:dLbls>
        <c:gapWidth val="191"/>
        <c:overlap val="-23"/>
        <c:axId val="294239144"/>
        <c:axId val="294239536"/>
      </c:barChart>
      <c:catAx>
        <c:axId val="294239144"/>
        <c:scaling>
          <c:orientation val="minMax"/>
        </c:scaling>
        <c:delete val="0"/>
        <c:axPos val="b"/>
        <c:numFmt formatCode="General" sourceLinked="1"/>
        <c:majorTickMark val="out"/>
        <c:minorTickMark val="none"/>
        <c:tickLblPos val="low"/>
        <c:spPr>
          <a:ln w="3389">
            <a:solidFill>
              <a:schemeClr val="tx1"/>
            </a:solidFill>
            <a:prstDash val="solid"/>
          </a:ln>
        </c:spPr>
        <c:txPr>
          <a:bodyPr rot="0" vert="horz"/>
          <a:lstStyle/>
          <a:p>
            <a:pPr>
              <a:defRPr sz="1800" b="0" i="0" u="none" strike="noStrike" baseline="0">
                <a:solidFill>
                  <a:schemeClr val="tx1">
                    <a:lumMod val="75000"/>
                    <a:lumOff val="25000"/>
                  </a:schemeClr>
                </a:solidFill>
                <a:latin typeface="Arial"/>
                <a:ea typeface="Arial"/>
                <a:cs typeface="Arial"/>
              </a:defRPr>
            </a:pPr>
            <a:endParaRPr lang="en-US"/>
          </a:p>
        </c:txPr>
        <c:crossAx val="294239536"/>
        <c:crosses val="autoZero"/>
        <c:auto val="1"/>
        <c:lblAlgn val="ctr"/>
        <c:lblOffset val="100"/>
        <c:noMultiLvlLbl val="0"/>
      </c:catAx>
      <c:valAx>
        <c:axId val="294239536"/>
        <c:scaling>
          <c:orientation val="minMax"/>
          <c:max val="1"/>
        </c:scaling>
        <c:delete val="0"/>
        <c:axPos val="l"/>
        <c:majorGridlines>
          <c:spPr>
            <a:ln w="3389">
              <a:solidFill>
                <a:schemeClr val="tx1"/>
              </a:solidFill>
              <a:prstDash val="solid"/>
            </a:ln>
          </c:spPr>
        </c:majorGridlines>
        <c:title>
          <c:tx>
            <c:rich>
              <a:bodyPr/>
              <a:lstStyle/>
              <a:p>
                <a:pPr>
                  <a:defRPr sz="1820" b="0" i="0" u="none" strike="noStrike" baseline="0">
                    <a:solidFill>
                      <a:schemeClr val="tx1">
                        <a:lumMod val="75000"/>
                        <a:lumOff val="25000"/>
                      </a:schemeClr>
                    </a:solidFill>
                    <a:latin typeface="+mn-lt"/>
                    <a:ea typeface="Arial"/>
                    <a:cs typeface="Arial"/>
                  </a:defRPr>
                </a:pPr>
                <a:r>
                  <a:rPr lang="en-US" b="0" dirty="0">
                    <a:solidFill>
                      <a:schemeClr val="tx1">
                        <a:lumMod val="75000"/>
                        <a:lumOff val="25000"/>
                      </a:schemeClr>
                    </a:solidFill>
                    <a:latin typeface="+mn-lt"/>
                  </a:rPr>
                  <a:t>Percent Readmitted to Prison</a:t>
                </a:r>
              </a:p>
            </c:rich>
          </c:tx>
          <c:layout>
            <c:manualLayout>
              <c:xMode val="edge"/>
              <c:yMode val="edge"/>
              <c:x val="6.7360655614143138E-3"/>
              <c:y val="0.11337413105954706"/>
            </c:manualLayout>
          </c:layout>
          <c:overlay val="0"/>
          <c:spPr>
            <a:noFill/>
            <a:ln w="27110">
              <a:noFill/>
            </a:ln>
          </c:spPr>
        </c:title>
        <c:numFmt formatCode="0%" sourceLinked="0"/>
        <c:majorTickMark val="out"/>
        <c:minorTickMark val="none"/>
        <c:tickLblPos val="nextTo"/>
        <c:spPr>
          <a:ln w="3389">
            <a:solidFill>
              <a:schemeClr val="tx1"/>
            </a:solidFill>
            <a:prstDash val="solid"/>
          </a:ln>
        </c:spPr>
        <c:txPr>
          <a:bodyPr rot="0" vert="horz"/>
          <a:lstStyle/>
          <a:p>
            <a:pPr>
              <a:defRPr sz="1706" b="0" i="0" u="none" strike="noStrike" baseline="0">
                <a:solidFill>
                  <a:schemeClr val="tx1">
                    <a:lumMod val="75000"/>
                    <a:lumOff val="25000"/>
                  </a:schemeClr>
                </a:solidFill>
                <a:latin typeface="+mn-lt"/>
                <a:ea typeface="Arial"/>
                <a:cs typeface="Arial"/>
              </a:defRPr>
            </a:pPr>
            <a:endParaRPr lang="en-US"/>
          </a:p>
        </c:txPr>
        <c:crossAx val="294239144"/>
        <c:crosses val="autoZero"/>
        <c:crossBetween val="between"/>
        <c:majorUnit val="0.2"/>
      </c:valAx>
      <c:spPr>
        <a:noFill/>
        <a:ln w="25400">
          <a:noFill/>
        </a:ln>
      </c:spPr>
    </c:plotArea>
    <c:plotVisOnly val="1"/>
    <c:dispBlanksAs val="gap"/>
    <c:showDLblsOverMax val="0"/>
  </c:chart>
  <c:spPr>
    <a:noFill/>
    <a:ln>
      <a:noFill/>
    </a:ln>
  </c:spPr>
  <c:txPr>
    <a:bodyPr/>
    <a:lstStyle/>
    <a:p>
      <a:pPr>
        <a:defRPr sz="1920"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6410051130386"/>
          <c:y val="2.2253696293152839E-2"/>
          <c:w val="0.88366324006249664"/>
          <c:h val="0.71190128949284448"/>
        </c:manualLayout>
      </c:layout>
      <c:barChart>
        <c:barDir val="col"/>
        <c:grouping val="clustered"/>
        <c:varyColors val="0"/>
        <c:ser>
          <c:idx val="0"/>
          <c:order val="0"/>
          <c:tx>
            <c:strRef>
              <c:f>Sheet1!$B$1</c:f>
              <c:strCache>
                <c:ptCount val="1"/>
                <c:pt idx="0">
                  <c:v>Any Arrest</c:v>
                </c:pt>
              </c:strCache>
            </c:strRef>
          </c:tx>
          <c:spPr>
            <a:solidFill>
              <a:schemeClr val="tx1"/>
            </a:solidFill>
          </c:spPr>
          <c:invertIfNegative val="0"/>
          <c:dLbls>
            <c:numFmt formatCode="0%" sourceLinked="0"/>
            <c:spPr>
              <a:noFill/>
              <a:ln>
                <a:noFill/>
              </a:ln>
              <a:effectLst/>
            </c:spPr>
            <c:txPr>
              <a:bodyPr wrap="square" lIns="38100" tIns="19050" rIns="38100" bIns="19050" anchor="ctr">
                <a:spAutoFit/>
              </a:bodyPr>
              <a:lstStyle/>
              <a:p>
                <a:pPr>
                  <a:defRPr sz="1800" b="0" baseline="0">
                    <a:solidFill>
                      <a:schemeClr val="tx1">
                        <a:lumMod val="75000"/>
                        <a:lumOff val="25000"/>
                      </a:schemeClr>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Matched Prison ~ 1,000 (Apples)</c:v>
                </c:pt>
                <c:pt idx="1">
                  <c:v>Matched Probation ~ 1,000 (Apples)</c:v>
                </c:pt>
              </c:strCache>
            </c:strRef>
          </c:cat>
          <c:val>
            <c:numRef>
              <c:f>Sheet1!$B$2:$B$3</c:f>
              <c:numCache>
                <c:formatCode>0%</c:formatCode>
                <c:ptCount val="2"/>
                <c:pt idx="0">
                  <c:v>0.42699999999999999</c:v>
                </c:pt>
                <c:pt idx="1">
                  <c:v>0.36799999999999999</c:v>
                </c:pt>
              </c:numCache>
            </c:numRef>
          </c:val>
          <c:extLst>
            <c:ext xmlns:c16="http://schemas.microsoft.com/office/drawing/2014/chart" uri="{C3380CC4-5D6E-409C-BE32-E72D297353CC}">
              <c16:uniqueId val="{00000000-B862-499A-BE41-8DA3AC963524}"/>
            </c:ext>
          </c:extLst>
        </c:ser>
        <c:ser>
          <c:idx val="1"/>
          <c:order val="1"/>
          <c:tx>
            <c:strRef>
              <c:f>Sheet1!$C$1</c:f>
              <c:strCache>
                <c:ptCount val="1"/>
                <c:pt idx="0">
                  <c:v>Arrest for Violent Offense</c:v>
                </c:pt>
              </c:strCache>
            </c:strRef>
          </c:tx>
          <c:spPr>
            <a:pattFill prst="wdDnDiag">
              <a:fgClr>
                <a:srgbClr val="FF0000"/>
              </a:fgClr>
              <a:bgClr>
                <a:schemeClr val="bg1"/>
              </a:bgClr>
            </a:pattFill>
            <a:ln>
              <a:solidFill>
                <a:srgbClr val="FF0000"/>
              </a:solidFill>
            </a:ln>
          </c:spPr>
          <c:invertIfNegative val="0"/>
          <c:dLbls>
            <c:spPr>
              <a:noFill/>
              <a:ln>
                <a:noFill/>
              </a:ln>
              <a:effectLst/>
            </c:spPr>
            <c:txPr>
              <a:bodyPr wrap="square" lIns="38100" tIns="19050" rIns="38100" bIns="19050" anchor="ctr">
                <a:spAutoFit/>
              </a:bodyPr>
              <a:lstStyle/>
              <a:p>
                <a:pPr>
                  <a:defRPr sz="1800" b="0" baseline="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Matched Prison ~ 1,000 (Apples)</c:v>
                </c:pt>
                <c:pt idx="1">
                  <c:v>Matched Probation ~ 1,000 (Apples)</c:v>
                </c:pt>
              </c:strCache>
            </c:strRef>
          </c:cat>
          <c:val>
            <c:numRef>
              <c:f>Sheet1!$C$2:$C$3</c:f>
              <c:numCache>
                <c:formatCode>0%</c:formatCode>
                <c:ptCount val="2"/>
                <c:pt idx="0">
                  <c:v>0.13800000000000001</c:v>
                </c:pt>
                <c:pt idx="1">
                  <c:v>0.08</c:v>
                </c:pt>
              </c:numCache>
            </c:numRef>
          </c:val>
          <c:extLst>
            <c:ext xmlns:c16="http://schemas.microsoft.com/office/drawing/2014/chart" uri="{C3380CC4-5D6E-409C-BE32-E72D297353CC}">
              <c16:uniqueId val="{00000000-A78F-4E63-8609-832EDE898A23}"/>
            </c:ext>
          </c:extLst>
        </c:ser>
        <c:ser>
          <c:idx val="2"/>
          <c:order val="2"/>
          <c:tx>
            <c:strRef>
              <c:f>Sheet1!$D$1</c:f>
              <c:strCache>
                <c:ptCount val="1"/>
                <c:pt idx="0">
                  <c:v>Arrest for Domestic Violence Offense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b="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Matched Prison ~ 1,000 (Apples)</c:v>
                </c:pt>
                <c:pt idx="1">
                  <c:v>Matched Probation ~ 1,000 (Apples)</c:v>
                </c:pt>
              </c:strCache>
            </c:strRef>
          </c:cat>
          <c:val>
            <c:numRef>
              <c:f>Sheet1!$D$2:$D$3</c:f>
              <c:numCache>
                <c:formatCode>0%</c:formatCode>
                <c:ptCount val="2"/>
                <c:pt idx="0">
                  <c:v>0.09</c:v>
                </c:pt>
                <c:pt idx="1">
                  <c:v>0.06</c:v>
                </c:pt>
              </c:numCache>
            </c:numRef>
          </c:val>
          <c:extLst>
            <c:ext xmlns:c16="http://schemas.microsoft.com/office/drawing/2014/chart" uri="{C3380CC4-5D6E-409C-BE32-E72D297353CC}">
              <c16:uniqueId val="{00000000-2B5D-4012-A916-8266347BE927}"/>
            </c:ext>
          </c:extLst>
        </c:ser>
        <c:dLbls>
          <c:showLegendKey val="0"/>
          <c:showVal val="0"/>
          <c:showCatName val="0"/>
          <c:showSerName val="0"/>
          <c:showPercent val="0"/>
          <c:showBubbleSize val="0"/>
        </c:dLbls>
        <c:gapWidth val="191"/>
        <c:overlap val="-23"/>
        <c:axId val="294239144"/>
        <c:axId val="294239536"/>
      </c:barChart>
      <c:catAx>
        <c:axId val="294239144"/>
        <c:scaling>
          <c:orientation val="minMax"/>
        </c:scaling>
        <c:delete val="0"/>
        <c:axPos val="b"/>
        <c:numFmt formatCode="General" sourceLinked="1"/>
        <c:majorTickMark val="out"/>
        <c:minorTickMark val="none"/>
        <c:tickLblPos val="low"/>
        <c:spPr>
          <a:ln w="3389">
            <a:solidFill>
              <a:schemeClr val="tx1"/>
            </a:solidFill>
            <a:prstDash val="solid"/>
          </a:ln>
        </c:spPr>
        <c:txPr>
          <a:bodyPr rot="0" vert="horz"/>
          <a:lstStyle/>
          <a:p>
            <a:pPr>
              <a:defRPr sz="1800" b="0" i="0" u="none" strike="noStrike" baseline="0">
                <a:solidFill>
                  <a:schemeClr val="tx1">
                    <a:lumMod val="75000"/>
                    <a:lumOff val="25000"/>
                  </a:schemeClr>
                </a:solidFill>
                <a:latin typeface="Arial"/>
                <a:ea typeface="Arial"/>
                <a:cs typeface="Arial"/>
              </a:defRPr>
            </a:pPr>
            <a:endParaRPr lang="en-US"/>
          </a:p>
        </c:txPr>
        <c:crossAx val="294239536"/>
        <c:crosses val="autoZero"/>
        <c:auto val="1"/>
        <c:lblAlgn val="ctr"/>
        <c:lblOffset val="100"/>
        <c:noMultiLvlLbl val="0"/>
      </c:catAx>
      <c:valAx>
        <c:axId val="294239536"/>
        <c:scaling>
          <c:orientation val="minMax"/>
        </c:scaling>
        <c:delete val="0"/>
        <c:axPos val="l"/>
        <c:majorGridlines>
          <c:spPr>
            <a:ln w="3389">
              <a:solidFill>
                <a:schemeClr val="tx1"/>
              </a:solidFill>
              <a:prstDash val="solid"/>
            </a:ln>
          </c:spPr>
        </c:majorGridlines>
        <c:title>
          <c:tx>
            <c:rich>
              <a:bodyPr/>
              <a:lstStyle/>
              <a:p>
                <a:pPr>
                  <a:defRPr sz="1820" b="0" i="0" u="none" strike="noStrike" baseline="0">
                    <a:solidFill>
                      <a:schemeClr val="tx1">
                        <a:lumMod val="75000"/>
                        <a:lumOff val="25000"/>
                      </a:schemeClr>
                    </a:solidFill>
                    <a:latin typeface="+mn-lt"/>
                    <a:ea typeface="Arial"/>
                    <a:cs typeface="Arial"/>
                  </a:defRPr>
                </a:pPr>
                <a:r>
                  <a:rPr lang="en-US" b="0" dirty="0">
                    <a:solidFill>
                      <a:schemeClr val="tx1">
                        <a:lumMod val="75000"/>
                        <a:lumOff val="25000"/>
                      </a:schemeClr>
                    </a:solidFill>
                    <a:latin typeface="+mn-lt"/>
                  </a:rPr>
                  <a:t>Percent Rearrested in 2 years</a:t>
                </a:r>
              </a:p>
            </c:rich>
          </c:tx>
          <c:layout>
            <c:manualLayout>
              <c:xMode val="edge"/>
              <c:yMode val="edge"/>
              <c:x val="6.7360655614143138E-3"/>
              <c:y val="0.11337413105954706"/>
            </c:manualLayout>
          </c:layout>
          <c:overlay val="0"/>
          <c:spPr>
            <a:noFill/>
            <a:ln w="27110">
              <a:noFill/>
            </a:ln>
          </c:spPr>
        </c:title>
        <c:numFmt formatCode="0%" sourceLinked="0"/>
        <c:majorTickMark val="out"/>
        <c:minorTickMark val="none"/>
        <c:tickLblPos val="nextTo"/>
        <c:spPr>
          <a:ln w="3389">
            <a:solidFill>
              <a:schemeClr val="tx1"/>
            </a:solidFill>
            <a:prstDash val="solid"/>
          </a:ln>
        </c:spPr>
        <c:txPr>
          <a:bodyPr rot="0" vert="horz"/>
          <a:lstStyle/>
          <a:p>
            <a:pPr>
              <a:defRPr sz="1706" b="0" i="0" u="none" strike="noStrike" baseline="0">
                <a:solidFill>
                  <a:schemeClr val="tx1">
                    <a:lumMod val="75000"/>
                    <a:lumOff val="25000"/>
                  </a:schemeClr>
                </a:solidFill>
                <a:latin typeface="+mn-lt"/>
                <a:ea typeface="Arial"/>
                <a:cs typeface="Arial"/>
              </a:defRPr>
            </a:pPr>
            <a:endParaRPr lang="en-US"/>
          </a:p>
        </c:txPr>
        <c:crossAx val="294239144"/>
        <c:crosses val="autoZero"/>
        <c:crossBetween val="between"/>
      </c:valAx>
      <c:spPr>
        <a:noFill/>
        <a:ln w="25400">
          <a:noFill/>
        </a:ln>
      </c:spPr>
    </c:plotArea>
    <c:legend>
      <c:legendPos val="r"/>
      <c:layout>
        <c:manualLayout>
          <c:xMode val="edge"/>
          <c:yMode val="edge"/>
          <c:x val="0.45885918865404984"/>
          <c:y val="0.81770316106873242"/>
          <c:w val="0.50463312151770501"/>
          <c:h val="0.18229683893126755"/>
        </c:manualLayout>
      </c:layout>
      <c:overlay val="0"/>
      <c:txPr>
        <a:bodyPr/>
        <a:lstStyle/>
        <a:p>
          <a:pPr>
            <a:defRPr sz="2400" b="0">
              <a:solidFill>
                <a:schemeClr val="tx1">
                  <a:lumMod val="75000"/>
                  <a:lumOff val="25000"/>
                </a:schemeClr>
              </a:solidFill>
              <a:latin typeface="+mn-lt"/>
            </a:defRPr>
          </a:pPr>
          <a:endParaRPr lang="en-US"/>
        </a:p>
      </c:txPr>
    </c:legend>
    <c:plotVisOnly val="1"/>
    <c:dispBlanksAs val="gap"/>
    <c:showDLblsOverMax val="0"/>
  </c:chart>
  <c:spPr>
    <a:noFill/>
    <a:ln>
      <a:noFill/>
    </a:ln>
  </c:spPr>
  <c:txPr>
    <a:bodyPr/>
    <a:lstStyle/>
    <a:p>
      <a:pPr>
        <a:defRPr sz="1920"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38537347056415E-2"/>
          <c:y val="0.12123049384320009"/>
          <c:w val="0.92371782569618288"/>
          <c:h val="0.73764651223572331"/>
        </c:manualLayout>
      </c:layout>
      <c:lineChart>
        <c:grouping val="standard"/>
        <c:varyColors val="0"/>
        <c:ser>
          <c:idx val="0"/>
          <c:order val="0"/>
          <c:tx>
            <c:strRef>
              <c:f>Sheet1!$B$1</c:f>
              <c:strCache>
                <c:ptCount val="1"/>
                <c:pt idx="0">
                  <c:v>Total bookings</c:v>
                </c:pt>
              </c:strCache>
            </c:strRef>
          </c:tx>
          <c:spPr>
            <a:ln w="38100" cap="rnd">
              <a:solidFill>
                <a:schemeClr val="tx1"/>
              </a:solidFill>
              <a:round/>
            </a:ln>
            <a:effectLst/>
          </c:spPr>
          <c:marker>
            <c:symbol val="none"/>
          </c:marker>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79-4402-A700-EBF010B0DC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291813</c:v>
                </c:pt>
                <c:pt idx="1">
                  <c:v>310072</c:v>
                </c:pt>
                <c:pt idx="2">
                  <c:v>298585</c:v>
                </c:pt>
                <c:pt idx="3">
                  <c:v>189644</c:v>
                </c:pt>
                <c:pt idx="4">
                  <c:v>197131</c:v>
                </c:pt>
              </c:numCache>
            </c:numRef>
          </c:val>
          <c:smooth val="0"/>
          <c:extLst>
            <c:ext xmlns:c16="http://schemas.microsoft.com/office/drawing/2014/chart" uri="{C3380CC4-5D6E-409C-BE32-E72D297353CC}">
              <c16:uniqueId val="{00000000-3C79-4402-A700-EBF010B0DCC9}"/>
            </c:ext>
          </c:extLst>
        </c:ser>
        <c:ser>
          <c:idx val="1"/>
          <c:order val="1"/>
          <c:tx>
            <c:strRef>
              <c:f>Sheet1!$C$1</c:f>
              <c:strCache>
                <c:ptCount val="1"/>
                <c:pt idx="0">
                  <c:v>Pretrial bookings</c:v>
                </c:pt>
              </c:strCache>
            </c:strRef>
          </c:tx>
          <c:spPr>
            <a:ln w="28575" cap="rnd">
              <a:solidFill>
                <a:srgbClr val="00B0F0"/>
              </a:solidFill>
              <a:round/>
            </a:ln>
            <a:effectLst/>
          </c:spPr>
          <c:marker>
            <c:symbol val="none"/>
          </c:marker>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79-4402-A700-EBF010B0DC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264257</c:v>
                </c:pt>
                <c:pt idx="1">
                  <c:v>274639</c:v>
                </c:pt>
                <c:pt idx="2">
                  <c:v>270431</c:v>
                </c:pt>
                <c:pt idx="3">
                  <c:v>172903</c:v>
                </c:pt>
                <c:pt idx="4">
                  <c:v>174102</c:v>
                </c:pt>
              </c:numCache>
            </c:numRef>
          </c:val>
          <c:smooth val="0"/>
          <c:extLst>
            <c:ext xmlns:c16="http://schemas.microsoft.com/office/drawing/2014/chart" uri="{C3380CC4-5D6E-409C-BE32-E72D297353CC}">
              <c16:uniqueId val="{00000001-3C79-4402-A700-EBF010B0DCC9}"/>
            </c:ext>
          </c:extLst>
        </c:ser>
        <c:dLbls>
          <c:showLegendKey val="0"/>
          <c:showVal val="0"/>
          <c:showCatName val="0"/>
          <c:showSerName val="0"/>
          <c:showPercent val="0"/>
          <c:showBubbleSize val="0"/>
        </c:dLbls>
        <c:smooth val="0"/>
        <c:axId val="382782040"/>
        <c:axId val="382783352"/>
      </c:lineChart>
      <c:catAx>
        <c:axId val="38278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783352"/>
        <c:crosses val="autoZero"/>
        <c:auto val="1"/>
        <c:lblAlgn val="ctr"/>
        <c:lblOffset val="100"/>
        <c:noMultiLvlLbl val="0"/>
      </c:catAx>
      <c:valAx>
        <c:axId val="38278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782040"/>
        <c:crosses val="autoZero"/>
        <c:crossBetween val="between"/>
      </c:valAx>
      <c:spPr>
        <a:noFill/>
        <a:ln>
          <a:noFill/>
        </a:ln>
        <a:effectLst/>
      </c:spPr>
    </c:plotArea>
    <c:legend>
      <c:legendPos val="b"/>
      <c:layout>
        <c:manualLayout>
          <c:xMode val="edge"/>
          <c:yMode val="edge"/>
          <c:x val="9.6133693693310155E-4"/>
          <c:y val="1.2189462761312074E-3"/>
          <c:w val="0.37480053142140379"/>
          <c:h val="6.38619127067797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38537347056415E-2"/>
          <c:y val="0.12123049384320009"/>
          <c:w val="0.92371782569618288"/>
          <c:h val="0.73764651223572331"/>
        </c:manualLayout>
      </c:layout>
      <c:lineChart>
        <c:grouping val="standard"/>
        <c:varyColors val="0"/>
        <c:ser>
          <c:idx val="0"/>
          <c:order val="0"/>
          <c:tx>
            <c:strRef>
              <c:f>Sheet1!$B$1</c:f>
              <c:strCache>
                <c:ptCount val="1"/>
                <c:pt idx="0">
                  <c:v>Total Average Daily Population</c:v>
                </c:pt>
              </c:strCache>
            </c:strRef>
          </c:tx>
          <c:spPr>
            <a:ln w="38100" cap="rnd">
              <a:solidFill>
                <a:schemeClr val="tx1"/>
              </a:solidFill>
              <a:round/>
            </a:ln>
            <a:effectLst/>
          </c:spPr>
          <c:marker>
            <c:symbol val="none"/>
          </c:marker>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79-4402-A700-EBF010B0DC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15904</c:v>
                </c:pt>
                <c:pt idx="1">
                  <c:v>16129</c:v>
                </c:pt>
                <c:pt idx="2">
                  <c:v>15788</c:v>
                </c:pt>
                <c:pt idx="3">
                  <c:v>15280</c:v>
                </c:pt>
                <c:pt idx="4">
                  <c:v>15109</c:v>
                </c:pt>
              </c:numCache>
            </c:numRef>
          </c:val>
          <c:smooth val="0"/>
          <c:extLst>
            <c:ext xmlns:c16="http://schemas.microsoft.com/office/drawing/2014/chart" uri="{C3380CC4-5D6E-409C-BE32-E72D297353CC}">
              <c16:uniqueId val="{00000000-3C79-4402-A700-EBF010B0DCC9}"/>
            </c:ext>
          </c:extLst>
        </c:ser>
        <c:ser>
          <c:idx val="1"/>
          <c:order val="1"/>
          <c:tx>
            <c:strRef>
              <c:f>Sheet1!$C$1</c:f>
              <c:strCache>
                <c:ptCount val="1"/>
                <c:pt idx="0">
                  <c:v>Pretrial Average Daily Population</c:v>
                </c:pt>
              </c:strCache>
            </c:strRef>
          </c:tx>
          <c:spPr>
            <a:ln w="28575" cap="rnd">
              <a:solidFill>
                <a:srgbClr val="00B0F0"/>
              </a:solidFill>
              <a:round/>
            </a:ln>
            <a:effectLst/>
          </c:spPr>
          <c:marker>
            <c:symbol val="none"/>
          </c:marker>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79-4402-A700-EBF010B0DC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14332</c:v>
                </c:pt>
                <c:pt idx="1">
                  <c:v>14351</c:v>
                </c:pt>
                <c:pt idx="2">
                  <c:v>14259</c:v>
                </c:pt>
                <c:pt idx="3">
                  <c:v>14288</c:v>
                </c:pt>
                <c:pt idx="4">
                  <c:v>13827</c:v>
                </c:pt>
              </c:numCache>
            </c:numRef>
          </c:val>
          <c:smooth val="0"/>
          <c:extLst>
            <c:ext xmlns:c16="http://schemas.microsoft.com/office/drawing/2014/chart" uri="{C3380CC4-5D6E-409C-BE32-E72D297353CC}">
              <c16:uniqueId val="{00000001-3C79-4402-A700-EBF010B0DCC9}"/>
            </c:ext>
          </c:extLst>
        </c:ser>
        <c:dLbls>
          <c:showLegendKey val="0"/>
          <c:showVal val="0"/>
          <c:showCatName val="0"/>
          <c:showSerName val="0"/>
          <c:showPercent val="0"/>
          <c:showBubbleSize val="0"/>
        </c:dLbls>
        <c:smooth val="0"/>
        <c:axId val="382782040"/>
        <c:axId val="382783352"/>
      </c:lineChart>
      <c:catAx>
        <c:axId val="38278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783352"/>
        <c:crosses val="autoZero"/>
        <c:auto val="1"/>
        <c:lblAlgn val="ctr"/>
        <c:lblOffset val="100"/>
        <c:noMultiLvlLbl val="0"/>
      </c:catAx>
      <c:valAx>
        <c:axId val="382783352"/>
        <c:scaling>
          <c:orientation val="minMax"/>
          <c:max val="18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782040"/>
        <c:crosses val="autoZero"/>
        <c:crossBetween val="between"/>
      </c:valAx>
      <c:spPr>
        <a:noFill/>
        <a:ln>
          <a:noFill/>
        </a:ln>
        <a:effectLst/>
      </c:spPr>
    </c:plotArea>
    <c:legend>
      <c:legendPos val="b"/>
      <c:layout>
        <c:manualLayout>
          <c:xMode val="edge"/>
          <c:yMode val="edge"/>
          <c:x val="9.6133693693310155E-4"/>
          <c:y val="1.2189462761312074E-3"/>
          <c:w val="0.69232437840907923"/>
          <c:h val="6.38619127067797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48180401519865E-2"/>
          <c:y val="6.5023072904825799E-2"/>
          <c:w val="0.61626845156554966"/>
          <c:h val="0.83085573664088375"/>
        </c:manualLayout>
      </c:layout>
      <c:doughnut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71B3-4D93-AFD5-94874668492A}"/>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1-71B3-4D93-AFD5-94874668492A}"/>
              </c:ext>
            </c:extLst>
          </c:dPt>
          <c:dPt>
            <c:idx val="2"/>
            <c:bubble3D val="0"/>
            <c:spPr>
              <a:solidFill>
                <a:srgbClr val="FEBD18"/>
              </a:solidFill>
              <a:ln w="19050">
                <a:solidFill>
                  <a:schemeClr val="lt1"/>
                </a:solidFill>
              </a:ln>
              <a:effectLst/>
            </c:spPr>
            <c:extLst>
              <c:ext xmlns:c16="http://schemas.microsoft.com/office/drawing/2014/chart" uri="{C3380CC4-5D6E-409C-BE32-E72D297353CC}">
                <c16:uniqueId val="{00000000-8590-4722-A135-BDCDEE9EA8F2}"/>
              </c:ext>
            </c:extLst>
          </c:dPt>
          <c:dPt>
            <c:idx val="3"/>
            <c:bubble3D val="0"/>
            <c:spPr>
              <a:pattFill prst="pct25">
                <a:fgClr>
                  <a:srgbClr val="FEBD18"/>
                </a:fgClr>
                <a:bgClr>
                  <a:schemeClr val="bg1"/>
                </a:bgClr>
              </a:pattFill>
              <a:ln w="19050">
                <a:solidFill>
                  <a:schemeClr val="lt1"/>
                </a:solidFill>
              </a:ln>
              <a:effectLst/>
            </c:spPr>
            <c:extLst>
              <c:ext xmlns:c16="http://schemas.microsoft.com/office/drawing/2014/chart" uri="{C3380CC4-5D6E-409C-BE32-E72D297353CC}">
                <c16:uniqueId val="{00000000-0CD3-4413-9BCF-11543342CD99}"/>
              </c:ext>
            </c:extLst>
          </c:dPt>
          <c:dLbls>
            <c:dLbl>
              <c:idx val="0"/>
              <c:layout>
                <c:manualLayout>
                  <c:x val="2.5279947054122421E-3"/>
                  <c:y val="-7.245155646355411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fld id="{F732948C-E237-4BC1-87BF-86BF9CDF76D7}" type="CATEGORYNAME">
                      <a:rPr lang="en-US"/>
                      <a:pPr>
                        <a:defRPr sz="1800" b="1" i="0" u="none" strike="noStrike" kern="1200" baseline="0">
                          <a:solidFill>
                            <a:schemeClr val="bg1"/>
                          </a:solidFill>
                          <a:latin typeface="+mn-lt"/>
                          <a:ea typeface="+mn-ea"/>
                          <a:cs typeface="+mn-cs"/>
                        </a:defRPr>
                      </a:pPr>
                      <a:t>[CATEGORY NAME]</a:t>
                    </a:fld>
                    <a:r>
                      <a:rPr lang="en-US" baseline="0" dirty="0"/>
                      <a:t>, </a:t>
                    </a:r>
                    <a:fld id="{DA6EDF9B-4DF4-4267-81C2-F832FED07F53}" type="VALUE">
                      <a:rPr lang="en-US" baseline="0"/>
                      <a:pPr>
                        <a:defRPr sz="1800" b="1" i="0" u="none" strike="noStrike" kern="1200" baseline="0">
                          <a:solidFill>
                            <a:schemeClr val="bg1"/>
                          </a:solidFill>
                          <a:latin typeface="+mn-lt"/>
                          <a:ea typeface="+mn-ea"/>
                          <a:cs typeface="+mn-cs"/>
                        </a:defRPr>
                      </a:pPr>
                      <a:t>[VALUE]</a:t>
                    </a:fld>
                    <a:r>
                      <a:rPr lang="en-US" baseline="0" dirty="0"/>
                      <a:t>, </a:t>
                    </a:r>
                  </a:p>
                  <a:p>
                    <a:pPr>
                      <a:defRPr sz="1800" b="1" i="0" u="none" strike="noStrike" kern="1200" baseline="0">
                        <a:solidFill>
                          <a:schemeClr val="bg1"/>
                        </a:solidFill>
                        <a:latin typeface="+mn-lt"/>
                        <a:ea typeface="+mn-ea"/>
                        <a:cs typeface="+mn-cs"/>
                      </a:defRPr>
                    </a:pPr>
                    <a:fld id="{3530DB02-64FE-4C1A-8B32-EBB631016FA3}" type="PERCENTAGE">
                      <a:rPr lang="en-US" baseline="0" smtClean="0"/>
                      <a:pPr>
                        <a:defRPr sz="1800" b="1"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6281504537215055"/>
                      <c:h val="0.20548321960959734"/>
                    </c:manualLayout>
                  </c15:layout>
                  <c15:dlblFieldTable/>
                  <c15:showDataLabelsRange val="0"/>
                </c:ext>
                <c:ext xmlns:c16="http://schemas.microsoft.com/office/drawing/2014/chart" uri="{C3380CC4-5D6E-409C-BE32-E72D297353CC}">
                  <c16:uniqueId val="{00000002-71B3-4D93-AFD5-94874668492A}"/>
                </c:ext>
              </c:extLst>
            </c:dLbl>
            <c:dLbl>
              <c:idx val="1"/>
              <c:layout>
                <c:manualLayout>
                  <c:x val="-1.5656117655196648E-3"/>
                  <c:y val="7.5749804069810151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147102477014761"/>
                      <c:h val="0.14469844984647792"/>
                    </c:manualLayout>
                  </c15:layout>
                </c:ext>
                <c:ext xmlns:c16="http://schemas.microsoft.com/office/drawing/2014/chart" uri="{C3380CC4-5D6E-409C-BE32-E72D297353CC}">
                  <c16:uniqueId val="{00000001-71B3-4D93-AFD5-94874668492A}"/>
                </c:ext>
              </c:extLst>
            </c:dLbl>
            <c:dLbl>
              <c:idx val="2"/>
              <c:layout>
                <c:manualLayout>
                  <c:x val="2.8044464280154026E-3"/>
                  <c:y val="-1.009803345043791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4A502385-2341-4C14-B1CE-63508ABA0B69}" type="CATEGORYNAME">
                      <a:rPr lang="en-US"/>
                      <a:pPr>
                        <a:defRPr sz="1800" b="1" i="0" u="none" strike="noStrike" kern="1200" baseline="0">
                          <a:solidFill>
                            <a:schemeClr val="tx1">
                              <a:lumMod val="75000"/>
                              <a:lumOff val="25000"/>
                            </a:schemeClr>
                          </a:solidFill>
                          <a:latin typeface="+mn-lt"/>
                          <a:ea typeface="+mn-ea"/>
                          <a:cs typeface="+mn-cs"/>
                        </a:defRPr>
                      </a:pPr>
                      <a:t>[CATEGORY NAME]</a:t>
                    </a:fld>
                    <a:r>
                      <a:rPr lang="en-US" baseline="0" dirty="0"/>
                      <a:t>, </a:t>
                    </a:r>
                    <a:fld id="{AF981541-363F-4E2F-B213-BF56182E36BE}" type="VALUE">
                      <a:rPr lang="en-US" baseline="0"/>
                      <a:pPr>
                        <a:defRPr sz="1800" b="1" i="0" u="none" strike="noStrike" kern="1200" baseline="0">
                          <a:solidFill>
                            <a:schemeClr val="tx1">
                              <a:lumMod val="75000"/>
                              <a:lumOff val="25000"/>
                            </a:schemeClr>
                          </a:solidFill>
                          <a:latin typeface="+mn-lt"/>
                          <a:ea typeface="+mn-ea"/>
                          <a:cs typeface="+mn-cs"/>
                        </a:defRPr>
                      </a:pPr>
                      <a:t>[VALUE]</a:t>
                    </a:fld>
                    <a:r>
                      <a:rPr lang="en-US" baseline="0" dirty="0"/>
                      <a:t>, </a:t>
                    </a:r>
                  </a:p>
                  <a:p>
                    <a:pPr>
                      <a:defRPr sz="1800" b="1" i="0" u="none" strike="noStrike" kern="1200" baseline="0">
                        <a:solidFill>
                          <a:schemeClr val="tx1">
                            <a:lumMod val="75000"/>
                            <a:lumOff val="25000"/>
                          </a:schemeClr>
                        </a:solidFill>
                        <a:latin typeface="+mn-lt"/>
                        <a:ea typeface="+mn-ea"/>
                        <a:cs typeface="+mn-cs"/>
                      </a:defRPr>
                    </a:pPr>
                    <a:fld id="{371F160D-C78E-402C-B281-FB662E66168A}" type="PERCENTAGE">
                      <a:rPr lang="en-US" baseline="0" smtClean="0"/>
                      <a:pPr>
                        <a:defRPr sz="1800" b="1" i="0" u="none" strike="noStrike" kern="1200" baseline="0">
                          <a:solidFill>
                            <a:schemeClr val="tx1">
                              <a:lumMod val="75000"/>
                              <a:lumOff val="25000"/>
                            </a:schemeClr>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630182325039579"/>
                      <c:h val="0.2096265319997912"/>
                    </c:manualLayout>
                  </c15:layout>
                  <c15:dlblFieldTable/>
                  <c15:showDataLabelsRange val="0"/>
                </c:ext>
                <c:ext xmlns:c16="http://schemas.microsoft.com/office/drawing/2014/chart" uri="{C3380CC4-5D6E-409C-BE32-E72D297353CC}">
                  <c16:uniqueId val="{00000000-8590-4722-A135-BDCDEE9EA8F2}"/>
                </c:ext>
              </c:extLst>
            </c:dLbl>
            <c:dLbl>
              <c:idx val="3"/>
              <c:layout>
                <c:manualLayout>
                  <c:x val="8.7310013590639834E-2"/>
                  <c:y val="4.576400904520345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CD3-4413-9BCF-11543342CD9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Neither</c:v>
                </c:pt>
                <c:pt idx="1">
                  <c:v>Jail</c:v>
                </c:pt>
                <c:pt idx="2">
                  <c:v>Pre-Trial Supervision</c:v>
                </c:pt>
              </c:strCache>
            </c:strRef>
          </c:cat>
          <c:val>
            <c:numRef>
              <c:f>Sheet1!$B$2:$B$4</c:f>
              <c:numCache>
                <c:formatCode>#,##0</c:formatCode>
                <c:ptCount val="3"/>
                <c:pt idx="0">
                  <c:v>57476</c:v>
                </c:pt>
                <c:pt idx="1">
                  <c:v>14665</c:v>
                </c:pt>
                <c:pt idx="2">
                  <c:v>15778</c:v>
                </c:pt>
              </c:numCache>
            </c:numRef>
          </c:val>
          <c:extLst>
            <c:ext xmlns:c16="http://schemas.microsoft.com/office/drawing/2014/chart" uri="{C3380CC4-5D6E-409C-BE32-E72D297353CC}">
              <c16:uniqueId val="{00000000-71B3-4D93-AFD5-94874668492A}"/>
            </c:ext>
          </c:extLst>
        </c:ser>
        <c:dLbls>
          <c:showLegendKey val="0"/>
          <c:showVal val="0"/>
          <c:showCatName val="0"/>
          <c:showSerName val="0"/>
          <c:showPercent val="0"/>
          <c:showBubbleSize val="0"/>
          <c:showLeaderLines val="1"/>
        </c:dLbls>
        <c:firstSliceAng val="145"/>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Statewide</a:t>
            </a:r>
            <a:r>
              <a:rPr lang="en-US" baseline="0" dirty="0"/>
              <a:t> </a:t>
            </a:r>
            <a:r>
              <a:rPr lang="en-US" dirty="0"/>
              <a:t>Pretrial Felony Population, 2017-2019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5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9763779527559E-2"/>
          <c:y val="8.3462884654870506E-2"/>
          <c:w val="0.93673880764904383"/>
          <c:h val="0.72266819558827444"/>
        </c:manualLayout>
      </c:layout>
      <c:barChart>
        <c:barDir val="bar"/>
        <c:grouping val="percentStacked"/>
        <c:varyColors val="0"/>
        <c:ser>
          <c:idx val="0"/>
          <c:order val="0"/>
          <c:tx>
            <c:strRef>
              <c:f>Sheet1!$B$1</c:f>
              <c:strCache>
                <c:ptCount val="1"/>
                <c:pt idx="0">
                  <c:v>Jail</c:v>
                </c:pt>
              </c:strCache>
            </c:strRef>
          </c:tx>
          <c:spPr>
            <a:solidFill>
              <a:schemeClr val="tx1"/>
            </a:solidFill>
            <a:ln>
              <a:noFill/>
            </a:ln>
            <a:effectLst/>
          </c:spPr>
          <c:invertIfNegative val="0"/>
          <c:cat>
            <c:strRef>
              <c:f>Sheet1!$A$2:$A$25</c:f>
              <c:strCache>
                <c:ptCount val="24"/>
                <c:pt idx="0">
                  <c:v>Cook</c:v>
                </c:pt>
                <c:pt idx="1">
                  <c:v>23</c:v>
                </c:pt>
                <c:pt idx="2">
                  <c:v>22</c:v>
                </c:pt>
                <c:pt idx="3">
                  <c:v>21</c:v>
                </c:pt>
                <c:pt idx="4">
                  <c:v>20</c:v>
                </c:pt>
                <c:pt idx="5">
                  <c:v>19</c:v>
                </c:pt>
                <c:pt idx="6">
                  <c:v>18</c:v>
                </c:pt>
                <c:pt idx="7">
                  <c:v>17</c:v>
                </c:pt>
                <c:pt idx="8">
                  <c:v>16</c:v>
                </c:pt>
                <c:pt idx="9">
                  <c:v>15</c:v>
                </c:pt>
                <c:pt idx="10">
                  <c:v>14</c:v>
                </c:pt>
                <c:pt idx="11">
                  <c:v>13</c:v>
                </c:pt>
                <c:pt idx="12">
                  <c:v>12</c:v>
                </c:pt>
                <c:pt idx="13">
                  <c:v>11</c:v>
                </c:pt>
                <c:pt idx="14">
                  <c:v>10</c:v>
                </c:pt>
                <c:pt idx="15">
                  <c:v>9</c:v>
                </c:pt>
                <c:pt idx="16">
                  <c:v>8</c:v>
                </c:pt>
                <c:pt idx="17">
                  <c:v>7</c:v>
                </c:pt>
                <c:pt idx="18">
                  <c:v>6</c:v>
                </c:pt>
                <c:pt idx="19">
                  <c:v>5</c:v>
                </c:pt>
                <c:pt idx="20">
                  <c:v>4</c:v>
                </c:pt>
                <c:pt idx="21">
                  <c:v>3</c:v>
                </c:pt>
                <c:pt idx="22">
                  <c:v>2</c:v>
                </c:pt>
                <c:pt idx="23">
                  <c:v>1</c:v>
                </c:pt>
              </c:strCache>
            </c:strRef>
          </c:cat>
          <c:val>
            <c:numRef>
              <c:f>Sheet1!$B$2:$B$25</c:f>
              <c:numCache>
                <c:formatCode>General</c:formatCode>
                <c:ptCount val="24"/>
                <c:pt idx="0">
                  <c:v>5679.2</c:v>
                </c:pt>
                <c:pt idx="1">
                  <c:v>155.30257853359529</c:v>
                </c:pt>
                <c:pt idx="2">
                  <c:v>242.71346863514373</c:v>
                </c:pt>
                <c:pt idx="3">
                  <c:v>554.68384738935617</c:v>
                </c:pt>
                <c:pt idx="4">
                  <c:v>416.97954181559362</c:v>
                </c:pt>
                <c:pt idx="5">
                  <c:v>396.25285971339258</c:v>
                </c:pt>
                <c:pt idx="6">
                  <c:v>455.42604777356792</c:v>
                </c:pt>
                <c:pt idx="7">
                  <c:v>604.22416065889513</c:v>
                </c:pt>
                <c:pt idx="8">
                  <c:v>335.33735163588847</c:v>
                </c:pt>
                <c:pt idx="9">
                  <c:v>120.09376547983554</c:v>
                </c:pt>
                <c:pt idx="10">
                  <c:v>296.64598382761244</c:v>
                </c:pt>
                <c:pt idx="11">
                  <c:v>124.38168134503533</c:v>
                </c:pt>
                <c:pt idx="12">
                  <c:v>466.56361639335393</c:v>
                </c:pt>
                <c:pt idx="13">
                  <c:v>344.75432014372916</c:v>
                </c:pt>
                <c:pt idx="14">
                  <c:v>265.29469273330608</c:v>
                </c:pt>
                <c:pt idx="15">
                  <c:v>168.84053001141783</c:v>
                </c:pt>
                <c:pt idx="16">
                  <c:v>172.72610769317492</c:v>
                </c:pt>
                <c:pt idx="17">
                  <c:v>325.36963650567543</c:v>
                </c:pt>
                <c:pt idx="18">
                  <c:v>178.06529507929775</c:v>
                </c:pt>
                <c:pt idx="19">
                  <c:v>276.49335862537464</c:v>
                </c:pt>
                <c:pt idx="20">
                  <c:v>219.4144334623029</c:v>
                </c:pt>
                <c:pt idx="21">
                  <c:v>233.18772773330139</c:v>
                </c:pt>
                <c:pt idx="22">
                  <c:v>293.79802782180849</c:v>
                </c:pt>
                <c:pt idx="23">
                  <c:v>428.89332142387309</c:v>
                </c:pt>
              </c:numCache>
            </c:numRef>
          </c:val>
          <c:extLst>
            <c:ext xmlns:c16="http://schemas.microsoft.com/office/drawing/2014/chart" uri="{C3380CC4-5D6E-409C-BE32-E72D297353CC}">
              <c16:uniqueId val="{00000000-48B2-48CB-BCCE-BC08B3A2AE81}"/>
            </c:ext>
          </c:extLst>
        </c:ser>
        <c:ser>
          <c:idx val="1"/>
          <c:order val="1"/>
          <c:tx>
            <c:strRef>
              <c:f>Sheet1!$C$1</c:f>
              <c:strCache>
                <c:ptCount val="1"/>
                <c:pt idx="0">
                  <c:v>Cook Sheriff EM</c:v>
                </c:pt>
              </c:strCache>
            </c:strRef>
          </c:tx>
          <c:spPr>
            <a:pattFill prst="dkVert">
              <a:fgClr>
                <a:srgbClr val="FFC000"/>
              </a:fgClr>
              <a:bgClr>
                <a:schemeClr val="bg1"/>
              </a:bgClr>
            </a:pattFill>
            <a:ln>
              <a:noFill/>
            </a:ln>
            <a:effectLst/>
          </c:spPr>
          <c:invertIfNegative val="0"/>
          <c:dPt>
            <c:idx val="0"/>
            <c:invertIfNegative val="0"/>
            <c:bubble3D val="0"/>
            <c:extLst>
              <c:ext xmlns:c16="http://schemas.microsoft.com/office/drawing/2014/chart" uri="{C3380CC4-5D6E-409C-BE32-E72D297353CC}">
                <c16:uniqueId val="{00000001-45FE-4B64-B9E6-4055DD97C098}"/>
              </c:ext>
            </c:extLst>
          </c:dPt>
          <c:cat>
            <c:strRef>
              <c:f>Sheet1!$A$2:$A$25</c:f>
              <c:strCache>
                <c:ptCount val="24"/>
                <c:pt idx="0">
                  <c:v>Cook</c:v>
                </c:pt>
                <c:pt idx="1">
                  <c:v>23</c:v>
                </c:pt>
                <c:pt idx="2">
                  <c:v>22</c:v>
                </c:pt>
                <c:pt idx="3">
                  <c:v>21</c:v>
                </c:pt>
                <c:pt idx="4">
                  <c:v>20</c:v>
                </c:pt>
                <c:pt idx="5">
                  <c:v>19</c:v>
                </c:pt>
                <c:pt idx="6">
                  <c:v>18</c:v>
                </c:pt>
                <c:pt idx="7">
                  <c:v>17</c:v>
                </c:pt>
                <c:pt idx="8">
                  <c:v>16</c:v>
                </c:pt>
                <c:pt idx="9">
                  <c:v>15</c:v>
                </c:pt>
                <c:pt idx="10">
                  <c:v>14</c:v>
                </c:pt>
                <c:pt idx="11">
                  <c:v>13</c:v>
                </c:pt>
                <c:pt idx="12">
                  <c:v>12</c:v>
                </c:pt>
                <c:pt idx="13">
                  <c:v>11</c:v>
                </c:pt>
                <c:pt idx="14">
                  <c:v>10</c:v>
                </c:pt>
                <c:pt idx="15">
                  <c:v>9</c:v>
                </c:pt>
                <c:pt idx="16">
                  <c:v>8</c:v>
                </c:pt>
                <c:pt idx="17">
                  <c:v>7</c:v>
                </c:pt>
                <c:pt idx="18">
                  <c:v>6</c:v>
                </c:pt>
                <c:pt idx="19">
                  <c:v>5</c:v>
                </c:pt>
                <c:pt idx="20">
                  <c:v>4</c:v>
                </c:pt>
                <c:pt idx="21">
                  <c:v>3</c:v>
                </c:pt>
                <c:pt idx="22">
                  <c:v>2</c:v>
                </c:pt>
                <c:pt idx="23">
                  <c:v>1</c:v>
                </c:pt>
              </c:strCache>
            </c:strRef>
          </c:cat>
          <c:val>
            <c:numRef>
              <c:f>Sheet1!$C$2:$C$25</c:f>
              <c:numCache>
                <c:formatCode>General</c:formatCode>
                <c:ptCount val="24"/>
                <c:pt idx="0">
                  <c:v>2592.1999999999998</c:v>
                </c:pt>
              </c:numCache>
            </c:numRef>
          </c:val>
          <c:extLst>
            <c:ext xmlns:c16="http://schemas.microsoft.com/office/drawing/2014/chart" uri="{C3380CC4-5D6E-409C-BE32-E72D297353CC}">
              <c16:uniqueId val="{00000001-48B2-48CB-BCCE-BC08B3A2AE81}"/>
            </c:ext>
          </c:extLst>
        </c:ser>
        <c:ser>
          <c:idx val="2"/>
          <c:order val="2"/>
          <c:tx>
            <c:strRef>
              <c:f>Sheet1!$D$1</c:f>
              <c:strCache>
                <c:ptCount val="1"/>
                <c:pt idx="0">
                  <c:v>Pre-Trial Supervision</c:v>
                </c:pt>
              </c:strCache>
            </c:strRef>
          </c:tx>
          <c:spPr>
            <a:solidFill>
              <a:srgbClr val="FEBD18"/>
            </a:solidFill>
            <a:ln>
              <a:noFill/>
            </a:ln>
            <a:effectLst/>
          </c:spPr>
          <c:invertIfNegative val="0"/>
          <c:cat>
            <c:strRef>
              <c:f>Sheet1!$A$2:$A$25</c:f>
              <c:strCache>
                <c:ptCount val="24"/>
                <c:pt idx="0">
                  <c:v>Cook</c:v>
                </c:pt>
                <c:pt idx="1">
                  <c:v>23</c:v>
                </c:pt>
                <c:pt idx="2">
                  <c:v>22</c:v>
                </c:pt>
                <c:pt idx="3">
                  <c:v>21</c:v>
                </c:pt>
                <c:pt idx="4">
                  <c:v>20</c:v>
                </c:pt>
                <c:pt idx="5">
                  <c:v>19</c:v>
                </c:pt>
                <c:pt idx="6">
                  <c:v>18</c:v>
                </c:pt>
                <c:pt idx="7">
                  <c:v>17</c:v>
                </c:pt>
                <c:pt idx="8">
                  <c:v>16</c:v>
                </c:pt>
                <c:pt idx="9">
                  <c:v>15</c:v>
                </c:pt>
                <c:pt idx="10">
                  <c:v>14</c:v>
                </c:pt>
                <c:pt idx="11">
                  <c:v>13</c:v>
                </c:pt>
                <c:pt idx="12">
                  <c:v>12</c:v>
                </c:pt>
                <c:pt idx="13">
                  <c:v>11</c:v>
                </c:pt>
                <c:pt idx="14">
                  <c:v>10</c:v>
                </c:pt>
                <c:pt idx="15">
                  <c:v>9</c:v>
                </c:pt>
                <c:pt idx="16">
                  <c:v>8</c:v>
                </c:pt>
                <c:pt idx="17">
                  <c:v>7</c:v>
                </c:pt>
                <c:pt idx="18">
                  <c:v>6</c:v>
                </c:pt>
                <c:pt idx="19">
                  <c:v>5</c:v>
                </c:pt>
                <c:pt idx="20">
                  <c:v>4</c:v>
                </c:pt>
                <c:pt idx="21">
                  <c:v>3</c:v>
                </c:pt>
                <c:pt idx="22">
                  <c:v>2</c:v>
                </c:pt>
                <c:pt idx="23">
                  <c:v>1</c:v>
                </c:pt>
              </c:strCache>
            </c:strRef>
          </c:cat>
          <c:val>
            <c:numRef>
              <c:f>Sheet1!$D$2:$D$25</c:f>
              <c:numCache>
                <c:formatCode>General</c:formatCode>
                <c:ptCount val="24"/>
                <c:pt idx="0">
                  <c:v>6247.6</c:v>
                </c:pt>
                <c:pt idx="1">
                  <c:v>454.4</c:v>
                </c:pt>
                <c:pt idx="2">
                  <c:v>66.8</c:v>
                </c:pt>
                <c:pt idx="3">
                  <c:v>96.6</c:v>
                </c:pt>
                <c:pt idx="4">
                  <c:v>111.6</c:v>
                </c:pt>
                <c:pt idx="5">
                  <c:v>301</c:v>
                </c:pt>
                <c:pt idx="6">
                  <c:v>1042.2</c:v>
                </c:pt>
                <c:pt idx="7">
                  <c:v>783.4</c:v>
                </c:pt>
                <c:pt idx="8">
                  <c:v>1702.2</c:v>
                </c:pt>
                <c:pt idx="9">
                  <c:v>165.2</c:v>
                </c:pt>
                <c:pt idx="10">
                  <c:v>168.2</c:v>
                </c:pt>
                <c:pt idx="11">
                  <c:v>0</c:v>
                </c:pt>
                <c:pt idx="12">
                  <c:v>757.6</c:v>
                </c:pt>
                <c:pt idx="13">
                  <c:v>111.2</c:v>
                </c:pt>
                <c:pt idx="14">
                  <c:v>356.8</c:v>
                </c:pt>
                <c:pt idx="15">
                  <c:v>48.8</c:v>
                </c:pt>
                <c:pt idx="16">
                  <c:v>168.2</c:v>
                </c:pt>
                <c:pt idx="17">
                  <c:v>143.4</c:v>
                </c:pt>
                <c:pt idx="18">
                  <c:v>4.5999999999999996</c:v>
                </c:pt>
                <c:pt idx="19">
                  <c:v>253.6</c:v>
                </c:pt>
                <c:pt idx="20">
                  <c:v>260.39999999999998</c:v>
                </c:pt>
                <c:pt idx="21">
                  <c:v>41.4</c:v>
                </c:pt>
                <c:pt idx="22">
                  <c:v>0</c:v>
                </c:pt>
                <c:pt idx="23">
                  <c:v>0</c:v>
                </c:pt>
              </c:numCache>
            </c:numRef>
          </c:val>
          <c:extLst>
            <c:ext xmlns:c16="http://schemas.microsoft.com/office/drawing/2014/chart" uri="{C3380CC4-5D6E-409C-BE32-E72D297353CC}">
              <c16:uniqueId val="{00000002-48B2-48CB-BCCE-BC08B3A2AE81}"/>
            </c:ext>
          </c:extLst>
        </c:ser>
        <c:ser>
          <c:idx val="3"/>
          <c:order val="3"/>
          <c:tx>
            <c:strRef>
              <c:f>Sheet1!$E$1</c:f>
              <c:strCache>
                <c:ptCount val="1"/>
                <c:pt idx="0">
                  <c:v>Neither</c:v>
                </c:pt>
              </c:strCache>
            </c:strRef>
          </c:tx>
          <c:spPr>
            <a:solidFill>
              <a:srgbClr val="00B0F0"/>
            </a:solidFill>
            <a:ln>
              <a:noFill/>
            </a:ln>
            <a:effectLst/>
          </c:spPr>
          <c:invertIfNegative val="0"/>
          <c:cat>
            <c:strRef>
              <c:f>Sheet1!$A$2:$A$25</c:f>
              <c:strCache>
                <c:ptCount val="24"/>
                <c:pt idx="0">
                  <c:v>Cook</c:v>
                </c:pt>
                <c:pt idx="1">
                  <c:v>23</c:v>
                </c:pt>
                <c:pt idx="2">
                  <c:v>22</c:v>
                </c:pt>
                <c:pt idx="3">
                  <c:v>21</c:v>
                </c:pt>
                <c:pt idx="4">
                  <c:v>20</c:v>
                </c:pt>
                <c:pt idx="5">
                  <c:v>19</c:v>
                </c:pt>
                <c:pt idx="6">
                  <c:v>18</c:v>
                </c:pt>
                <c:pt idx="7">
                  <c:v>17</c:v>
                </c:pt>
                <c:pt idx="8">
                  <c:v>16</c:v>
                </c:pt>
                <c:pt idx="9">
                  <c:v>15</c:v>
                </c:pt>
                <c:pt idx="10">
                  <c:v>14</c:v>
                </c:pt>
                <c:pt idx="11">
                  <c:v>13</c:v>
                </c:pt>
                <c:pt idx="12">
                  <c:v>12</c:v>
                </c:pt>
                <c:pt idx="13">
                  <c:v>11</c:v>
                </c:pt>
                <c:pt idx="14">
                  <c:v>10</c:v>
                </c:pt>
                <c:pt idx="15">
                  <c:v>9</c:v>
                </c:pt>
                <c:pt idx="16">
                  <c:v>8</c:v>
                </c:pt>
                <c:pt idx="17">
                  <c:v>7</c:v>
                </c:pt>
                <c:pt idx="18">
                  <c:v>6</c:v>
                </c:pt>
                <c:pt idx="19">
                  <c:v>5</c:v>
                </c:pt>
                <c:pt idx="20">
                  <c:v>4</c:v>
                </c:pt>
                <c:pt idx="21">
                  <c:v>3</c:v>
                </c:pt>
                <c:pt idx="22">
                  <c:v>2</c:v>
                </c:pt>
                <c:pt idx="23">
                  <c:v>1</c:v>
                </c:pt>
              </c:strCache>
            </c:strRef>
          </c:cat>
          <c:val>
            <c:numRef>
              <c:f>Sheet1!$E$2:$E$25</c:f>
              <c:numCache>
                <c:formatCode>General</c:formatCode>
                <c:ptCount val="24"/>
                <c:pt idx="0">
                  <c:v>14125.639286324715</c:v>
                </c:pt>
                <c:pt idx="1">
                  <c:v>1487.0974214664047</c:v>
                </c:pt>
                <c:pt idx="2">
                  <c:v>822.68653136485636</c:v>
                </c:pt>
                <c:pt idx="3">
                  <c:v>1315.3161526106437</c:v>
                </c:pt>
                <c:pt idx="4">
                  <c:v>2066.4204581844065</c:v>
                </c:pt>
                <c:pt idx="5">
                  <c:v>1133.5471402866074</c:v>
                </c:pt>
                <c:pt idx="6">
                  <c:v>1395.373952226432</c:v>
                </c:pt>
                <c:pt idx="7">
                  <c:v>3073.7758393411045</c:v>
                </c:pt>
                <c:pt idx="8">
                  <c:v>2310.2626483641116</c:v>
                </c:pt>
                <c:pt idx="9">
                  <c:v>1061.3062345201643</c:v>
                </c:pt>
                <c:pt idx="10">
                  <c:v>2184.1540161723879</c:v>
                </c:pt>
                <c:pt idx="11">
                  <c:v>692.01831865496467</c:v>
                </c:pt>
                <c:pt idx="12">
                  <c:v>2442.4363836066459</c:v>
                </c:pt>
                <c:pt idx="13">
                  <c:v>1772.6456798562706</c:v>
                </c:pt>
                <c:pt idx="14">
                  <c:v>1079.7053072666938</c:v>
                </c:pt>
                <c:pt idx="15">
                  <c:v>2228.3594699885821</c:v>
                </c:pt>
                <c:pt idx="16">
                  <c:v>1450.6738923068249</c:v>
                </c:pt>
                <c:pt idx="17">
                  <c:v>2705.4303634943244</c:v>
                </c:pt>
                <c:pt idx="18">
                  <c:v>3754.3347049207023</c:v>
                </c:pt>
                <c:pt idx="19">
                  <c:v>2002.5066413746254</c:v>
                </c:pt>
                <c:pt idx="20">
                  <c:v>2465.5855665376971</c:v>
                </c:pt>
                <c:pt idx="21">
                  <c:v>4694.6122722666987</c:v>
                </c:pt>
                <c:pt idx="22">
                  <c:v>2623.8019721781916</c:v>
                </c:pt>
                <c:pt idx="23">
                  <c:v>3367.1066785761268</c:v>
                </c:pt>
              </c:numCache>
            </c:numRef>
          </c:val>
          <c:extLst>
            <c:ext xmlns:c16="http://schemas.microsoft.com/office/drawing/2014/chart" uri="{C3380CC4-5D6E-409C-BE32-E72D297353CC}">
              <c16:uniqueId val="{00000000-A7FC-4BDB-AB76-3FF99BA1FBD8}"/>
            </c:ext>
          </c:extLst>
        </c:ser>
        <c:dLbls>
          <c:showLegendKey val="0"/>
          <c:showVal val="0"/>
          <c:showCatName val="0"/>
          <c:showSerName val="0"/>
          <c:showPercent val="0"/>
          <c:showBubbleSize val="0"/>
        </c:dLbls>
        <c:gapWidth val="41"/>
        <c:overlap val="100"/>
        <c:axId val="594479528"/>
        <c:axId val="594476904"/>
      </c:barChart>
      <c:catAx>
        <c:axId val="59447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crossAx val="594476904"/>
        <c:crosses val="autoZero"/>
        <c:auto val="1"/>
        <c:lblAlgn val="ctr"/>
        <c:lblOffset val="100"/>
        <c:tickLblSkip val="1"/>
        <c:noMultiLvlLbl val="0"/>
      </c:catAx>
      <c:valAx>
        <c:axId val="594476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479528"/>
        <c:crosses val="autoZero"/>
        <c:crossBetween val="between"/>
      </c:valAx>
      <c:spPr>
        <a:noFill/>
        <a:ln>
          <a:noFill/>
        </a:ln>
        <a:effectLst/>
      </c:spPr>
    </c:plotArea>
    <c:legend>
      <c:legendPos val="b"/>
      <c:layout>
        <c:manualLayout>
          <c:xMode val="edge"/>
          <c:yMode val="edge"/>
          <c:x val="7.8956483426189717E-4"/>
          <c:y val="0"/>
          <c:w val="0.65509881058029629"/>
          <c:h val="7.0576422091507454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4388659338376"/>
          <c:y val="1.707404555503118E-2"/>
          <c:w val="0.64271354694524574"/>
          <c:h val="0.9829259544449687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C3-46E6-A7DF-6A1C946F47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C3-46E6-A7DF-6A1C946F47B8}"/>
              </c:ext>
            </c:extLst>
          </c:dPt>
          <c:dLbls>
            <c:dLbl>
              <c:idx val="0"/>
              <c:layout>
                <c:manualLayout>
                  <c:x val="-4.9504950495049393E-3"/>
                  <c:y val="2.9022082018927434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697607910397339"/>
                      <c:h val="0.23198748106013559"/>
                    </c:manualLayout>
                  </c15:layout>
                </c:ext>
                <c:ext xmlns:c16="http://schemas.microsoft.com/office/drawing/2014/chart" uri="{C3380CC4-5D6E-409C-BE32-E72D297353CC}">
                  <c16:uniqueId val="{00000001-2CC3-46E6-A7DF-6A1C946F47B8}"/>
                </c:ext>
              </c:extLst>
            </c:dLbl>
            <c:dLbl>
              <c:idx val="1"/>
              <c:layout>
                <c:manualLayout>
                  <c:x val="6.6006600660065704E-3"/>
                  <c:y val="-2.52365930599369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CC3-46E6-A7DF-6A1C946F47B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Used Past Year No Arrest</c:v>
                </c:pt>
                <c:pt idx="1">
                  <c:v>Arrested</c:v>
                </c:pt>
              </c:strCache>
            </c:strRef>
          </c:cat>
          <c:val>
            <c:numRef>
              <c:f>Sheet1!$B$2:$B$3</c:f>
              <c:numCache>
                <c:formatCode>#,##0</c:formatCode>
                <c:ptCount val="2"/>
                <c:pt idx="0">
                  <c:v>22574739.699999999</c:v>
                </c:pt>
                <c:pt idx="1">
                  <c:v>1013260.3</c:v>
                </c:pt>
              </c:numCache>
            </c:numRef>
          </c:val>
          <c:extLst>
            <c:ext xmlns:c16="http://schemas.microsoft.com/office/drawing/2014/chart" uri="{C3380CC4-5D6E-409C-BE32-E72D297353CC}">
              <c16:uniqueId val="{00000006-2CC3-46E6-A7DF-6A1C946F47B8}"/>
            </c:ext>
          </c:extLst>
        </c:ser>
        <c:dLbls>
          <c:showLegendKey val="0"/>
          <c:showVal val="0"/>
          <c:showCatName val="0"/>
          <c:showSerName val="0"/>
          <c:showPercent val="0"/>
          <c:showBubbleSize val="0"/>
          <c:showLeaderLines val="1"/>
        </c:dLbls>
        <c:firstSliceAng val="109"/>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4388659338376"/>
          <c:y val="1.707404555503118E-2"/>
          <c:w val="0.64271354694524574"/>
          <c:h val="0.9829259544449687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B5-4FB8-9E5E-D2CCBEB047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B5-4FB8-9E5E-D2CCBEB04742}"/>
              </c:ext>
            </c:extLst>
          </c:dPt>
          <c:dLbls>
            <c:dLbl>
              <c:idx val="0"/>
              <c:layout>
                <c:manualLayout>
                  <c:x val="-4.9504950495049471E-3"/>
                  <c:y val="9.0851735015772803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306112107273719"/>
                      <c:h val="0.24460577759010402"/>
                    </c:manualLayout>
                  </c15:layout>
                </c:ext>
                <c:ext xmlns:c16="http://schemas.microsoft.com/office/drawing/2014/chart" uri="{C3380CC4-5D6E-409C-BE32-E72D297353CC}">
                  <c16:uniqueId val="{00000001-CEB5-4FB8-9E5E-D2CCBEB04742}"/>
                </c:ext>
              </c:extLst>
            </c:dLbl>
            <c:dLbl>
              <c:idx val="1"/>
              <c:layout>
                <c:manualLayout>
                  <c:x val="6.6006600660065704E-3"/>
                  <c:y val="-2.52365930599369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B5-4FB8-9E5E-D2CCBEB0474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Used Past Year No Arrest</c:v>
                </c:pt>
                <c:pt idx="1">
                  <c:v>Arrested</c:v>
                </c:pt>
              </c:strCache>
            </c:strRef>
          </c:cat>
          <c:val>
            <c:numRef>
              <c:f>Sheet1!$B$2:$B$3</c:f>
              <c:numCache>
                <c:formatCode>#,##0</c:formatCode>
                <c:ptCount val="2"/>
                <c:pt idx="0">
                  <c:v>19045500</c:v>
                </c:pt>
                <c:pt idx="1">
                  <c:v>1063500</c:v>
                </c:pt>
              </c:numCache>
            </c:numRef>
          </c:val>
          <c:extLst>
            <c:ext xmlns:c16="http://schemas.microsoft.com/office/drawing/2014/chart" uri="{C3380CC4-5D6E-409C-BE32-E72D297353CC}">
              <c16:uniqueId val="{00000004-CEB5-4FB8-9E5E-D2CCBEB04742}"/>
            </c:ext>
          </c:extLst>
        </c:ser>
        <c:dLbls>
          <c:showLegendKey val="0"/>
          <c:showVal val="0"/>
          <c:showCatName val="0"/>
          <c:showSerName val="0"/>
          <c:showPercent val="0"/>
          <c:showBubbleSize val="0"/>
          <c:showLeaderLines val="1"/>
        </c:dLbls>
        <c:firstSliceAng val="109"/>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0578244310242"/>
          <c:y val="3.9218920769064615E-2"/>
          <c:w val="0.8570215003380105"/>
          <c:h val="0.79392723253394015"/>
        </c:manualLayout>
      </c:layout>
      <c:lineChart>
        <c:grouping val="standard"/>
        <c:varyColors val="0"/>
        <c:ser>
          <c:idx val="1"/>
          <c:order val="1"/>
          <c:tx>
            <c:strRef>
              <c:f>Sheet1!$A$2</c:f>
              <c:strCache>
                <c:ptCount val="1"/>
                <c:pt idx="0">
                  <c:v>Cannabis Control Act</c:v>
                </c:pt>
              </c:strCache>
            </c:strRef>
          </c:tx>
          <c:spPr>
            <a:ln w="38100">
              <a:solidFill>
                <a:srgbClr val="FFC000"/>
              </a:solidFill>
              <a:prstDash val="sysDash"/>
            </a:ln>
          </c:spPr>
          <c:marker>
            <c:symbol val="none"/>
          </c:marker>
          <c:cat>
            <c:numRef>
              <c:f>Sheet1!$B$1:$AU$1</c:f>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f>Sheet1!$B$2:$AU$2</c:f>
              <c:numCache>
                <c:formatCode>General</c:formatCode>
                <c:ptCount val="46"/>
                <c:pt idx="0">
                  <c:v>9575</c:v>
                </c:pt>
                <c:pt idx="1">
                  <c:v>18999</c:v>
                </c:pt>
                <c:pt idx="2">
                  <c:v>17064</c:v>
                </c:pt>
                <c:pt idx="3">
                  <c:v>18905</c:v>
                </c:pt>
                <c:pt idx="4">
                  <c:v>18738</c:v>
                </c:pt>
                <c:pt idx="5">
                  <c:v>19543</c:v>
                </c:pt>
                <c:pt idx="6">
                  <c:v>19826</c:v>
                </c:pt>
                <c:pt idx="7">
                  <c:v>18807</c:v>
                </c:pt>
                <c:pt idx="8">
                  <c:v>17121</c:v>
                </c:pt>
                <c:pt idx="9">
                  <c:v>20027</c:v>
                </c:pt>
                <c:pt idx="10">
                  <c:v>21409</c:v>
                </c:pt>
                <c:pt idx="11">
                  <c:v>18017</c:v>
                </c:pt>
                <c:pt idx="12">
                  <c:v>21251</c:v>
                </c:pt>
                <c:pt idx="13">
                  <c:v>19535</c:v>
                </c:pt>
                <c:pt idx="14">
                  <c:v>17261</c:v>
                </c:pt>
                <c:pt idx="15">
                  <c:v>15619</c:v>
                </c:pt>
                <c:pt idx="16">
                  <c:v>12960</c:v>
                </c:pt>
                <c:pt idx="17">
                  <c:v>14567</c:v>
                </c:pt>
                <c:pt idx="18">
                  <c:v>19990</c:v>
                </c:pt>
                <c:pt idx="19">
                  <c:v>23156</c:v>
                </c:pt>
                <c:pt idx="20">
                  <c:v>28605</c:v>
                </c:pt>
                <c:pt idx="21">
                  <c:v>31414</c:v>
                </c:pt>
                <c:pt idx="22">
                  <c:v>33728</c:v>
                </c:pt>
                <c:pt idx="23">
                  <c:v>35750</c:v>
                </c:pt>
                <c:pt idx="24">
                  <c:v>43065</c:v>
                </c:pt>
                <c:pt idx="25">
                  <c:v>44832</c:v>
                </c:pt>
                <c:pt idx="26">
                  <c:v>44243</c:v>
                </c:pt>
                <c:pt idx="27">
                  <c:v>43576</c:v>
                </c:pt>
                <c:pt idx="28">
                  <c:v>47754</c:v>
                </c:pt>
                <c:pt idx="29">
                  <c:v>48875</c:v>
                </c:pt>
                <c:pt idx="30">
                  <c:v>50119</c:v>
                </c:pt>
                <c:pt idx="31">
                  <c:v>51846</c:v>
                </c:pt>
                <c:pt idx="32">
                  <c:v>54879</c:v>
                </c:pt>
                <c:pt idx="33">
                  <c:v>50738</c:v>
                </c:pt>
                <c:pt idx="34">
                  <c:v>51640</c:v>
                </c:pt>
                <c:pt idx="35">
                  <c:v>59679</c:v>
                </c:pt>
                <c:pt idx="36">
                  <c:v>58049</c:v>
                </c:pt>
                <c:pt idx="37">
                  <c:v>57947</c:v>
                </c:pt>
                <c:pt idx="38">
                  <c:v>55020</c:v>
                </c:pt>
                <c:pt idx="39">
                  <c:v>52164</c:v>
                </c:pt>
                <c:pt idx="40">
                  <c:v>47433</c:v>
                </c:pt>
                <c:pt idx="41">
                  <c:v>34603</c:v>
                </c:pt>
                <c:pt idx="42">
                  <c:v>16427</c:v>
                </c:pt>
                <c:pt idx="43">
                  <c:v>15605</c:v>
                </c:pt>
                <c:pt idx="44">
                  <c:v>12234</c:v>
                </c:pt>
                <c:pt idx="45">
                  <c:v>8528</c:v>
                </c:pt>
              </c:numCache>
            </c:numRef>
          </c:val>
          <c:smooth val="0"/>
          <c:extLst>
            <c:ext xmlns:c16="http://schemas.microsoft.com/office/drawing/2014/chart" uri="{C3380CC4-5D6E-409C-BE32-E72D297353CC}">
              <c16:uniqueId val="{00000001-7F31-4C58-9C23-BD352E40365A}"/>
            </c:ext>
          </c:extLst>
        </c:ser>
        <c:ser>
          <c:idx val="2"/>
          <c:order val="2"/>
          <c:tx>
            <c:strRef>
              <c:f>Sheet1!$A$7</c:f>
              <c:strCache>
                <c:ptCount val="1"/>
                <c:pt idx="0">
                  <c:v>Controlled Substances/Meth Act</c:v>
                </c:pt>
              </c:strCache>
            </c:strRef>
          </c:tx>
          <c:spPr>
            <a:ln w="44450">
              <a:solidFill>
                <a:srgbClr val="00B0F0"/>
              </a:solidFill>
            </a:ln>
          </c:spPr>
          <c:marker>
            <c:symbol val="none"/>
          </c:marker>
          <c:cat>
            <c:numRef>
              <c:f>Sheet1!$B$1:$AU$1</c:f>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f>Sheet1!$B$7:$AU$7</c:f>
              <c:numCache>
                <c:formatCode>General</c:formatCode>
                <c:ptCount val="46"/>
                <c:pt idx="0">
                  <c:v>10920</c:v>
                </c:pt>
                <c:pt idx="1">
                  <c:v>11100</c:v>
                </c:pt>
                <c:pt idx="2">
                  <c:v>10226</c:v>
                </c:pt>
                <c:pt idx="3">
                  <c:v>8561</c:v>
                </c:pt>
                <c:pt idx="4">
                  <c:v>7712</c:v>
                </c:pt>
                <c:pt idx="5">
                  <c:v>8065</c:v>
                </c:pt>
                <c:pt idx="6">
                  <c:v>7963</c:v>
                </c:pt>
                <c:pt idx="7">
                  <c:v>9500</c:v>
                </c:pt>
                <c:pt idx="8">
                  <c:v>9339</c:v>
                </c:pt>
                <c:pt idx="9">
                  <c:v>9472</c:v>
                </c:pt>
                <c:pt idx="10">
                  <c:v>11652</c:v>
                </c:pt>
                <c:pt idx="11">
                  <c:v>13591</c:v>
                </c:pt>
                <c:pt idx="12">
                  <c:v>14330</c:v>
                </c:pt>
                <c:pt idx="13">
                  <c:v>25491</c:v>
                </c:pt>
                <c:pt idx="14">
                  <c:v>33055</c:v>
                </c:pt>
                <c:pt idx="15">
                  <c:v>29818</c:v>
                </c:pt>
                <c:pt idx="16">
                  <c:v>34799</c:v>
                </c:pt>
                <c:pt idx="17">
                  <c:v>37125</c:v>
                </c:pt>
                <c:pt idx="18">
                  <c:v>42835</c:v>
                </c:pt>
                <c:pt idx="19">
                  <c:v>46220</c:v>
                </c:pt>
                <c:pt idx="20">
                  <c:v>50787</c:v>
                </c:pt>
                <c:pt idx="21">
                  <c:v>51131</c:v>
                </c:pt>
                <c:pt idx="22">
                  <c:v>52472</c:v>
                </c:pt>
                <c:pt idx="23">
                  <c:v>52200</c:v>
                </c:pt>
                <c:pt idx="24">
                  <c:v>52224</c:v>
                </c:pt>
                <c:pt idx="25">
                  <c:v>54565</c:v>
                </c:pt>
                <c:pt idx="26">
                  <c:v>51758</c:v>
                </c:pt>
                <c:pt idx="27">
                  <c:v>47139</c:v>
                </c:pt>
                <c:pt idx="28">
                  <c:v>46792</c:v>
                </c:pt>
                <c:pt idx="29">
                  <c:v>48767</c:v>
                </c:pt>
                <c:pt idx="30">
                  <c:v>47392</c:v>
                </c:pt>
                <c:pt idx="31">
                  <c:v>44728</c:v>
                </c:pt>
                <c:pt idx="32">
                  <c:v>39145</c:v>
                </c:pt>
                <c:pt idx="33">
                  <c:v>32492</c:v>
                </c:pt>
                <c:pt idx="34">
                  <c:v>29379</c:v>
                </c:pt>
                <c:pt idx="35">
                  <c:v>31375</c:v>
                </c:pt>
                <c:pt idx="36">
                  <c:v>30687</c:v>
                </c:pt>
                <c:pt idx="37">
                  <c:v>29855</c:v>
                </c:pt>
                <c:pt idx="38">
                  <c:v>31038</c:v>
                </c:pt>
                <c:pt idx="39">
                  <c:v>29514</c:v>
                </c:pt>
                <c:pt idx="40">
                  <c:v>28621</c:v>
                </c:pt>
                <c:pt idx="41">
                  <c:v>25417</c:v>
                </c:pt>
                <c:pt idx="42">
                  <c:v>27171</c:v>
                </c:pt>
                <c:pt idx="43">
                  <c:v>29843</c:v>
                </c:pt>
                <c:pt idx="44">
                  <c:v>29726</c:v>
                </c:pt>
                <c:pt idx="45">
                  <c:v>23100</c:v>
                </c:pt>
              </c:numCache>
            </c:numRef>
          </c:val>
          <c:smooth val="0"/>
          <c:extLst>
            <c:ext xmlns:c16="http://schemas.microsoft.com/office/drawing/2014/chart" uri="{C3380CC4-5D6E-409C-BE32-E72D297353CC}">
              <c16:uniqueId val="{00000002-7F31-4C58-9C23-BD352E40365A}"/>
            </c:ext>
          </c:extLst>
        </c:ser>
        <c:dLbls>
          <c:showLegendKey val="0"/>
          <c:showVal val="0"/>
          <c:showCatName val="0"/>
          <c:showSerName val="0"/>
          <c:showPercent val="0"/>
          <c:showBubbleSize val="0"/>
        </c:dLbls>
        <c:smooth val="0"/>
        <c:axId val="2136507352"/>
        <c:axId val="2136510760"/>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CountyName</c:v>
                      </c:pt>
                    </c:strCache>
                  </c:strRef>
                </c:tx>
                <c:spPr>
                  <a:ln w="38100">
                    <a:solidFill>
                      <a:srgbClr val="FF0000"/>
                    </a:solidFill>
                    <a:prstDash val="solid"/>
                  </a:ln>
                </c:spPr>
                <c:marker>
                  <c:symbol val="circle"/>
                  <c:size val="10"/>
                  <c:spPr>
                    <a:solidFill>
                      <a:srgbClr val="FF0000"/>
                    </a:solidFill>
                    <a:ln>
                      <a:solidFill>
                        <a:srgbClr val="FF0000"/>
                      </a:solidFill>
                    </a:ln>
                  </c:spPr>
                </c:marker>
                <c:cat>
                  <c:numRef>
                    <c:extLst>
                      <c:ext uri="{02D57815-91ED-43cb-92C2-25804820EDAC}">
                        <c15:formulaRef>
                          <c15:sqref>Sheet1!$B$1:$AU$1</c15:sqref>
                        </c15:formulaRef>
                      </c:ext>
                    </c:extLst>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extLst>
                      <c:ext uri="{02D57815-91ED-43cb-92C2-25804820EDAC}">
                        <c15:formulaRef>
                          <c15:sqref>Sheet1!$B$1:$AR$1</c15:sqref>
                        </c15:formulaRef>
                      </c:ext>
                    </c:extLst>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val>
                <c:smooth val="0"/>
                <c:extLst>
                  <c:ext xmlns:c16="http://schemas.microsoft.com/office/drawing/2014/chart" uri="{C3380CC4-5D6E-409C-BE32-E72D297353CC}">
                    <c16:uniqueId val="{00000000-7F31-4C58-9C23-BD352E40365A}"/>
                  </c:ext>
                </c:extLst>
              </c15:ser>
            </c15:filteredLineSeries>
          </c:ext>
        </c:extLst>
      </c:lineChart>
      <c:catAx>
        <c:axId val="2136507352"/>
        <c:scaling>
          <c:orientation val="minMax"/>
        </c:scaling>
        <c:delete val="0"/>
        <c:axPos val="b"/>
        <c:numFmt formatCode="General" sourceLinked="1"/>
        <c:majorTickMark val="out"/>
        <c:minorTickMark val="none"/>
        <c:tickLblPos val="nextTo"/>
        <c:spPr>
          <a:ln w="3389">
            <a:solidFill>
              <a:schemeClr val="tx1"/>
            </a:solidFill>
            <a:prstDash val="solid"/>
          </a:ln>
        </c:spPr>
        <c:txPr>
          <a:bodyPr rot="-5400000" vert="horz"/>
          <a:lstStyle/>
          <a:p>
            <a:pPr>
              <a:defRPr sz="1494" b="0" i="0" u="none" strike="noStrike" baseline="0">
                <a:solidFill>
                  <a:schemeClr val="tx1">
                    <a:lumMod val="75000"/>
                    <a:lumOff val="25000"/>
                  </a:schemeClr>
                </a:solidFill>
                <a:latin typeface="+mn-lt"/>
                <a:ea typeface="Arial"/>
                <a:cs typeface="Arial"/>
              </a:defRPr>
            </a:pPr>
            <a:endParaRPr lang="en-US"/>
          </a:p>
        </c:txPr>
        <c:crossAx val="2136510760"/>
        <c:crosses val="autoZero"/>
        <c:auto val="1"/>
        <c:lblAlgn val="ctr"/>
        <c:lblOffset val="100"/>
        <c:tickLblSkip val="1"/>
        <c:tickMarkSkip val="1"/>
        <c:noMultiLvlLbl val="0"/>
      </c:catAx>
      <c:valAx>
        <c:axId val="2136510760"/>
        <c:scaling>
          <c:orientation val="minMax"/>
        </c:scaling>
        <c:delete val="0"/>
        <c:axPos val="l"/>
        <c:majorGridlines>
          <c:spPr>
            <a:ln w="3389">
              <a:solidFill>
                <a:schemeClr val="tx1">
                  <a:lumMod val="75000"/>
                  <a:lumOff val="25000"/>
                </a:schemeClr>
              </a:solidFill>
              <a:prstDash val="solid"/>
            </a:ln>
          </c:spPr>
        </c:majorGridlines>
        <c:title>
          <c:tx>
            <c:rich>
              <a:bodyPr rot="-5400000" vert="horz"/>
              <a:lstStyle/>
              <a:p>
                <a:pPr>
                  <a:defRPr sz="1820" b="0" i="0" u="none" strike="noStrike" baseline="0">
                    <a:solidFill>
                      <a:schemeClr val="tx1">
                        <a:lumMod val="75000"/>
                        <a:lumOff val="25000"/>
                      </a:schemeClr>
                    </a:solidFill>
                    <a:latin typeface="+mn-lt"/>
                    <a:ea typeface="Arial"/>
                    <a:cs typeface="Arial"/>
                  </a:defRPr>
                </a:pPr>
                <a:r>
                  <a:rPr lang="en-US" sz="1820" b="0" dirty="0">
                    <a:solidFill>
                      <a:schemeClr val="tx1">
                        <a:lumMod val="75000"/>
                        <a:lumOff val="25000"/>
                      </a:schemeClr>
                    </a:solidFill>
                    <a:latin typeface="+mn-lt"/>
                  </a:rPr>
                  <a:t>Number of Arrests </a:t>
                </a:r>
              </a:p>
            </c:rich>
          </c:tx>
          <c:layout>
            <c:manualLayout>
              <c:xMode val="edge"/>
              <c:yMode val="edge"/>
              <c:x val="3.4885184539841397E-3"/>
              <c:y val="0.22239271044008327"/>
            </c:manualLayout>
          </c:layout>
          <c:overlay val="0"/>
          <c:spPr>
            <a:noFill/>
            <a:ln w="27110">
              <a:noFill/>
            </a:ln>
          </c:spPr>
        </c:title>
        <c:numFmt formatCode="#,##0" sourceLinked="0"/>
        <c:majorTickMark val="out"/>
        <c:minorTickMark val="none"/>
        <c:tickLblPos val="nextTo"/>
        <c:spPr>
          <a:ln w="3389">
            <a:solidFill>
              <a:schemeClr val="tx1"/>
            </a:solidFill>
            <a:prstDash val="solid"/>
          </a:ln>
        </c:spPr>
        <c:txPr>
          <a:bodyPr rot="0" vert="horz"/>
          <a:lstStyle/>
          <a:p>
            <a:pPr>
              <a:defRPr sz="1700" b="0" i="0" u="none" strike="noStrike" baseline="0">
                <a:solidFill>
                  <a:schemeClr val="tx1">
                    <a:lumMod val="75000"/>
                    <a:lumOff val="25000"/>
                  </a:schemeClr>
                </a:solidFill>
                <a:latin typeface="+mn-lt"/>
                <a:ea typeface="Arial"/>
                <a:cs typeface="Arial"/>
              </a:defRPr>
            </a:pPr>
            <a:endParaRPr lang="en-US"/>
          </a:p>
        </c:txPr>
        <c:crossAx val="2136507352"/>
        <c:crosses val="autoZero"/>
        <c:crossBetween val="between"/>
      </c:valAx>
      <c:spPr>
        <a:noFill/>
        <a:ln w="25400">
          <a:noFill/>
        </a:ln>
      </c:spPr>
    </c:plotArea>
    <c:legend>
      <c:legendPos val="b"/>
      <c:legendEntry>
        <c:idx val="0"/>
        <c:txPr>
          <a:bodyPr/>
          <a:lstStyle/>
          <a:p>
            <a:pPr>
              <a:defRPr sz="1600" b="0" baseline="0">
                <a:solidFill>
                  <a:schemeClr val="tx1"/>
                </a:solidFill>
                <a:latin typeface="+mn-lt"/>
              </a:defRPr>
            </a:pPr>
            <a:endParaRPr lang="en-US"/>
          </a:p>
        </c:txPr>
      </c:legendEntry>
      <c:layout>
        <c:manualLayout>
          <c:xMode val="edge"/>
          <c:yMode val="edge"/>
          <c:x val="0.13998690538785041"/>
          <c:y val="5.3434203312173398E-2"/>
          <c:w val="0.31903733139707485"/>
          <c:h val="0.15363766519898059"/>
        </c:manualLayout>
      </c:layout>
      <c:overlay val="0"/>
      <c:spPr>
        <a:noFill/>
      </c:spPr>
      <c:txPr>
        <a:bodyPr/>
        <a:lstStyle/>
        <a:p>
          <a:pPr>
            <a:defRPr sz="1600" b="0" baseline="0">
              <a:latin typeface="+mn-lt"/>
            </a:defRPr>
          </a:pPr>
          <a:endParaRPr lang="en-US"/>
        </a:p>
      </c:txPr>
    </c:legend>
    <c:plotVisOnly val="1"/>
    <c:dispBlanksAs val="gap"/>
    <c:showDLblsOverMax val="0"/>
  </c:chart>
  <c:spPr>
    <a:solidFill>
      <a:schemeClr val="bg1"/>
    </a:solidFill>
    <a:ln>
      <a:noFill/>
    </a:ln>
  </c:spPr>
  <c:txPr>
    <a:bodyPr/>
    <a:lstStyle/>
    <a:p>
      <a:pPr>
        <a:defRPr sz="1920"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0532819387133"/>
          <c:y val="3.9218920769064615E-2"/>
          <c:w val="0.73345592893956524"/>
          <c:h val="0.70185685104121642"/>
        </c:manualLayout>
      </c:layout>
      <c:lineChart>
        <c:grouping val="standard"/>
        <c:varyColors val="0"/>
        <c:ser>
          <c:idx val="1"/>
          <c:order val="0"/>
          <c:tx>
            <c:strRef>
              <c:f>Sheet1!$A$2</c:f>
              <c:strCache>
                <c:ptCount val="1"/>
                <c:pt idx="0">
                  <c:v>Property Index Offenses</c:v>
                </c:pt>
              </c:strCache>
            </c:strRef>
          </c:tx>
          <c:spPr>
            <a:ln w="38100">
              <a:solidFill>
                <a:srgbClr val="00B0F0"/>
              </a:solidFill>
              <a:prstDash val="solid"/>
            </a:ln>
          </c:spPr>
          <c:marker>
            <c:symbol val="none"/>
          </c:marker>
          <c:cat>
            <c:numRef>
              <c:f>Sheet1!$B$1:$AN$1</c:f>
              <c:numCache>
                <c:formatCode>General</c:formatCode>
                <c:ptCount val="3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numCache>
            </c:numRef>
          </c:cat>
          <c:val>
            <c:numRef>
              <c:f>Sheet1!$B$2:$AN$2</c:f>
              <c:numCache>
                <c:formatCode>General</c:formatCode>
                <c:ptCount val="39"/>
                <c:pt idx="0">
                  <c:v>499815</c:v>
                </c:pt>
                <c:pt idx="1">
                  <c:v>535012</c:v>
                </c:pt>
                <c:pt idx="2">
                  <c:v>534315</c:v>
                </c:pt>
                <c:pt idx="3">
                  <c:v>537222</c:v>
                </c:pt>
                <c:pt idx="4">
                  <c:v>555567</c:v>
                </c:pt>
                <c:pt idx="5">
                  <c:v>539530</c:v>
                </c:pt>
                <c:pt idx="6">
                  <c:v>559034</c:v>
                </c:pt>
                <c:pt idx="7">
                  <c:v>563290</c:v>
                </c:pt>
                <c:pt idx="8">
                  <c:v>568290</c:v>
                </c:pt>
                <c:pt idx="9">
                  <c:v>587181</c:v>
                </c:pt>
                <c:pt idx="10">
                  <c:v>551133</c:v>
                </c:pt>
                <c:pt idx="11">
                  <c:v>535943</c:v>
                </c:pt>
                <c:pt idx="12">
                  <c:v>540994</c:v>
                </c:pt>
                <c:pt idx="13">
                  <c:v>539541</c:v>
                </c:pt>
                <c:pt idx="14">
                  <c:v>534301</c:v>
                </c:pt>
                <c:pt idx="15">
                  <c:v>525703</c:v>
                </c:pt>
                <c:pt idx="16">
                  <c:v>508211</c:v>
                </c:pt>
                <c:pt idx="17">
                  <c:v>475920</c:v>
                </c:pt>
                <c:pt idx="18">
                  <c:v>457101</c:v>
                </c:pt>
                <c:pt idx="19">
                  <c:v>445371</c:v>
                </c:pt>
                <c:pt idx="20">
                  <c:v>440917</c:v>
                </c:pt>
                <c:pt idx="21">
                  <c:v>425650</c:v>
                </c:pt>
                <c:pt idx="22">
                  <c:v>415327</c:v>
                </c:pt>
                <c:pt idx="23">
                  <c:v>403149</c:v>
                </c:pt>
                <c:pt idx="24">
                  <c:v>399052</c:v>
                </c:pt>
                <c:pt idx="25">
                  <c:v>386762</c:v>
                </c:pt>
                <c:pt idx="26">
                  <c:v>388847</c:v>
                </c:pt>
                <c:pt idx="27">
                  <c:v>359991</c:v>
                </c:pt>
                <c:pt idx="28">
                  <c:v>348305</c:v>
                </c:pt>
                <c:pt idx="29">
                  <c:v>341418</c:v>
                </c:pt>
                <c:pt idx="30">
                  <c:v>327101</c:v>
                </c:pt>
                <c:pt idx="31">
                  <c:v>294702</c:v>
                </c:pt>
                <c:pt idx="32">
                  <c:v>265490</c:v>
                </c:pt>
                <c:pt idx="33">
                  <c:v>248221</c:v>
                </c:pt>
                <c:pt idx="34">
                  <c:v>257432</c:v>
                </c:pt>
                <c:pt idx="35">
                  <c:v>251756</c:v>
                </c:pt>
                <c:pt idx="36">
                  <c:v>241871</c:v>
                </c:pt>
                <c:pt idx="37">
                  <c:v>225446</c:v>
                </c:pt>
                <c:pt idx="38">
                  <c:v>195788</c:v>
                </c:pt>
              </c:numCache>
            </c:numRef>
          </c:val>
          <c:smooth val="0"/>
          <c:extLst>
            <c:ext xmlns:c16="http://schemas.microsoft.com/office/drawing/2014/chart" uri="{C3380CC4-5D6E-409C-BE32-E72D297353CC}">
              <c16:uniqueId val="{00000001-7F31-4C58-9C23-BD352E40365A}"/>
            </c:ext>
          </c:extLst>
        </c:ser>
        <c:dLbls>
          <c:showLegendKey val="0"/>
          <c:showVal val="0"/>
          <c:showCatName val="0"/>
          <c:showSerName val="0"/>
          <c:showPercent val="0"/>
          <c:showBubbleSize val="0"/>
        </c:dLbls>
        <c:marker val="1"/>
        <c:smooth val="0"/>
        <c:axId val="2136507352"/>
        <c:axId val="2136510760"/>
        <c:extLst/>
      </c:lineChart>
      <c:lineChart>
        <c:grouping val="standard"/>
        <c:varyColors val="0"/>
        <c:ser>
          <c:idx val="2"/>
          <c:order val="1"/>
          <c:tx>
            <c:strRef>
              <c:f>Sheet1!$A$3</c:f>
              <c:strCache>
                <c:ptCount val="1"/>
                <c:pt idx="0">
                  <c:v>Violent Index Offenses</c:v>
                </c:pt>
              </c:strCache>
            </c:strRef>
          </c:tx>
          <c:spPr>
            <a:ln w="44450">
              <a:solidFill>
                <a:srgbClr val="FEBD18"/>
              </a:solidFill>
              <a:prstDash val="sysDash"/>
            </a:ln>
          </c:spPr>
          <c:marker>
            <c:symbol val="none"/>
          </c:marker>
          <c:cat>
            <c:numRef>
              <c:f>Sheet1!$B$1:$AN$1</c:f>
              <c:numCache>
                <c:formatCode>General</c:formatCode>
                <c:ptCount val="3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numCache>
            </c:numRef>
          </c:cat>
          <c:val>
            <c:numRef>
              <c:f>Sheet1!$B$3:$AN$3</c:f>
              <c:numCache>
                <c:formatCode>General</c:formatCode>
                <c:ptCount val="39"/>
                <c:pt idx="0">
                  <c:v>51054</c:v>
                </c:pt>
                <c:pt idx="1">
                  <c:v>63186</c:v>
                </c:pt>
                <c:pt idx="2">
                  <c:v>84281</c:v>
                </c:pt>
                <c:pt idx="3">
                  <c:v>83473</c:v>
                </c:pt>
                <c:pt idx="4">
                  <c:v>94517</c:v>
                </c:pt>
                <c:pt idx="5">
                  <c:v>93940</c:v>
                </c:pt>
                <c:pt idx="6">
                  <c:v>95150</c:v>
                </c:pt>
                <c:pt idx="7">
                  <c:v>100752</c:v>
                </c:pt>
                <c:pt idx="8">
                  <c:v>111980</c:v>
                </c:pt>
                <c:pt idx="9">
                  <c:v>121259</c:v>
                </c:pt>
                <c:pt idx="10">
                  <c:v>115191</c:v>
                </c:pt>
                <c:pt idx="11">
                  <c:v>125272</c:v>
                </c:pt>
                <c:pt idx="12">
                  <c:v>124962</c:v>
                </c:pt>
                <c:pt idx="13">
                  <c:v>119784</c:v>
                </c:pt>
                <c:pt idx="14">
                  <c:v>109306</c:v>
                </c:pt>
                <c:pt idx="15">
                  <c:v>105157</c:v>
                </c:pt>
                <c:pt idx="16">
                  <c:v>100164</c:v>
                </c:pt>
                <c:pt idx="17">
                  <c:v>85722</c:v>
                </c:pt>
                <c:pt idx="18">
                  <c:v>83082</c:v>
                </c:pt>
                <c:pt idx="19">
                  <c:v>81104</c:v>
                </c:pt>
                <c:pt idx="20">
                  <c:v>78275</c:v>
                </c:pt>
                <c:pt idx="21">
                  <c:v>72172</c:v>
                </c:pt>
                <c:pt idx="22">
                  <c:v>71142</c:v>
                </c:pt>
                <c:pt idx="23">
                  <c:v>72348</c:v>
                </c:pt>
                <c:pt idx="24">
                  <c:v>71678</c:v>
                </c:pt>
                <c:pt idx="25">
                  <c:v>70309</c:v>
                </c:pt>
                <c:pt idx="26">
                  <c:v>69711</c:v>
                </c:pt>
                <c:pt idx="27">
                  <c:v>65729</c:v>
                </c:pt>
                <c:pt idx="28">
                  <c:v>58457</c:v>
                </c:pt>
                <c:pt idx="29">
                  <c:v>55154</c:v>
                </c:pt>
                <c:pt idx="30">
                  <c:v>55624</c:v>
                </c:pt>
                <c:pt idx="31">
                  <c:v>50338</c:v>
                </c:pt>
                <c:pt idx="32">
                  <c:v>46969</c:v>
                </c:pt>
                <c:pt idx="33">
                  <c:v>48003</c:v>
                </c:pt>
                <c:pt idx="34">
                  <c:v>54723</c:v>
                </c:pt>
                <c:pt idx="35">
                  <c:v>54836</c:v>
                </c:pt>
                <c:pt idx="36">
                  <c:v>51433</c:v>
                </c:pt>
                <c:pt idx="37">
                  <c:v>50148</c:v>
                </c:pt>
                <c:pt idx="38">
                  <c:v>51243</c:v>
                </c:pt>
              </c:numCache>
            </c:numRef>
          </c:val>
          <c:smooth val="0"/>
          <c:extLst>
            <c:ext xmlns:c16="http://schemas.microsoft.com/office/drawing/2014/chart" uri="{C3380CC4-5D6E-409C-BE32-E72D297353CC}">
              <c16:uniqueId val="{00000002-7F31-4C58-9C23-BD352E40365A}"/>
            </c:ext>
          </c:extLst>
        </c:ser>
        <c:dLbls>
          <c:showLegendKey val="0"/>
          <c:showVal val="0"/>
          <c:showCatName val="0"/>
          <c:showSerName val="0"/>
          <c:showPercent val="0"/>
          <c:showBubbleSize val="0"/>
        </c:dLbls>
        <c:marker val="1"/>
        <c:smooth val="0"/>
        <c:axId val="865228008"/>
        <c:axId val="865224400"/>
      </c:lineChart>
      <c:catAx>
        <c:axId val="2136507352"/>
        <c:scaling>
          <c:orientation val="minMax"/>
        </c:scaling>
        <c:delete val="0"/>
        <c:axPos val="b"/>
        <c:numFmt formatCode="General" sourceLinked="1"/>
        <c:majorTickMark val="out"/>
        <c:minorTickMark val="none"/>
        <c:tickLblPos val="nextTo"/>
        <c:spPr>
          <a:ln w="3389">
            <a:solidFill>
              <a:schemeClr val="tx1"/>
            </a:solidFill>
            <a:prstDash val="solid"/>
          </a:ln>
        </c:spPr>
        <c:txPr>
          <a:bodyPr rot="-5400000" vert="horz"/>
          <a:lstStyle/>
          <a:p>
            <a:pPr>
              <a:defRPr sz="1494" b="0" i="0" u="none" strike="noStrike" baseline="0">
                <a:solidFill>
                  <a:schemeClr val="tx1">
                    <a:lumMod val="75000"/>
                    <a:lumOff val="25000"/>
                  </a:schemeClr>
                </a:solidFill>
                <a:latin typeface="+mn-lt"/>
                <a:ea typeface="Arial"/>
                <a:cs typeface="Arial"/>
              </a:defRPr>
            </a:pPr>
            <a:endParaRPr lang="en-US"/>
          </a:p>
        </c:txPr>
        <c:crossAx val="2136510760"/>
        <c:crosses val="autoZero"/>
        <c:auto val="1"/>
        <c:lblAlgn val="ctr"/>
        <c:lblOffset val="100"/>
        <c:tickLblSkip val="1"/>
        <c:tickMarkSkip val="1"/>
        <c:noMultiLvlLbl val="0"/>
      </c:catAx>
      <c:valAx>
        <c:axId val="2136510760"/>
        <c:scaling>
          <c:orientation val="minMax"/>
        </c:scaling>
        <c:delete val="0"/>
        <c:axPos val="l"/>
        <c:majorGridlines>
          <c:spPr>
            <a:ln w="3389">
              <a:solidFill>
                <a:schemeClr val="tx1">
                  <a:lumMod val="75000"/>
                  <a:lumOff val="25000"/>
                </a:schemeClr>
              </a:solidFill>
              <a:prstDash val="solid"/>
            </a:ln>
          </c:spPr>
        </c:majorGridlines>
        <c:title>
          <c:tx>
            <c:rich>
              <a:bodyPr/>
              <a:lstStyle/>
              <a:p>
                <a:pPr>
                  <a:defRPr sz="1800" b="0">
                    <a:solidFill>
                      <a:schemeClr val="tx1">
                        <a:lumMod val="75000"/>
                        <a:lumOff val="25000"/>
                      </a:schemeClr>
                    </a:solidFill>
                    <a:latin typeface="+mn-lt"/>
                  </a:defRPr>
                </a:pPr>
                <a:r>
                  <a:rPr lang="en-US" sz="1800" b="0" dirty="0">
                    <a:solidFill>
                      <a:schemeClr val="tx1">
                        <a:lumMod val="75000"/>
                        <a:lumOff val="25000"/>
                      </a:schemeClr>
                    </a:solidFill>
                    <a:latin typeface="+mn-lt"/>
                  </a:rPr>
                  <a:t>Number of Property Offenses</a:t>
                </a:r>
              </a:p>
            </c:rich>
          </c:tx>
          <c:layout>
            <c:manualLayout>
              <c:xMode val="edge"/>
              <c:yMode val="edge"/>
              <c:x val="1.9679735326857673E-2"/>
              <c:y val="0.14102194920129238"/>
            </c:manualLayout>
          </c:layout>
          <c:overlay val="0"/>
        </c:title>
        <c:numFmt formatCode="#,##0" sourceLinked="0"/>
        <c:majorTickMark val="out"/>
        <c:minorTickMark val="none"/>
        <c:tickLblPos val="nextTo"/>
        <c:spPr>
          <a:ln w="3389">
            <a:solidFill>
              <a:schemeClr val="tx1"/>
            </a:solidFill>
            <a:prstDash val="solid"/>
          </a:ln>
        </c:spPr>
        <c:txPr>
          <a:bodyPr rot="0" vert="horz"/>
          <a:lstStyle/>
          <a:p>
            <a:pPr>
              <a:defRPr sz="1700" b="0" i="0" u="none" strike="noStrike" baseline="0">
                <a:solidFill>
                  <a:schemeClr val="tx1">
                    <a:lumMod val="75000"/>
                    <a:lumOff val="25000"/>
                  </a:schemeClr>
                </a:solidFill>
                <a:latin typeface="+mn-lt"/>
                <a:ea typeface="Arial"/>
                <a:cs typeface="Arial"/>
              </a:defRPr>
            </a:pPr>
            <a:endParaRPr lang="en-US"/>
          </a:p>
        </c:txPr>
        <c:crossAx val="2136507352"/>
        <c:crosses val="autoZero"/>
        <c:crossBetween val="between"/>
      </c:valAx>
      <c:valAx>
        <c:axId val="865224400"/>
        <c:scaling>
          <c:orientation val="minMax"/>
        </c:scaling>
        <c:delete val="0"/>
        <c:axPos val="r"/>
        <c:title>
          <c:tx>
            <c:rich>
              <a:bodyPr/>
              <a:lstStyle/>
              <a:p>
                <a:pPr>
                  <a:defRPr sz="1800" b="0">
                    <a:solidFill>
                      <a:schemeClr val="tx1">
                        <a:lumMod val="75000"/>
                        <a:lumOff val="25000"/>
                      </a:schemeClr>
                    </a:solidFill>
                    <a:latin typeface="+mn-lt"/>
                  </a:defRPr>
                </a:pPr>
                <a:r>
                  <a:rPr lang="en-US" sz="1800" b="0" dirty="0">
                    <a:solidFill>
                      <a:schemeClr val="tx1">
                        <a:lumMod val="75000"/>
                        <a:lumOff val="25000"/>
                      </a:schemeClr>
                    </a:solidFill>
                    <a:latin typeface="+mn-lt"/>
                  </a:rPr>
                  <a:t>Number of Violent Offenses</a:t>
                </a:r>
              </a:p>
            </c:rich>
          </c:tx>
          <c:layout>
            <c:manualLayout>
              <c:xMode val="edge"/>
              <c:yMode val="edge"/>
              <c:x val="0.97060399735993697"/>
              <c:y val="0.15322123260002979"/>
            </c:manualLayout>
          </c:layout>
          <c:overlay val="0"/>
        </c:title>
        <c:numFmt formatCode="#,##0" sourceLinked="0"/>
        <c:majorTickMark val="out"/>
        <c:minorTickMark val="none"/>
        <c:tickLblPos val="nextTo"/>
        <c:txPr>
          <a:bodyPr/>
          <a:lstStyle/>
          <a:p>
            <a:pPr>
              <a:defRPr sz="1700" b="0">
                <a:solidFill>
                  <a:schemeClr val="tx1">
                    <a:lumMod val="75000"/>
                    <a:lumOff val="25000"/>
                  </a:schemeClr>
                </a:solidFill>
                <a:latin typeface="+mn-lt"/>
              </a:defRPr>
            </a:pPr>
            <a:endParaRPr lang="en-US"/>
          </a:p>
        </c:txPr>
        <c:crossAx val="865228008"/>
        <c:crosses val="max"/>
        <c:crossBetween val="between"/>
      </c:valAx>
      <c:catAx>
        <c:axId val="865228008"/>
        <c:scaling>
          <c:orientation val="minMax"/>
        </c:scaling>
        <c:delete val="1"/>
        <c:axPos val="b"/>
        <c:numFmt formatCode="General" sourceLinked="1"/>
        <c:majorTickMark val="out"/>
        <c:minorTickMark val="none"/>
        <c:tickLblPos val="nextTo"/>
        <c:crossAx val="865224400"/>
        <c:crosses val="autoZero"/>
        <c:auto val="1"/>
        <c:lblAlgn val="ctr"/>
        <c:lblOffset val="100"/>
        <c:noMultiLvlLbl val="0"/>
      </c:catAx>
      <c:spPr>
        <a:noFill/>
        <a:ln w="25400">
          <a:noFill/>
        </a:ln>
      </c:spPr>
    </c:plotArea>
    <c:legend>
      <c:legendPos val="b"/>
      <c:legendEntry>
        <c:idx val="0"/>
        <c:txPr>
          <a:bodyPr/>
          <a:lstStyle/>
          <a:p>
            <a:pPr>
              <a:defRPr sz="1800" b="0" baseline="0">
                <a:solidFill>
                  <a:schemeClr val="tx1"/>
                </a:solidFill>
                <a:latin typeface="+mn-lt"/>
              </a:defRPr>
            </a:pPr>
            <a:endParaRPr lang="en-US"/>
          </a:p>
        </c:txPr>
      </c:legendEntry>
      <c:layout>
        <c:manualLayout>
          <c:xMode val="edge"/>
          <c:yMode val="edge"/>
          <c:x val="0.17297725879850526"/>
          <c:y val="0.82211483019328546"/>
          <c:w val="0.66304389100638217"/>
          <c:h val="0.10439071695868651"/>
        </c:manualLayout>
      </c:layout>
      <c:overlay val="0"/>
      <c:spPr>
        <a:noFill/>
      </c:spPr>
      <c:txPr>
        <a:bodyPr/>
        <a:lstStyle/>
        <a:p>
          <a:pPr>
            <a:defRPr sz="1800" b="0" baseline="0">
              <a:latin typeface="+mn-lt"/>
            </a:defRPr>
          </a:pPr>
          <a:endParaRPr lang="en-US"/>
        </a:p>
      </c:txPr>
    </c:legend>
    <c:plotVisOnly val="1"/>
    <c:dispBlanksAs val="gap"/>
    <c:showDLblsOverMax val="0"/>
  </c:chart>
  <c:spPr>
    <a:solidFill>
      <a:schemeClr val="bg1"/>
    </a:solidFill>
    <a:ln>
      <a:noFill/>
    </a:ln>
  </c:spPr>
  <c:txPr>
    <a:bodyPr/>
    <a:lstStyle/>
    <a:p>
      <a:pPr>
        <a:defRPr sz="1920"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4804638241837"/>
          <c:y val="3.9218920769064615E-2"/>
          <c:w val="0.83645261055607556"/>
          <c:h val="0.74249719558348137"/>
        </c:manualLayout>
      </c:layout>
      <c:lineChart>
        <c:grouping val="standard"/>
        <c:varyColors val="0"/>
        <c:ser>
          <c:idx val="1"/>
          <c:order val="1"/>
          <c:tx>
            <c:strRef>
              <c:f>Sheet1!$A$2</c:f>
              <c:strCache>
                <c:ptCount val="1"/>
                <c:pt idx="0">
                  <c:v>Felony Filings</c:v>
                </c:pt>
              </c:strCache>
            </c:strRef>
          </c:tx>
          <c:spPr>
            <a:ln w="38100">
              <a:solidFill>
                <a:srgbClr val="00B0F0"/>
              </a:solidFill>
              <a:prstDash val="solid"/>
            </a:ln>
          </c:spPr>
          <c:marker>
            <c:symbol val="none"/>
          </c:marker>
          <c:cat>
            <c:numRef>
              <c:f>Sheet1!$B$1:$AS$1</c:f>
              <c:numCache>
                <c:formatCode>General</c:formatCode>
                <c:ptCount val="44"/>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numCache>
            </c:numRef>
          </c:cat>
          <c:val>
            <c:numRef>
              <c:f>Sheet1!$B$2:$AS$2</c:f>
              <c:numCache>
                <c:formatCode>General</c:formatCode>
                <c:ptCount val="44"/>
                <c:pt idx="0">
                  <c:v>34040</c:v>
                </c:pt>
                <c:pt idx="1">
                  <c:v>37135</c:v>
                </c:pt>
                <c:pt idx="2">
                  <c:v>42608</c:v>
                </c:pt>
                <c:pt idx="3">
                  <c:v>42749</c:v>
                </c:pt>
                <c:pt idx="4">
                  <c:v>42056</c:v>
                </c:pt>
                <c:pt idx="5">
                  <c:v>41945</c:v>
                </c:pt>
                <c:pt idx="6">
                  <c:v>43391</c:v>
                </c:pt>
                <c:pt idx="7">
                  <c:v>43023</c:v>
                </c:pt>
                <c:pt idx="8">
                  <c:v>47075</c:v>
                </c:pt>
                <c:pt idx="9">
                  <c:v>44707</c:v>
                </c:pt>
                <c:pt idx="10">
                  <c:v>54208</c:v>
                </c:pt>
                <c:pt idx="11">
                  <c:v>63359</c:v>
                </c:pt>
                <c:pt idx="12">
                  <c:v>68070</c:v>
                </c:pt>
                <c:pt idx="13">
                  <c:v>72690</c:v>
                </c:pt>
                <c:pt idx="14">
                  <c:v>72330</c:v>
                </c:pt>
                <c:pt idx="15">
                  <c:v>80554</c:v>
                </c:pt>
                <c:pt idx="16">
                  <c:v>82545</c:v>
                </c:pt>
                <c:pt idx="17">
                  <c:v>89565</c:v>
                </c:pt>
                <c:pt idx="18">
                  <c:v>84044</c:v>
                </c:pt>
                <c:pt idx="19">
                  <c:v>86466</c:v>
                </c:pt>
                <c:pt idx="20">
                  <c:v>89759</c:v>
                </c:pt>
                <c:pt idx="21">
                  <c:v>85559</c:v>
                </c:pt>
                <c:pt idx="22">
                  <c:v>88845</c:v>
                </c:pt>
                <c:pt idx="23">
                  <c:v>94756</c:v>
                </c:pt>
                <c:pt idx="24">
                  <c:v>96933</c:v>
                </c:pt>
                <c:pt idx="25">
                  <c:v>92913</c:v>
                </c:pt>
                <c:pt idx="26">
                  <c:v>94312</c:v>
                </c:pt>
                <c:pt idx="27">
                  <c:v>94125</c:v>
                </c:pt>
                <c:pt idx="28">
                  <c:v>95747</c:v>
                </c:pt>
                <c:pt idx="29">
                  <c:v>93183</c:v>
                </c:pt>
                <c:pt idx="30">
                  <c:v>90466</c:v>
                </c:pt>
                <c:pt idx="31">
                  <c:v>86057</c:v>
                </c:pt>
                <c:pt idx="32">
                  <c:v>81488</c:v>
                </c:pt>
                <c:pt idx="33">
                  <c:v>80775</c:v>
                </c:pt>
                <c:pt idx="34">
                  <c:v>81580</c:v>
                </c:pt>
                <c:pt idx="35">
                  <c:v>82828</c:v>
                </c:pt>
                <c:pt idx="36">
                  <c:v>73428</c:v>
                </c:pt>
                <c:pt idx="37">
                  <c:v>76946</c:v>
                </c:pt>
                <c:pt idx="38">
                  <c:v>74896</c:v>
                </c:pt>
                <c:pt idx="39">
                  <c:v>73530</c:v>
                </c:pt>
                <c:pt idx="40">
                  <c:v>74929</c:v>
                </c:pt>
                <c:pt idx="41">
                  <c:v>75446</c:v>
                </c:pt>
                <c:pt idx="42">
                  <c:v>66857</c:v>
                </c:pt>
                <c:pt idx="43">
                  <c:v>69428</c:v>
                </c:pt>
              </c:numCache>
            </c:numRef>
          </c:val>
          <c:smooth val="0"/>
          <c:extLst>
            <c:ext xmlns:c16="http://schemas.microsoft.com/office/drawing/2014/chart" uri="{C3380CC4-5D6E-409C-BE32-E72D297353CC}">
              <c16:uniqueId val="{00000001-7F31-4C58-9C23-BD352E40365A}"/>
            </c:ext>
          </c:extLst>
        </c:ser>
        <c:dLbls>
          <c:showLegendKey val="0"/>
          <c:showVal val="0"/>
          <c:showCatName val="0"/>
          <c:showSerName val="0"/>
          <c:showPercent val="0"/>
          <c:showBubbleSize val="0"/>
        </c:dLbls>
        <c:smooth val="0"/>
        <c:axId val="2136507352"/>
        <c:axId val="2136510760"/>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CountyName</c:v>
                      </c:pt>
                    </c:strCache>
                  </c:strRef>
                </c:tx>
                <c:spPr>
                  <a:ln w="38100">
                    <a:solidFill>
                      <a:srgbClr val="FF0000"/>
                    </a:solidFill>
                    <a:prstDash val="solid"/>
                  </a:ln>
                </c:spPr>
                <c:marker>
                  <c:symbol val="circle"/>
                  <c:size val="10"/>
                  <c:spPr>
                    <a:solidFill>
                      <a:srgbClr val="FF0000"/>
                    </a:solidFill>
                    <a:ln>
                      <a:solidFill>
                        <a:srgbClr val="FF0000"/>
                      </a:solidFill>
                    </a:ln>
                  </c:spPr>
                </c:marker>
                <c:cat>
                  <c:numRef>
                    <c:extLst>
                      <c:ext uri="{02D57815-91ED-43cb-92C2-25804820EDAC}">
                        <c15:formulaRef>
                          <c15:sqref>Sheet1!$B$1:$AS$1</c15:sqref>
                        </c15:formulaRef>
                      </c:ext>
                    </c:extLst>
                    <c:numCache>
                      <c:formatCode>General</c:formatCode>
                      <c:ptCount val="44"/>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numCache>
                  </c:numRef>
                </c:cat>
                <c:val>
                  <c:numRef>
                    <c:extLst>
                      <c:ext uri="{02D57815-91ED-43cb-92C2-25804820EDAC}">
                        <c15:formulaRef>
                          <c15:sqref>Sheet1!$B$1:$AQ$1</c15:sqref>
                        </c15:formulaRef>
                      </c:ext>
                    </c:extLst>
                    <c:numCache>
                      <c:formatCode>General</c:formatCode>
                      <c:ptCount val="42"/>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numCache>
                  </c:numRef>
                </c:val>
                <c:smooth val="0"/>
                <c:extLst>
                  <c:ext xmlns:c16="http://schemas.microsoft.com/office/drawing/2014/chart" uri="{C3380CC4-5D6E-409C-BE32-E72D297353CC}">
                    <c16:uniqueId val="{00000000-7F31-4C58-9C23-BD352E40365A}"/>
                  </c:ext>
                </c:extLst>
              </c15:ser>
            </c15:filteredLineSeries>
          </c:ext>
        </c:extLst>
      </c:lineChart>
      <c:catAx>
        <c:axId val="2136507352"/>
        <c:scaling>
          <c:orientation val="minMax"/>
        </c:scaling>
        <c:delete val="0"/>
        <c:axPos val="b"/>
        <c:numFmt formatCode="General" sourceLinked="1"/>
        <c:majorTickMark val="out"/>
        <c:minorTickMark val="none"/>
        <c:tickLblPos val="nextTo"/>
        <c:spPr>
          <a:ln w="3389">
            <a:solidFill>
              <a:schemeClr val="tx1"/>
            </a:solidFill>
            <a:prstDash val="solid"/>
          </a:ln>
        </c:spPr>
        <c:txPr>
          <a:bodyPr rot="-5400000" vert="horz"/>
          <a:lstStyle/>
          <a:p>
            <a:pPr>
              <a:defRPr sz="1494" b="0" i="0" u="none" strike="noStrike" baseline="0">
                <a:solidFill>
                  <a:schemeClr val="tx1">
                    <a:lumMod val="75000"/>
                    <a:lumOff val="25000"/>
                  </a:schemeClr>
                </a:solidFill>
                <a:latin typeface="+mn-lt"/>
                <a:ea typeface="Arial"/>
                <a:cs typeface="Arial"/>
              </a:defRPr>
            </a:pPr>
            <a:endParaRPr lang="en-US"/>
          </a:p>
        </c:txPr>
        <c:crossAx val="2136510760"/>
        <c:crosses val="autoZero"/>
        <c:auto val="1"/>
        <c:lblAlgn val="ctr"/>
        <c:lblOffset val="100"/>
        <c:tickLblSkip val="1"/>
        <c:tickMarkSkip val="1"/>
        <c:noMultiLvlLbl val="0"/>
      </c:catAx>
      <c:valAx>
        <c:axId val="2136510760"/>
        <c:scaling>
          <c:orientation val="minMax"/>
          <c:max val="100000"/>
        </c:scaling>
        <c:delete val="0"/>
        <c:axPos val="l"/>
        <c:majorGridlines>
          <c:spPr>
            <a:ln w="3389">
              <a:solidFill>
                <a:schemeClr val="tx1"/>
              </a:solidFill>
              <a:prstDash val="solid"/>
            </a:ln>
          </c:spPr>
        </c:majorGridlines>
        <c:title>
          <c:tx>
            <c:rich>
              <a:bodyPr rot="-5400000" vert="horz"/>
              <a:lstStyle/>
              <a:p>
                <a:pPr>
                  <a:defRPr sz="1820" b="0" i="0" u="none" strike="noStrike" baseline="0">
                    <a:solidFill>
                      <a:schemeClr val="tx1">
                        <a:lumMod val="75000"/>
                        <a:lumOff val="25000"/>
                      </a:schemeClr>
                    </a:solidFill>
                    <a:latin typeface="+mn-lt"/>
                    <a:ea typeface="Arial"/>
                    <a:cs typeface="Arial"/>
                  </a:defRPr>
                </a:pPr>
                <a:r>
                  <a:rPr lang="en-US" sz="1820" b="0" dirty="0">
                    <a:solidFill>
                      <a:schemeClr val="tx1">
                        <a:lumMod val="75000"/>
                        <a:lumOff val="25000"/>
                      </a:schemeClr>
                    </a:solidFill>
                    <a:latin typeface="+mn-lt"/>
                  </a:rPr>
                  <a:t>Filings </a:t>
                </a:r>
              </a:p>
            </c:rich>
          </c:tx>
          <c:layout>
            <c:manualLayout>
              <c:xMode val="edge"/>
              <c:yMode val="edge"/>
              <c:x val="6.2424756520774762E-3"/>
              <c:y val="0.3332034371296036"/>
            </c:manualLayout>
          </c:layout>
          <c:overlay val="0"/>
          <c:spPr>
            <a:noFill/>
            <a:ln w="27110">
              <a:noFill/>
            </a:ln>
          </c:spPr>
        </c:title>
        <c:numFmt formatCode="#,##0" sourceLinked="0"/>
        <c:majorTickMark val="out"/>
        <c:minorTickMark val="none"/>
        <c:tickLblPos val="nextTo"/>
        <c:spPr>
          <a:ln w="3389">
            <a:solidFill>
              <a:schemeClr val="tx1"/>
            </a:solidFill>
            <a:prstDash val="solid"/>
          </a:ln>
        </c:spPr>
        <c:txPr>
          <a:bodyPr rot="0" vert="horz"/>
          <a:lstStyle/>
          <a:p>
            <a:pPr>
              <a:defRPr sz="1700" b="0" i="0" u="none" strike="noStrike" baseline="0">
                <a:solidFill>
                  <a:schemeClr val="tx1">
                    <a:lumMod val="75000"/>
                    <a:lumOff val="25000"/>
                  </a:schemeClr>
                </a:solidFill>
                <a:latin typeface="+mn-lt"/>
                <a:ea typeface="Arial"/>
                <a:cs typeface="Arial"/>
              </a:defRPr>
            </a:pPr>
            <a:endParaRPr lang="en-US"/>
          </a:p>
        </c:txPr>
        <c:crossAx val="2136507352"/>
        <c:crosses val="autoZero"/>
        <c:crossBetween val="between"/>
      </c:valAx>
      <c:spPr>
        <a:noFill/>
        <a:ln w="25400">
          <a:noFill/>
        </a:ln>
      </c:spPr>
    </c:plotArea>
    <c:plotVisOnly val="1"/>
    <c:dispBlanksAs val="gap"/>
    <c:showDLblsOverMax val="0"/>
  </c:chart>
  <c:spPr>
    <a:solidFill>
      <a:schemeClr val="bg1"/>
    </a:solidFill>
    <a:ln>
      <a:noFill/>
    </a:ln>
  </c:spPr>
  <c:txPr>
    <a:bodyPr/>
    <a:lstStyle/>
    <a:p>
      <a:pPr>
        <a:defRPr sz="1920"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96015629625241E-2"/>
          <c:y val="3.9349202530159805E-2"/>
          <c:w val="0.90118748669929805"/>
          <c:h val="0.6960298191892681"/>
        </c:manualLayout>
      </c:layout>
      <c:lineChart>
        <c:grouping val="standard"/>
        <c:varyColors val="0"/>
        <c:ser>
          <c:idx val="0"/>
          <c:order val="0"/>
          <c:tx>
            <c:strRef>
              <c:f>Sheet1!$A$2</c:f>
              <c:strCache>
                <c:ptCount val="1"/>
                <c:pt idx="0">
                  <c:v>Prison</c:v>
                </c:pt>
              </c:strCache>
            </c:strRef>
          </c:tx>
          <c:spPr>
            <a:ln w="41275">
              <a:solidFill>
                <a:srgbClr val="00B0F0"/>
              </a:solidFill>
              <a:prstDash val="solid"/>
            </a:ln>
          </c:spPr>
          <c:marker>
            <c:symbol val="none"/>
          </c:marker>
          <c:cat>
            <c:strRef>
              <c:f>Sheet1!$B$1:$AO$1</c:f>
              <c:strCach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strCache>
            </c:strRef>
          </c:cat>
          <c:val>
            <c:numRef>
              <c:f>Sheet1!$B$2:$AO$2</c:f>
              <c:numCache>
                <c:formatCode>General</c:formatCode>
                <c:ptCount val="40"/>
                <c:pt idx="0">
                  <c:v>0.40668983187673302</c:v>
                </c:pt>
                <c:pt idx="1">
                  <c:v>0.42019113124565988</c:v>
                </c:pt>
                <c:pt idx="2">
                  <c:v>0.41094729706829353</c:v>
                </c:pt>
                <c:pt idx="3">
                  <c:v>0.42575358718623707</c:v>
                </c:pt>
                <c:pt idx="4">
                  <c:v>0.42039944389813844</c:v>
                </c:pt>
                <c:pt idx="5">
                  <c:v>0.41600259151279562</c:v>
                </c:pt>
                <c:pt idx="6">
                  <c:v>0.4182150944566802</c:v>
                </c:pt>
                <c:pt idx="7">
                  <c:v>0.43454195215917679</c:v>
                </c:pt>
                <c:pt idx="8">
                  <c:v>0.4143701906675259</c:v>
                </c:pt>
                <c:pt idx="9">
                  <c:v>0.44341529753372294</c:v>
                </c:pt>
                <c:pt idx="10">
                  <c:v>0.44507938871619229</c:v>
                </c:pt>
                <c:pt idx="11">
                  <c:v>0.45255914135514019</c:v>
                </c:pt>
                <c:pt idx="12">
                  <c:v>0.45588001483915419</c:v>
                </c:pt>
                <c:pt idx="13">
                  <c:v>0.43487117834660788</c:v>
                </c:pt>
                <c:pt idx="14">
                  <c:v>0.44893147896879237</c:v>
                </c:pt>
                <c:pt idx="15">
                  <c:v>0.43823831738752272</c:v>
                </c:pt>
                <c:pt idx="16">
                  <c:v>0.43704492429106057</c:v>
                </c:pt>
                <c:pt idx="17">
                  <c:v>0.44607095329286894</c:v>
                </c:pt>
                <c:pt idx="18">
                  <c:v>0.42558864208228492</c:v>
                </c:pt>
                <c:pt idx="19">
                  <c:v>0.42789486532671495</c:v>
                </c:pt>
                <c:pt idx="20">
                  <c:v>0.43922149041663583</c:v>
                </c:pt>
                <c:pt idx="21">
                  <c:v>0.45463384520410527</c:v>
                </c:pt>
                <c:pt idx="22">
                  <c:v>0.47218569278301514</c:v>
                </c:pt>
                <c:pt idx="23">
                  <c:v>0.48286797000110987</c:v>
                </c:pt>
                <c:pt idx="24">
                  <c:v>0.48592330573197201</c:v>
                </c:pt>
                <c:pt idx="25">
                  <c:v>0.47891842346471125</c:v>
                </c:pt>
                <c:pt idx="26">
                  <c:v>0.47921563124846528</c:v>
                </c:pt>
                <c:pt idx="27">
                  <c:v>0.49501499835278207</c:v>
                </c:pt>
                <c:pt idx="28">
                  <c:v>0.4577395391146149</c:v>
                </c:pt>
                <c:pt idx="29">
                  <c:v>0.43867010974822468</c:v>
                </c:pt>
                <c:pt idx="30">
                  <c:v>0.43577426502076</c:v>
                </c:pt>
                <c:pt idx="31">
                  <c:v>0.44452803219800269</c:v>
                </c:pt>
                <c:pt idx="32">
                  <c:v>0.41920400000000002</c:v>
                </c:pt>
                <c:pt idx="33">
                  <c:v>0.40100000000000002</c:v>
                </c:pt>
                <c:pt idx="34">
                  <c:v>0.3824866696978465</c:v>
                </c:pt>
                <c:pt idx="35">
                  <c:v>0.38</c:v>
                </c:pt>
                <c:pt idx="36">
                  <c:v>0.37</c:v>
                </c:pt>
                <c:pt idx="37">
                  <c:v>0.37</c:v>
                </c:pt>
                <c:pt idx="38">
                  <c:v>0.34951591558124956</c:v>
                </c:pt>
                <c:pt idx="39">
                  <c:v>0.34114390703667469</c:v>
                </c:pt>
              </c:numCache>
            </c:numRef>
          </c:val>
          <c:smooth val="0"/>
          <c:extLst>
            <c:ext xmlns:c16="http://schemas.microsoft.com/office/drawing/2014/chart" uri="{C3380CC4-5D6E-409C-BE32-E72D297353CC}">
              <c16:uniqueId val="{00000000-1BFB-4F7C-8A35-46C4F1659CFE}"/>
            </c:ext>
          </c:extLst>
        </c:ser>
        <c:ser>
          <c:idx val="1"/>
          <c:order val="1"/>
          <c:tx>
            <c:strRef>
              <c:f>Sheet1!$A$3</c:f>
              <c:strCache>
                <c:ptCount val="1"/>
                <c:pt idx="0">
                  <c:v>Probation/Other</c:v>
                </c:pt>
              </c:strCache>
            </c:strRef>
          </c:tx>
          <c:spPr>
            <a:ln w="38100">
              <a:solidFill>
                <a:srgbClr val="FEBD18"/>
              </a:solidFill>
              <a:prstDash val="sysDash"/>
            </a:ln>
          </c:spPr>
          <c:marker>
            <c:symbol val="none"/>
          </c:marker>
          <c:cat>
            <c:strRef>
              <c:f>Sheet1!$B$1:$AO$1</c:f>
              <c:strCach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strCache>
            </c:strRef>
          </c:cat>
          <c:val>
            <c:numRef>
              <c:f>Sheet1!$B$3:$AO$3</c:f>
              <c:numCache>
                <c:formatCode>General</c:formatCode>
                <c:ptCount val="40"/>
                <c:pt idx="0">
                  <c:v>0.59331016812326698</c:v>
                </c:pt>
                <c:pt idx="1">
                  <c:v>0.57980886875434012</c:v>
                </c:pt>
                <c:pt idx="2">
                  <c:v>0.58905270293170653</c:v>
                </c:pt>
                <c:pt idx="3">
                  <c:v>0.57424641281376299</c:v>
                </c:pt>
                <c:pt idx="4">
                  <c:v>0.57960055610186156</c:v>
                </c:pt>
                <c:pt idx="5">
                  <c:v>0.58399740848720438</c:v>
                </c:pt>
                <c:pt idx="6">
                  <c:v>0.58178490554331974</c:v>
                </c:pt>
                <c:pt idx="7">
                  <c:v>0.56545804784082321</c:v>
                </c:pt>
                <c:pt idx="8">
                  <c:v>0.5856298093324741</c:v>
                </c:pt>
                <c:pt idx="9">
                  <c:v>0.55658470246627711</c:v>
                </c:pt>
                <c:pt idx="10">
                  <c:v>0.55492061128380765</c:v>
                </c:pt>
                <c:pt idx="11">
                  <c:v>0.54744085864485981</c:v>
                </c:pt>
                <c:pt idx="12">
                  <c:v>0.54411998516084581</c:v>
                </c:pt>
                <c:pt idx="13">
                  <c:v>0.56512882165339207</c:v>
                </c:pt>
                <c:pt idx="14">
                  <c:v>0.55106852103120763</c:v>
                </c:pt>
                <c:pt idx="15">
                  <c:v>0.56176168261247728</c:v>
                </c:pt>
                <c:pt idx="16">
                  <c:v>0.56295507570893943</c:v>
                </c:pt>
                <c:pt idx="17">
                  <c:v>0.55392904670713106</c:v>
                </c:pt>
                <c:pt idx="18">
                  <c:v>0.57441135791771503</c:v>
                </c:pt>
                <c:pt idx="19">
                  <c:v>0.57210513467328505</c:v>
                </c:pt>
                <c:pt idx="20">
                  <c:v>0.56077850958336417</c:v>
                </c:pt>
                <c:pt idx="21">
                  <c:v>0.54536615479589479</c:v>
                </c:pt>
                <c:pt idx="22">
                  <c:v>0.52781430721698486</c:v>
                </c:pt>
                <c:pt idx="23">
                  <c:v>0.51713202999889019</c:v>
                </c:pt>
                <c:pt idx="24">
                  <c:v>0.51407669426802793</c:v>
                </c:pt>
                <c:pt idx="25">
                  <c:v>0.52108157653528875</c:v>
                </c:pt>
                <c:pt idx="26">
                  <c:v>0.52078436875153478</c:v>
                </c:pt>
                <c:pt idx="27">
                  <c:v>0.50498500164721793</c:v>
                </c:pt>
                <c:pt idx="28">
                  <c:v>0.54226046088538515</c:v>
                </c:pt>
                <c:pt idx="29">
                  <c:v>0.56132989025177538</c:v>
                </c:pt>
                <c:pt idx="30">
                  <c:v>0.56422573497924</c:v>
                </c:pt>
                <c:pt idx="31">
                  <c:v>0.55547196780199726</c:v>
                </c:pt>
                <c:pt idx="32">
                  <c:v>0.58079599999999998</c:v>
                </c:pt>
                <c:pt idx="33">
                  <c:v>0.59899999999999998</c:v>
                </c:pt>
                <c:pt idx="34">
                  <c:v>0.6175133303021535</c:v>
                </c:pt>
                <c:pt idx="35">
                  <c:v>0.62</c:v>
                </c:pt>
                <c:pt idx="36">
                  <c:v>0.63</c:v>
                </c:pt>
                <c:pt idx="37">
                  <c:v>0.63</c:v>
                </c:pt>
                <c:pt idx="38">
                  <c:v>0.6504840844187505</c:v>
                </c:pt>
                <c:pt idx="39">
                  <c:v>0.65885609296332537</c:v>
                </c:pt>
              </c:numCache>
            </c:numRef>
          </c:val>
          <c:smooth val="0"/>
          <c:extLst>
            <c:ext xmlns:c16="http://schemas.microsoft.com/office/drawing/2014/chart" uri="{C3380CC4-5D6E-409C-BE32-E72D297353CC}">
              <c16:uniqueId val="{00000000-D560-4998-BC6A-77B2B551B322}"/>
            </c:ext>
          </c:extLst>
        </c:ser>
        <c:dLbls>
          <c:showLegendKey val="0"/>
          <c:showVal val="0"/>
          <c:showCatName val="0"/>
          <c:showSerName val="0"/>
          <c:showPercent val="0"/>
          <c:showBubbleSize val="0"/>
        </c:dLbls>
        <c:smooth val="0"/>
        <c:axId val="2136859544"/>
        <c:axId val="2136862728"/>
      </c:lineChart>
      <c:catAx>
        <c:axId val="2136859544"/>
        <c:scaling>
          <c:orientation val="minMax"/>
        </c:scaling>
        <c:delete val="0"/>
        <c:axPos val="b"/>
        <c:numFmt formatCode="General" sourceLinked="0"/>
        <c:majorTickMark val="out"/>
        <c:minorTickMark val="none"/>
        <c:tickLblPos val="nextTo"/>
        <c:txPr>
          <a:bodyPr rot="-5400000" vert="horz"/>
          <a:lstStyle/>
          <a:p>
            <a:pPr>
              <a:defRPr sz="1800" b="0" i="0" baseline="0">
                <a:solidFill>
                  <a:schemeClr val="tx1">
                    <a:lumMod val="75000"/>
                    <a:lumOff val="25000"/>
                  </a:schemeClr>
                </a:solidFill>
                <a:latin typeface="+mn-lt"/>
                <a:cs typeface="Arial" panose="020B0604020202020204" pitchFamily="34" charset="0"/>
              </a:defRPr>
            </a:pPr>
            <a:endParaRPr lang="en-US"/>
          </a:p>
        </c:txPr>
        <c:crossAx val="2136862728"/>
        <c:crosses val="autoZero"/>
        <c:auto val="1"/>
        <c:lblAlgn val="ctr"/>
        <c:lblOffset val="100"/>
        <c:tickLblSkip val="1"/>
        <c:noMultiLvlLbl val="0"/>
      </c:catAx>
      <c:valAx>
        <c:axId val="2136862728"/>
        <c:scaling>
          <c:orientation val="minMax"/>
          <c:max val="0.7"/>
        </c:scaling>
        <c:delete val="0"/>
        <c:axPos val="l"/>
        <c:majorGridlines>
          <c:spPr>
            <a:ln>
              <a:solidFill>
                <a:schemeClr val="bg1">
                  <a:lumMod val="75000"/>
                </a:schemeClr>
              </a:solidFill>
            </a:ln>
          </c:spPr>
        </c:majorGridlines>
        <c:numFmt formatCode="0%" sourceLinked="0"/>
        <c:majorTickMark val="none"/>
        <c:minorTickMark val="none"/>
        <c:tickLblPos val="nextTo"/>
        <c:spPr>
          <a:ln w="9477">
            <a:noFill/>
          </a:ln>
        </c:spPr>
        <c:txPr>
          <a:bodyPr/>
          <a:lstStyle/>
          <a:p>
            <a:pPr>
              <a:defRPr sz="1800" b="0" i="0" baseline="0">
                <a:solidFill>
                  <a:schemeClr val="tx1">
                    <a:lumMod val="75000"/>
                    <a:lumOff val="25000"/>
                  </a:schemeClr>
                </a:solidFill>
                <a:latin typeface="+mn-lt"/>
                <a:cs typeface="Arial" panose="020B0604020202020204" pitchFamily="34" charset="0"/>
              </a:defRPr>
            </a:pPr>
            <a:endParaRPr lang="en-US"/>
          </a:p>
        </c:txPr>
        <c:crossAx val="2136859544"/>
        <c:crosses val="autoZero"/>
        <c:crossBetween val="between"/>
        <c:majorUnit val="0.1"/>
      </c:valAx>
      <c:spPr>
        <a:noFill/>
        <a:ln w="25400">
          <a:noFill/>
        </a:ln>
      </c:spPr>
    </c:plotArea>
    <c:legend>
      <c:legendPos val="r"/>
      <c:layout>
        <c:manualLayout>
          <c:xMode val="edge"/>
          <c:yMode val="edge"/>
          <c:x val="0.18399206850968447"/>
          <c:y val="0.8370718503937008"/>
          <c:w val="0.67510555917352433"/>
          <c:h val="0.14041302128900554"/>
        </c:manualLayout>
      </c:layout>
      <c:overlay val="0"/>
      <c:txPr>
        <a:bodyPr/>
        <a:lstStyle/>
        <a:p>
          <a:pPr>
            <a:defRPr sz="2200" b="0">
              <a:solidFill>
                <a:schemeClr val="tx1">
                  <a:lumMod val="75000"/>
                  <a:lumOff val="25000"/>
                </a:schemeClr>
              </a:solidFill>
              <a:latin typeface="+mn-lt"/>
              <a:cs typeface="Arial" panose="020B0604020202020204" pitchFamily="34" charset="0"/>
            </a:defRPr>
          </a:pPr>
          <a:endParaRPr lang="en-US"/>
        </a:p>
      </c:txPr>
    </c:legend>
    <c:plotVisOnly val="1"/>
    <c:dispBlanksAs val="gap"/>
    <c:showDLblsOverMax val="0"/>
  </c:chart>
  <c:txPr>
    <a:bodyPr/>
    <a:lstStyle/>
    <a:p>
      <a:pPr>
        <a:defRPr sz="179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7056561893875"/>
          <c:y val="5.7939914163090099E-2"/>
          <c:w val="0.82783251652167389"/>
          <c:h val="0.78664130151607647"/>
        </c:manualLayout>
      </c:layout>
      <c:lineChart>
        <c:grouping val="standard"/>
        <c:varyColors val="0"/>
        <c:ser>
          <c:idx val="3"/>
          <c:order val="3"/>
          <c:tx>
            <c:strRef>
              <c:f>Sheet1!$A$7</c:f>
              <c:strCache>
                <c:ptCount val="1"/>
                <c:pt idx="0">
                  <c:v>Total</c:v>
                </c:pt>
              </c:strCache>
            </c:strRef>
          </c:tx>
          <c:spPr>
            <a:ln w="38100">
              <a:solidFill>
                <a:srgbClr val="00B0F0"/>
              </a:solidFill>
            </a:ln>
          </c:spPr>
          <c:marker>
            <c:symbol val="none"/>
          </c:marker>
          <c:cat>
            <c:numRef>
              <c:f>Sheet1!$B$1:$AO$1</c:f>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f>Sheet1!$B$7:$AO$7</c:f>
              <c:numCache>
                <c:formatCode>General</c:formatCode>
                <c:ptCount val="40"/>
                <c:pt idx="0">
                  <c:v>54774</c:v>
                </c:pt>
                <c:pt idx="1">
                  <c:v>55387</c:v>
                </c:pt>
                <c:pt idx="2">
                  <c:v>53679</c:v>
                </c:pt>
                <c:pt idx="3">
                  <c:v>52861</c:v>
                </c:pt>
                <c:pt idx="4">
                  <c:v>59010</c:v>
                </c:pt>
                <c:pt idx="5">
                  <c:v>61992</c:v>
                </c:pt>
                <c:pt idx="6">
                  <c:v>64721</c:v>
                </c:pt>
                <c:pt idx="7">
                  <c:v>70123</c:v>
                </c:pt>
                <c:pt idx="8">
                  <c:v>78837</c:v>
                </c:pt>
                <c:pt idx="9">
                  <c:v>87400</c:v>
                </c:pt>
                <c:pt idx="10">
                  <c:v>98267</c:v>
                </c:pt>
                <c:pt idx="11">
                  <c:v>98205</c:v>
                </c:pt>
                <c:pt idx="12">
                  <c:v>103434</c:v>
                </c:pt>
                <c:pt idx="13">
                  <c:v>110961</c:v>
                </c:pt>
                <c:pt idx="14">
                  <c:v>115097</c:v>
                </c:pt>
                <c:pt idx="15">
                  <c:v>119188</c:v>
                </c:pt>
                <c:pt idx="16">
                  <c:v>121778</c:v>
                </c:pt>
                <c:pt idx="17">
                  <c:v>125440</c:v>
                </c:pt>
                <c:pt idx="18">
                  <c:v>131324.05095541402</c:v>
                </c:pt>
                <c:pt idx="19">
                  <c:v>130557.08750437522</c:v>
                </c:pt>
                <c:pt idx="20">
                  <c:v>132137.11940700808</c:v>
                </c:pt>
                <c:pt idx="21">
                  <c:v>135595.35202792153</c:v>
                </c:pt>
                <c:pt idx="22">
                  <c:v>132943.29244060477</c:v>
                </c:pt>
                <c:pt idx="23">
                  <c:v>131376.57777777777</c:v>
                </c:pt>
                <c:pt idx="24">
                  <c:v>134786.33568548388</c:v>
                </c:pt>
                <c:pt idx="25">
                  <c:v>134971.15407920364</c:v>
                </c:pt>
                <c:pt idx="26">
                  <c:v>135572.87930011863</c:v>
                </c:pt>
                <c:pt idx="27">
                  <c:v>133506.82809038548</c:v>
                </c:pt>
                <c:pt idx="28">
                  <c:v>133962.1283258771</c:v>
                </c:pt>
                <c:pt idx="29">
                  <c:v>129494.88997555012</c:v>
                </c:pt>
                <c:pt idx="30">
                  <c:v>129836.50954274353</c:v>
                </c:pt>
                <c:pt idx="31">
                  <c:v>132469.46282306162</c:v>
                </c:pt>
                <c:pt idx="32">
                  <c:v>133563.0557015239</c:v>
                </c:pt>
                <c:pt idx="33">
                  <c:v>131970.16348773841</c:v>
                </c:pt>
                <c:pt idx="34">
                  <c:v>125932.22458386683</c:v>
                </c:pt>
                <c:pt idx="35">
                  <c:v>120677.96827333741</c:v>
                </c:pt>
                <c:pt idx="36">
                  <c:v>117029.36</c:v>
                </c:pt>
                <c:pt idx="37">
                  <c:v>113544</c:v>
                </c:pt>
                <c:pt idx="38">
                  <c:v>107014</c:v>
                </c:pt>
                <c:pt idx="39">
                  <c:v>97105</c:v>
                </c:pt>
              </c:numCache>
            </c:numRef>
          </c:val>
          <c:smooth val="0"/>
          <c:extLst>
            <c:ext xmlns:c16="http://schemas.microsoft.com/office/drawing/2014/chart" uri="{C3380CC4-5D6E-409C-BE32-E72D297353CC}">
              <c16:uniqueId val="{00000000-0447-4800-AC4C-771EAED83B01}"/>
            </c:ext>
          </c:extLst>
        </c:ser>
        <c:dLbls>
          <c:showLegendKey val="0"/>
          <c:showVal val="0"/>
          <c:showCatName val="0"/>
          <c:showSerName val="0"/>
          <c:showPercent val="0"/>
          <c:showBubbleSize val="0"/>
        </c:dLbls>
        <c:smooth val="0"/>
        <c:axId val="2136208520"/>
        <c:axId val="2136205080"/>
        <c:extLst>
          <c:ext xmlns:c15="http://schemas.microsoft.com/office/drawing/2012/chart" uri="{02D57815-91ED-43cb-92C2-25804820EDAC}">
            <c15:filteredLineSeries>
              <c15:ser>
                <c:idx val="0"/>
                <c:order val="0"/>
                <c:tx>
                  <c:strRef>
                    <c:extLst>
                      <c:ext uri="{02D57815-91ED-43cb-92C2-25804820EDAC}">
                        <c15:formulaRef>
                          <c15:sqref>Sheet1!$A$3</c15:sqref>
                        </c15:formulaRef>
                      </c:ext>
                    </c:extLst>
                    <c:strCache>
                      <c:ptCount val="1"/>
                      <c:pt idx="0">
                        <c:v>Felony Probation</c:v>
                      </c:pt>
                    </c:strCache>
                  </c:strRef>
                </c:tx>
                <c:spPr>
                  <a:ln w="40357">
                    <a:solidFill>
                      <a:srgbClr val="CC3305"/>
                    </a:solidFill>
                    <a:prstDash val="solid"/>
                  </a:ln>
                </c:spPr>
                <c:marker>
                  <c:symbol val="none"/>
                </c:marker>
                <c:cat>
                  <c:numRef>
                    <c:extLst>
                      <c:ext uri="{02D57815-91ED-43cb-92C2-25804820EDAC}">
                        <c15:formulaRef>
                          <c15:sqref>Sheet1!$B$1:$AO$1</c15:sqref>
                        </c15:formulaRef>
                      </c:ext>
                    </c:extLst>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extLst>
                      <c:ext uri="{02D57815-91ED-43cb-92C2-25804820EDAC}">
                        <c15:formulaRef>
                          <c15:sqref>Sheet1!$B$3:$AL$3</c15:sqref>
                        </c15:formulaRef>
                      </c:ext>
                    </c:extLst>
                    <c:numCache>
                      <c:formatCode>General</c:formatCode>
                      <c:ptCount val="37"/>
                      <c:pt idx="0">
                        <c:v>31413</c:v>
                      </c:pt>
                      <c:pt idx="1">
                        <c:v>29786</c:v>
                      </c:pt>
                      <c:pt idx="2">
                        <c:v>25574</c:v>
                      </c:pt>
                      <c:pt idx="3">
                        <c:v>26039</c:v>
                      </c:pt>
                      <c:pt idx="4">
                        <c:v>29499</c:v>
                      </c:pt>
                      <c:pt idx="5">
                        <c:v>30835</c:v>
                      </c:pt>
                      <c:pt idx="6">
                        <c:v>31606</c:v>
                      </c:pt>
                      <c:pt idx="7">
                        <c:v>34816</c:v>
                      </c:pt>
                      <c:pt idx="8">
                        <c:v>38943</c:v>
                      </c:pt>
                      <c:pt idx="9">
                        <c:v>41214</c:v>
                      </c:pt>
                      <c:pt idx="10">
                        <c:v>45492</c:v>
                      </c:pt>
                      <c:pt idx="11">
                        <c:v>41794</c:v>
                      </c:pt>
                      <c:pt idx="12">
                        <c:v>42384</c:v>
                      </c:pt>
                      <c:pt idx="13">
                        <c:v>44937</c:v>
                      </c:pt>
                      <c:pt idx="14">
                        <c:v>46588</c:v>
                      </c:pt>
                      <c:pt idx="15">
                        <c:v>48657</c:v>
                      </c:pt>
                      <c:pt idx="16">
                        <c:v>49028</c:v>
                      </c:pt>
                      <c:pt idx="17">
                        <c:v>50394</c:v>
                      </c:pt>
                      <c:pt idx="18">
                        <c:v>55330.050955414015</c:v>
                      </c:pt>
                      <c:pt idx="19">
                        <c:v>57357.087504375217</c:v>
                      </c:pt>
                      <c:pt idx="20">
                        <c:v>57087.119407008089</c:v>
                      </c:pt>
                      <c:pt idx="21">
                        <c:v>58717.35202792153</c:v>
                      </c:pt>
                      <c:pt idx="22">
                        <c:v>55898.292440604753</c:v>
                      </c:pt>
                      <c:pt idx="23">
                        <c:v>53452.577777777777</c:v>
                      </c:pt>
                      <c:pt idx="24">
                        <c:v>56254.335685483871</c:v>
                      </c:pt>
                      <c:pt idx="25">
                        <c:v>55810.154079203639</c:v>
                      </c:pt>
                      <c:pt idx="26">
                        <c:v>57430.879300118628</c:v>
                      </c:pt>
                      <c:pt idx="27">
                        <c:v>56422.828090385468</c:v>
                      </c:pt>
                      <c:pt idx="28">
                        <c:v>55837.128325877093</c:v>
                      </c:pt>
                      <c:pt idx="29">
                        <c:v>55051.889975550119</c:v>
                      </c:pt>
                      <c:pt idx="30">
                        <c:v>55438.509542743537</c:v>
                      </c:pt>
                      <c:pt idx="31">
                        <c:v>55692.462823061629</c:v>
                      </c:pt>
                      <c:pt idx="32">
                        <c:v>56400.05570152391</c:v>
                      </c:pt>
                      <c:pt idx="33">
                        <c:v>56326.16348773842</c:v>
                      </c:pt>
                      <c:pt idx="34">
                        <c:v>53404.224583866839</c:v>
                      </c:pt>
                      <c:pt idx="35">
                        <c:v>51733.968273337399</c:v>
                      </c:pt>
                      <c:pt idx="36">
                        <c:v>51600.36</c:v>
                      </c:pt>
                    </c:numCache>
                  </c:numRef>
                </c:val>
                <c:smooth val="0"/>
                <c:extLst>
                  <c:ext xmlns:c16="http://schemas.microsoft.com/office/drawing/2014/chart" uri="{C3380CC4-5D6E-409C-BE32-E72D297353CC}">
                    <c16:uniqueId val="{00000000-DCAA-489E-83D8-D08F602478A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Prison</c:v>
                      </c:pt>
                    </c:strCache>
                  </c:strRef>
                </c:tx>
                <c:spPr>
                  <a:ln w="40357">
                    <a:solidFill>
                      <a:srgbClr val="0070C0"/>
                    </a:solidFill>
                    <a:prstDash val="solid"/>
                  </a:ln>
                </c:spPr>
                <c:marker>
                  <c:symbol val="square"/>
                  <c:size val="7"/>
                  <c:spPr>
                    <a:solidFill>
                      <a:srgbClr val="0070C0"/>
                    </a:solidFill>
                    <a:ln>
                      <a:solidFill>
                        <a:srgbClr val="0070C0"/>
                      </a:solidFill>
                      <a:prstDash val="solid"/>
                    </a:ln>
                  </c:spPr>
                </c:marker>
                <c:cat>
                  <c:numRef>
                    <c:extLst xmlns:c15="http://schemas.microsoft.com/office/drawing/2012/chart">
                      <c:ext xmlns:c15="http://schemas.microsoft.com/office/drawing/2012/chart" uri="{02D57815-91ED-43cb-92C2-25804820EDAC}">
                        <c15:formulaRef>
                          <c15:sqref>Sheet1!$B$1:$AO$1</c15:sqref>
                        </c15:formulaRef>
                      </c:ext>
                    </c:extLst>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extLst xmlns:c15="http://schemas.microsoft.com/office/drawing/2012/chart">
                      <c:ext xmlns:c15="http://schemas.microsoft.com/office/drawing/2012/chart" uri="{02D57815-91ED-43cb-92C2-25804820EDAC}">
                        <c15:formulaRef>
                          <c15:sqref>Sheet1!$B$4:$AL$4</c15:sqref>
                        </c15:formulaRef>
                      </c:ext>
                    </c:extLst>
                    <c:numCache>
                      <c:formatCode>#,##0</c:formatCode>
                      <c:ptCount val="37"/>
                      <c:pt idx="0">
                        <c:v>13967</c:v>
                      </c:pt>
                      <c:pt idx="1">
                        <c:v>13735</c:v>
                      </c:pt>
                      <c:pt idx="2">
                        <c:v>16549</c:v>
                      </c:pt>
                      <c:pt idx="3">
                        <c:v>17649</c:v>
                      </c:pt>
                      <c:pt idx="4">
                        <c:v>19184</c:v>
                      </c:pt>
                      <c:pt idx="5">
                        <c:v>19928</c:v>
                      </c:pt>
                      <c:pt idx="6">
                        <c:v>20554</c:v>
                      </c:pt>
                      <c:pt idx="7">
                        <c:v>22576</c:v>
                      </c:pt>
                      <c:pt idx="8">
                        <c:v>27295</c:v>
                      </c:pt>
                      <c:pt idx="9">
                        <c:v>28941</c:v>
                      </c:pt>
                      <c:pt idx="10">
                        <c:v>30432</c:v>
                      </c:pt>
                      <c:pt idx="11">
                        <c:v>33072</c:v>
                      </c:pt>
                      <c:pt idx="12">
                        <c:v>35614</c:v>
                      </c:pt>
                      <c:pt idx="13">
                        <c:v>37790</c:v>
                      </c:pt>
                      <c:pt idx="14">
                        <c:v>38373</c:v>
                      </c:pt>
                      <c:pt idx="15">
                        <c:v>40425</c:v>
                      </c:pt>
                      <c:pt idx="16">
                        <c:v>42140</c:v>
                      </c:pt>
                      <c:pt idx="17">
                        <c:v>44355</c:v>
                      </c:pt>
                      <c:pt idx="18">
                        <c:v>44819</c:v>
                      </c:pt>
                      <c:pt idx="19">
                        <c:v>45629</c:v>
                      </c:pt>
                      <c:pt idx="20">
                        <c:v>43142</c:v>
                      </c:pt>
                      <c:pt idx="21">
                        <c:v>43186</c:v>
                      </c:pt>
                      <c:pt idx="22">
                        <c:v>44379</c:v>
                      </c:pt>
                      <c:pt idx="23">
                        <c:v>44669</c:v>
                      </c:pt>
                      <c:pt idx="24">
                        <c:v>45440</c:v>
                      </c:pt>
                      <c:pt idx="25">
                        <c:v>45565</c:v>
                      </c:pt>
                      <c:pt idx="26" formatCode="General">
                        <c:v>45548</c:v>
                      </c:pt>
                      <c:pt idx="27" formatCode="General">
                        <c:v>45545</c:v>
                      </c:pt>
                      <c:pt idx="28">
                        <c:v>47504</c:v>
                      </c:pt>
                      <c:pt idx="29">
                        <c:v>48978</c:v>
                      </c:pt>
                      <c:pt idx="30">
                        <c:v>48934</c:v>
                      </c:pt>
                      <c:pt idx="31">
                        <c:v>48877</c:v>
                      </c:pt>
                      <c:pt idx="32">
                        <c:v>48921</c:v>
                      </c:pt>
                      <c:pt idx="33" formatCode="General">
                        <c:v>47166</c:v>
                      </c:pt>
                      <c:pt idx="34">
                        <c:v>44734</c:v>
                      </c:pt>
                      <c:pt idx="35" formatCode="General">
                        <c:v>42970</c:v>
                      </c:pt>
                      <c:pt idx="36">
                        <c:v>40758</c:v>
                      </c:pt>
                    </c:numCache>
                  </c:numRef>
                </c:val>
                <c:smooth val="0"/>
                <c:extLst xmlns:c15="http://schemas.microsoft.com/office/drawing/2012/chart">
                  <c:ext xmlns:c16="http://schemas.microsoft.com/office/drawing/2014/chart" uri="{C3380CC4-5D6E-409C-BE32-E72D297353CC}">
                    <c16:uniqueId val="{00000001-DCAA-489E-83D8-D08F602478A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MSR "Parole"</c:v>
                      </c:pt>
                    </c:strCache>
                  </c:strRef>
                </c:tx>
                <c:spPr>
                  <a:ln w="40357">
                    <a:solidFill>
                      <a:schemeClr val="tx1"/>
                    </a:solidFill>
                    <a:prstDash val="sysDot"/>
                  </a:ln>
                </c:spPr>
                <c:marker>
                  <c:symbol val="none"/>
                </c:marker>
                <c:cat>
                  <c:numRef>
                    <c:extLst xmlns:c15="http://schemas.microsoft.com/office/drawing/2012/chart">
                      <c:ext xmlns:c15="http://schemas.microsoft.com/office/drawing/2012/chart" uri="{02D57815-91ED-43cb-92C2-25804820EDAC}">
                        <c15:formulaRef>
                          <c15:sqref>Sheet1!$B$1:$AO$1</c15:sqref>
                        </c15:formulaRef>
                      </c:ext>
                    </c:extLst>
                    <c:numCache>
                      <c:formatCode>General</c:formatCode>
                      <c:ptCount val="4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numCache>
                  </c:numRef>
                </c:cat>
                <c:val>
                  <c:numRef>
                    <c:extLst xmlns:c15="http://schemas.microsoft.com/office/drawing/2012/chart">
                      <c:ext xmlns:c15="http://schemas.microsoft.com/office/drawing/2012/chart" uri="{02D57815-91ED-43cb-92C2-25804820EDAC}">
                        <c15:formulaRef>
                          <c15:sqref>Sheet1!$B$5:$AL$5</c15:sqref>
                        </c15:formulaRef>
                      </c:ext>
                    </c:extLst>
                    <c:numCache>
                      <c:formatCode>General</c:formatCode>
                      <c:ptCount val="37"/>
                      <c:pt idx="0">
                        <c:v>9394</c:v>
                      </c:pt>
                      <c:pt idx="1">
                        <c:v>11866</c:v>
                      </c:pt>
                      <c:pt idx="2">
                        <c:v>11556</c:v>
                      </c:pt>
                      <c:pt idx="3" formatCode="#,##0">
                        <c:v>9173</c:v>
                      </c:pt>
                      <c:pt idx="4" formatCode="#,##0">
                        <c:v>10327</c:v>
                      </c:pt>
                      <c:pt idx="5" formatCode="#,##0">
                        <c:v>11229</c:v>
                      </c:pt>
                      <c:pt idx="6" formatCode="#,##0">
                        <c:v>12561</c:v>
                      </c:pt>
                      <c:pt idx="7" formatCode="#,##0">
                        <c:v>12731</c:v>
                      </c:pt>
                      <c:pt idx="8" formatCode="#,##0">
                        <c:v>12599</c:v>
                      </c:pt>
                      <c:pt idx="9" formatCode="#,##0">
                        <c:v>17245</c:v>
                      </c:pt>
                      <c:pt idx="10" formatCode="#,##0">
                        <c:v>22343</c:v>
                      </c:pt>
                      <c:pt idx="11" formatCode="#,##0">
                        <c:v>23339</c:v>
                      </c:pt>
                      <c:pt idx="12" formatCode="#,##0">
                        <c:v>25436</c:v>
                      </c:pt>
                      <c:pt idx="13" formatCode="#,##0">
                        <c:v>28234</c:v>
                      </c:pt>
                      <c:pt idx="14" formatCode="#,##0">
                        <c:v>30136</c:v>
                      </c:pt>
                      <c:pt idx="15" formatCode="#,##0">
                        <c:v>30106</c:v>
                      </c:pt>
                      <c:pt idx="16" formatCode="#,##0">
                        <c:v>30610</c:v>
                      </c:pt>
                      <c:pt idx="17" formatCode="#,##0">
                        <c:v>30691</c:v>
                      </c:pt>
                      <c:pt idx="18" formatCode="#,##0">
                        <c:v>31175</c:v>
                      </c:pt>
                      <c:pt idx="19" formatCode="#,##0">
                        <c:v>27571</c:v>
                      </c:pt>
                      <c:pt idx="20" formatCode="#,##0">
                        <c:v>31908</c:v>
                      </c:pt>
                      <c:pt idx="21" formatCode="#,##0">
                        <c:v>33692</c:v>
                      </c:pt>
                      <c:pt idx="22" formatCode="#,##0">
                        <c:v>32666</c:v>
                      </c:pt>
                      <c:pt idx="23" formatCode="#,##0">
                        <c:v>33255</c:v>
                      </c:pt>
                      <c:pt idx="24" formatCode="#,##0">
                        <c:v>33092</c:v>
                      </c:pt>
                      <c:pt idx="25" formatCode="#,##0">
                        <c:v>33596</c:v>
                      </c:pt>
                      <c:pt idx="26" formatCode="#,##0">
                        <c:v>32594</c:v>
                      </c:pt>
                      <c:pt idx="27" formatCode="#,##0">
                        <c:v>31539</c:v>
                      </c:pt>
                      <c:pt idx="28" formatCode="#,##0">
                        <c:v>30621</c:v>
                      </c:pt>
                      <c:pt idx="29" formatCode="###0">
                        <c:v>25465</c:v>
                      </c:pt>
                      <c:pt idx="30" formatCode="#,##0">
                        <c:v>25464</c:v>
                      </c:pt>
                      <c:pt idx="31" formatCode="#,##0">
                        <c:v>27900</c:v>
                      </c:pt>
                      <c:pt idx="32" formatCode="#,##0">
                        <c:v>28242</c:v>
                      </c:pt>
                      <c:pt idx="33" formatCode="#,##0">
                        <c:v>28478</c:v>
                      </c:pt>
                      <c:pt idx="34" formatCode="#,##0">
                        <c:v>27794</c:v>
                      </c:pt>
                      <c:pt idx="35" formatCode="#,##0">
                        <c:v>25974</c:v>
                      </c:pt>
                      <c:pt idx="36" formatCode="#,##0">
                        <c:v>24671</c:v>
                      </c:pt>
                    </c:numCache>
                  </c:numRef>
                </c:val>
                <c:smooth val="0"/>
                <c:extLst xmlns:c15="http://schemas.microsoft.com/office/drawing/2012/chart">
                  <c:ext xmlns:c16="http://schemas.microsoft.com/office/drawing/2014/chart" uri="{C3380CC4-5D6E-409C-BE32-E72D297353CC}">
                    <c16:uniqueId val="{00000002-DCAA-489E-83D8-D08F602478A3}"/>
                  </c:ext>
                </c:extLst>
              </c15:ser>
            </c15:filteredLineSeries>
          </c:ext>
        </c:extLst>
      </c:lineChart>
      <c:catAx>
        <c:axId val="2136208520"/>
        <c:scaling>
          <c:orientation val="minMax"/>
        </c:scaling>
        <c:delete val="0"/>
        <c:axPos val="b"/>
        <c:numFmt formatCode="General" sourceLinked="1"/>
        <c:majorTickMark val="out"/>
        <c:minorTickMark val="none"/>
        <c:tickLblPos val="nextTo"/>
        <c:spPr>
          <a:ln w="3362">
            <a:solidFill>
              <a:schemeClr val="bg1">
                <a:lumMod val="65000"/>
              </a:schemeClr>
            </a:solidFill>
            <a:prstDash val="solid"/>
          </a:ln>
        </c:spPr>
        <c:txPr>
          <a:bodyPr rot="-5400000" vert="horz"/>
          <a:lstStyle/>
          <a:p>
            <a:pPr>
              <a:defRPr sz="1600" b="0" i="0" u="none" strike="noStrike" baseline="0">
                <a:solidFill>
                  <a:schemeClr val="tx1">
                    <a:lumMod val="75000"/>
                    <a:lumOff val="25000"/>
                  </a:schemeClr>
                </a:solidFill>
                <a:latin typeface="+mn-lt"/>
                <a:ea typeface="Arial"/>
                <a:cs typeface="Arial"/>
              </a:defRPr>
            </a:pPr>
            <a:endParaRPr lang="en-US"/>
          </a:p>
        </c:txPr>
        <c:crossAx val="2136205080"/>
        <c:crosses val="autoZero"/>
        <c:auto val="1"/>
        <c:lblAlgn val="ctr"/>
        <c:lblOffset val="100"/>
        <c:tickLblSkip val="1"/>
        <c:tickMarkSkip val="1"/>
        <c:noMultiLvlLbl val="0"/>
      </c:catAx>
      <c:valAx>
        <c:axId val="2136205080"/>
        <c:scaling>
          <c:orientation val="minMax"/>
        </c:scaling>
        <c:delete val="0"/>
        <c:axPos val="l"/>
        <c:majorGridlines>
          <c:spPr>
            <a:ln w="3362">
              <a:solidFill>
                <a:schemeClr val="bg1">
                  <a:lumMod val="65000"/>
                </a:schemeClr>
              </a:solidFill>
              <a:prstDash val="solid"/>
            </a:ln>
          </c:spPr>
        </c:majorGridlines>
        <c:title>
          <c:tx>
            <c:rich>
              <a:bodyPr/>
              <a:lstStyle/>
              <a:p>
                <a:pPr>
                  <a:defRPr sz="1800" b="0" i="0" u="none" strike="noStrike" baseline="0">
                    <a:solidFill>
                      <a:schemeClr val="tx1">
                        <a:lumMod val="75000"/>
                        <a:lumOff val="25000"/>
                      </a:schemeClr>
                    </a:solidFill>
                    <a:latin typeface="+mn-lt"/>
                    <a:ea typeface="Arial"/>
                    <a:cs typeface="Arial"/>
                  </a:defRPr>
                </a:pPr>
                <a:r>
                  <a:rPr lang="en-US" sz="1800" b="0" baseline="0" dirty="0">
                    <a:solidFill>
                      <a:schemeClr val="tx1">
                        <a:lumMod val="75000"/>
                        <a:lumOff val="25000"/>
                      </a:schemeClr>
                    </a:solidFill>
                    <a:latin typeface="+mn-lt"/>
                  </a:rPr>
                  <a:t>Number of People Convicted of a Felony Under Correctional Supervision</a:t>
                </a:r>
              </a:p>
            </c:rich>
          </c:tx>
          <c:layout>
            <c:manualLayout>
              <c:xMode val="edge"/>
              <c:yMode val="edge"/>
              <c:x val="0"/>
              <c:y val="0.13036923582985549"/>
            </c:manualLayout>
          </c:layout>
          <c:overlay val="0"/>
          <c:spPr>
            <a:noFill/>
            <a:ln w="26906">
              <a:noFill/>
            </a:ln>
          </c:spPr>
        </c:title>
        <c:numFmt formatCode="#,##0" sourceLinked="0"/>
        <c:majorTickMark val="out"/>
        <c:minorTickMark val="none"/>
        <c:tickLblPos val="nextTo"/>
        <c:spPr>
          <a:ln w="3362">
            <a:noFill/>
            <a:prstDash val="solid"/>
          </a:ln>
        </c:spPr>
        <c:txPr>
          <a:bodyPr rot="0" vert="horz"/>
          <a:lstStyle/>
          <a:p>
            <a:pPr>
              <a:defRPr sz="1800" b="0" i="0" u="none" strike="noStrike" baseline="0">
                <a:solidFill>
                  <a:schemeClr val="tx1">
                    <a:lumMod val="75000"/>
                    <a:lumOff val="25000"/>
                  </a:schemeClr>
                </a:solidFill>
                <a:latin typeface="+mn-lt"/>
                <a:ea typeface="Arial"/>
                <a:cs typeface="Arial"/>
              </a:defRPr>
            </a:pPr>
            <a:endParaRPr lang="en-US"/>
          </a:p>
        </c:txPr>
        <c:crossAx val="2136208520"/>
        <c:crosses val="autoZero"/>
        <c:crossBetween val="between"/>
      </c:valAx>
      <c:spPr>
        <a:noFill/>
        <a:ln w="13451">
          <a:noFill/>
          <a:prstDash val="solid"/>
        </a:ln>
      </c:spPr>
    </c:plotArea>
    <c:plotVisOnly val="1"/>
    <c:dispBlanksAs val="gap"/>
    <c:showDLblsOverMax val="0"/>
  </c:chart>
  <c:spPr>
    <a:noFill/>
    <a:ln>
      <a:noFill/>
    </a:ln>
  </c:spPr>
  <c:txPr>
    <a:bodyPr/>
    <a:lstStyle/>
    <a:p>
      <a:pPr>
        <a:defRPr sz="1907"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F4A23-CBDC-4F55-8963-AFB6A88F16F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84BE370-8E90-47A4-977F-5C35CF655E40}">
      <dgm:prSet phldrT="[Text]"/>
      <dgm:spPr/>
      <dgm:t>
        <a:bodyPr/>
        <a:lstStyle/>
        <a:p>
          <a:r>
            <a:rPr lang="en-US" dirty="0"/>
            <a:t>PPO supervisor</a:t>
          </a:r>
        </a:p>
      </dgm:t>
    </dgm:pt>
    <dgm:pt modelId="{9EB9CEE2-A3BD-4233-A102-6A3A9AF3F14E}" type="parTrans" cxnId="{B783807E-404E-4DC2-9065-4B182F28DD41}">
      <dgm:prSet/>
      <dgm:spPr/>
      <dgm:t>
        <a:bodyPr/>
        <a:lstStyle/>
        <a:p>
          <a:endParaRPr lang="en-US"/>
        </a:p>
      </dgm:t>
    </dgm:pt>
    <dgm:pt modelId="{B812097B-4AB7-4118-A3DC-9DB1BB80514D}" type="sibTrans" cxnId="{B783807E-404E-4DC2-9065-4B182F28DD41}">
      <dgm:prSet/>
      <dgm:spPr/>
      <dgm:t>
        <a:bodyPr/>
        <a:lstStyle/>
        <a:p>
          <a:endParaRPr lang="en-US"/>
        </a:p>
      </dgm:t>
    </dgm:pt>
    <dgm:pt modelId="{B8161B93-E8C0-43B8-8466-5A6DF71FD9EB}">
      <dgm:prSet phldrT="[Text]" custT="1"/>
      <dgm:spPr>
        <a:solidFill>
          <a:srgbClr val="00B0F0"/>
        </a:solidFill>
      </dgm:spPr>
      <dgm:t>
        <a:bodyPr/>
        <a:lstStyle/>
        <a:p>
          <a:r>
            <a:rPr lang="en-US" sz="1600" dirty="0"/>
            <a:t>Medication</a:t>
          </a:r>
          <a:r>
            <a:rPr lang="en-US" sz="1600" baseline="0" dirty="0"/>
            <a:t> for Opioid Use Disorder Agency Rep</a:t>
          </a:r>
          <a:endParaRPr lang="en-US" sz="1600" dirty="0"/>
        </a:p>
      </dgm:t>
    </dgm:pt>
    <dgm:pt modelId="{209437A7-456D-48D2-81F5-90E4B331DBAE}" type="parTrans" cxnId="{AA07B2A8-F474-4DA6-9BDD-F4B4FE0D36DB}">
      <dgm:prSet/>
      <dgm:spPr/>
      <dgm:t>
        <a:bodyPr/>
        <a:lstStyle/>
        <a:p>
          <a:endParaRPr lang="en-US"/>
        </a:p>
      </dgm:t>
    </dgm:pt>
    <dgm:pt modelId="{E145E6DC-3429-4EB4-B529-33C55E007A8F}" type="sibTrans" cxnId="{AA07B2A8-F474-4DA6-9BDD-F4B4FE0D36DB}">
      <dgm:prSet/>
      <dgm:spPr/>
      <dgm:t>
        <a:bodyPr/>
        <a:lstStyle/>
        <a:p>
          <a:endParaRPr lang="en-US"/>
        </a:p>
      </dgm:t>
    </dgm:pt>
    <dgm:pt modelId="{90A521FE-90F8-4C7A-A973-171AA1F1E993}">
      <dgm:prSet phldrT="[Text]" custT="1"/>
      <dgm:spPr/>
      <dgm:t>
        <a:bodyPr/>
        <a:lstStyle/>
        <a:p>
          <a:r>
            <a:rPr lang="en-US" sz="1400" dirty="0"/>
            <a:t>Clinical supervisor</a:t>
          </a:r>
        </a:p>
      </dgm:t>
    </dgm:pt>
    <dgm:pt modelId="{E27CF2CE-CC31-4884-8695-E2D21F050D1B}" type="parTrans" cxnId="{811CE6CB-0E79-4B97-9F36-DC56ACB1C32F}">
      <dgm:prSet/>
      <dgm:spPr/>
      <dgm:t>
        <a:bodyPr/>
        <a:lstStyle/>
        <a:p>
          <a:endParaRPr lang="en-US"/>
        </a:p>
      </dgm:t>
    </dgm:pt>
    <dgm:pt modelId="{1527A072-8ACF-4158-A2DA-AB201E293CE4}" type="sibTrans" cxnId="{811CE6CB-0E79-4B97-9F36-DC56ACB1C32F}">
      <dgm:prSet/>
      <dgm:spPr/>
      <dgm:t>
        <a:bodyPr/>
        <a:lstStyle/>
        <a:p>
          <a:endParaRPr lang="en-US"/>
        </a:p>
      </dgm:t>
    </dgm:pt>
    <dgm:pt modelId="{5B3D6D16-038E-4E80-8584-5F0F69C14E72}">
      <dgm:prSet phldrT="[Text]"/>
      <dgm:spPr/>
      <dgm:t>
        <a:bodyPr/>
        <a:lstStyle/>
        <a:p>
          <a:r>
            <a:rPr lang="en-US" dirty="0"/>
            <a:t>PPO</a:t>
          </a:r>
          <a:r>
            <a:rPr lang="en-US" baseline="0" dirty="0"/>
            <a:t> Staff </a:t>
          </a:r>
          <a:endParaRPr lang="en-US" dirty="0"/>
        </a:p>
      </dgm:t>
    </dgm:pt>
    <dgm:pt modelId="{B09987C4-4B6E-499E-BF8A-4E891679FF0E}" type="parTrans" cxnId="{3FD3E4E3-CD57-458B-B94D-F98159232747}">
      <dgm:prSet/>
      <dgm:spPr/>
      <dgm:t>
        <a:bodyPr/>
        <a:lstStyle/>
        <a:p>
          <a:endParaRPr lang="en-US"/>
        </a:p>
      </dgm:t>
    </dgm:pt>
    <dgm:pt modelId="{B4B2E583-FE26-4ADF-ADC2-0C5C55137815}" type="sibTrans" cxnId="{3FD3E4E3-CD57-458B-B94D-F98159232747}">
      <dgm:prSet/>
      <dgm:spPr/>
      <dgm:t>
        <a:bodyPr/>
        <a:lstStyle/>
        <a:p>
          <a:endParaRPr lang="en-US"/>
        </a:p>
      </dgm:t>
    </dgm:pt>
    <dgm:pt modelId="{B2539824-9231-4491-B059-D2DAF3E98478}">
      <dgm:prSet custT="1"/>
      <dgm:spPr>
        <a:solidFill>
          <a:srgbClr val="00B0F0"/>
        </a:solidFill>
      </dgm:spPr>
      <dgm:t>
        <a:bodyPr/>
        <a:lstStyle/>
        <a:p>
          <a:r>
            <a:rPr lang="en-US" sz="1600" dirty="0"/>
            <a:t>Substance Use Agency Rep</a:t>
          </a:r>
        </a:p>
      </dgm:t>
    </dgm:pt>
    <dgm:pt modelId="{A570F841-E7CD-4098-B8EF-D57B03A5B64F}" type="parTrans" cxnId="{ADDAB090-C254-4B4D-ABE5-B1A4DA2D44B0}">
      <dgm:prSet/>
      <dgm:spPr/>
      <dgm:t>
        <a:bodyPr/>
        <a:lstStyle/>
        <a:p>
          <a:endParaRPr lang="en-US"/>
        </a:p>
      </dgm:t>
    </dgm:pt>
    <dgm:pt modelId="{481F568C-33BC-4A54-B4FC-DCCEDC805AFC}" type="sibTrans" cxnId="{ADDAB090-C254-4B4D-ABE5-B1A4DA2D44B0}">
      <dgm:prSet/>
      <dgm:spPr/>
      <dgm:t>
        <a:bodyPr/>
        <a:lstStyle/>
        <a:p>
          <a:endParaRPr lang="en-US"/>
        </a:p>
      </dgm:t>
    </dgm:pt>
    <dgm:pt modelId="{288A46A0-4C6F-46D1-81A0-1F2949B82FE9}" type="pres">
      <dgm:prSet presAssocID="{F6DF4A23-CBDC-4F55-8963-AFB6A88F16F0}" presName="cycle" presStyleCnt="0">
        <dgm:presLayoutVars>
          <dgm:dir/>
          <dgm:resizeHandles val="exact"/>
        </dgm:presLayoutVars>
      </dgm:prSet>
      <dgm:spPr/>
    </dgm:pt>
    <dgm:pt modelId="{A33A1036-992D-411E-AAD5-165A6FA4CCD3}" type="pres">
      <dgm:prSet presAssocID="{F84BE370-8E90-47A4-977F-5C35CF655E40}" presName="node" presStyleLbl="node1" presStyleIdx="0" presStyleCnt="5">
        <dgm:presLayoutVars>
          <dgm:bulletEnabled val="1"/>
        </dgm:presLayoutVars>
      </dgm:prSet>
      <dgm:spPr/>
    </dgm:pt>
    <dgm:pt modelId="{2CB87C46-2172-4CE9-B380-1C891CDCB76B}" type="pres">
      <dgm:prSet presAssocID="{F84BE370-8E90-47A4-977F-5C35CF655E40}" presName="spNode" presStyleCnt="0"/>
      <dgm:spPr/>
    </dgm:pt>
    <dgm:pt modelId="{EDCF918E-8617-4912-9827-12CA1BFC5068}" type="pres">
      <dgm:prSet presAssocID="{B812097B-4AB7-4118-A3DC-9DB1BB80514D}" presName="sibTrans" presStyleLbl="sibTrans1D1" presStyleIdx="0" presStyleCnt="5"/>
      <dgm:spPr/>
    </dgm:pt>
    <dgm:pt modelId="{655D458A-D713-44F6-8C37-B94E1F043A41}" type="pres">
      <dgm:prSet presAssocID="{B2539824-9231-4491-B059-D2DAF3E98478}" presName="node" presStyleLbl="node1" presStyleIdx="1" presStyleCnt="5" custScaleX="139088" custScaleY="152856" custRadScaleRad="99806" custRadScaleInc="1442">
        <dgm:presLayoutVars>
          <dgm:bulletEnabled val="1"/>
        </dgm:presLayoutVars>
      </dgm:prSet>
      <dgm:spPr/>
    </dgm:pt>
    <dgm:pt modelId="{75405912-45B0-4E2F-A701-DD95D9B178FE}" type="pres">
      <dgm:prSet presAssocID="{B2539824-9231-4491-B059-D2DAF3E98478}" presName="spNode" presStyleCnt="0"/>
      <dgm:spPr/>
    </dgm:pt>
    <dgm:pt modelId="{F0D9A994-1CD9-4713-8214-35B527D2B6B1}" type="pres">
      <dgm:prSet presAssocID="{481F568C-33BC-4A54-B4FC-DCCEDC805AFC}" presName="sibTrans" presStyleLbl="sibTrans1D1" presStyleIdx="1" presStyleCnt="5"/>
      <dgm:spPr/>
    </dgm:pt>
    <dgm:pt modelId="{480FB402-15D3-425B-9178-E0DB68912F21}" type="pres">
      <dgm:prSet presAssocID="{B8161B93-E8C0-43B8-8466-5A6DF71FD9EB}" presName="node" presStyleLbl="node1" presStyleIdx="2" presStyleCnt="5" custScaleX="143882" custScaleY="114192">
        <dgm:presLayoutVars>
          <dgm:bulletEnabled val="1"/>
        </dgm:presLayoutVars>
      </dgm:prSet>
      <dgm:spPr/>
    </dgm:pt>
    <dgm:pt modelId="{A3758751-5D3F-4D10-9A27-62489CF0C4E4}" type="pres">
      <dgm:prSet presAssocID="{B8161B93-E8C0-43B8-8466-5A6DF71FD9EB}" presName="spNode" presStyleCnt="0"/>
      <dgm:spPr/>
    </dgm:pt>
    <dgm:pt modelId="{7D934E40-43B2-49F2-996A-7644E56FDB06}" type="pres">
      <dgm:prSet presAssocID="{E145E6DC-3429-4EB4-B529-33C55E007A8F}" presName="sibTrans" presStyleLbl="sibTrans1D1" presStyleIdx="2" presStyleCnt="5"/>
      <dgm:spPr/>
    </dgm:pt>
    <dgm:pt modelId="{F03949DE-E58E-44CE-91FF-2DE81C5B0061}" type="pres">
      <dgm:prSet presAssocID="{90A521FE-90F8-4C7A-A973-171AA1F1E993}" presName="node" presStyleLbl="node1" presStyleIdx="3" presStyleCnt="5" custScaleX="122811" custScaleY="124091">
        <dgm:presLayoutVars>
          <dgm:bulletEnabled val="1"/>
        </dgm:presLayoutVars>
      </dgm:prSet>
      <dgm:spPr/>
    </dgm:pt>
    <dgm:pt modelId="{5FCCE0DF-61AF-40E6-9F55-A22A359AA5E8}" type="pres">
      <dgm:prSet presAssocID="{90A521FE-90F8-4C7A-A973-171AA1F1E993}" presName="spNode" presStyleCnt="0"/>
      <dgm:spPr/>
    </dgm:pt>
    <dgm:pt modelId="{661A8954-8792-4648-B3D0-B570860C4948}" type="pres">
      <dgm:prSet presAssocID="{1527A072-8ACF-4158-A2DA-AB201E293CE4}" presName="sibTrans" presStyleLbl="sibTrans1D1" presStyleIdx="3" presStyleCnt="5"/>
      <dgm:spPr/>
    </dgm:pt>
    <dgm:pt modelId="{A6A2D95D-91A7-47B7-8B76-74B778F19DAF}" type="pres">
      <dgm:prSet presAssocID="{5B3D6D16-038E-4E80-8584-5F0F69C14E72}" presName="node" presStyleLbl="node1" presStyleIdx="4" presStyleCnt="5">
        <dgm:presLayoutVars>
          <dgm:bulletEnabled val="1"/>
        </dgm:presLayoutVars>
      </dgm:prSet>
      <dgm:spPr/>
    </dgm:pt>
    <dgm:pt modelId="{F36568D8-ABAE-4DBC-9943-7B3BA7122930}" type="pres">
      <dgm:prSet presAssocID="{5B3D6D16-038E-4E80-8584-5F0F69C14E72}" presName="spNode" presStyleCnt="0"/>
      <dgm:spPr/>
    </dgm:pt>
    <dgm:pt modelId="{90E2E23C-40E8-4452-A7D1-E560B4ED90B9}" type="pres">
      <dgm:prSet presAssocID="{B4B2E583-FE26-4ADF-ADC2-0C5C55137815}" presName="sibTrans" presStyleLbl="sibTrans1D1" presStyleIdx="4" presStyleCnt="5"/>
      <dgm:spPr/>
    </dgm:pt>
  </dgm:ptLst>
  <dgm:cxnLst>
    <dgm:cxn modelId="{B5D72803-1C58-4F4E-9568-C49F6447C4F7}" type="presOf" srcId="{E145E6DC-3429-4EB4-B529-33C55E007A8F}" destId="{7D934E40-43B2-49F2-996A-7644E56FDB06}" srcOrd="0" destOrd="0" presId="urn:microsoft.com/office/officeart/2005/8/layout/cycle6"/>
    <dgm:cxn modelId="{8D8DD308-051D-4411-958A-E8A0E613B5EF}" type="presOf" srcId="{1527A072-8ACF-4158-A2DA-AB201E293CE4}" destId="{661A8954-8792-4648-B3D0-B570860C4948}" srcOrd="0" destOrd="0" presId="urn:microsoft.com/office/officeart/2005/8/layout/cycle6"/>
    <dgm:cxn modelId="{1A698017-EFB8-4774-BB45-5A18A5806134}" type="presOf" srcId="{F6DF4A23-CBDC-4F55-8963-AFB6A88F16F0}" destId="{288A46A0-4C6F-46D1-81A0-1F2949B82FE9}" srcOrd="0" destOrd="0" presId="urn:microsoft.com/office/officeart/2005/8/layout/cycle6"/>
    <dgm:cxn modelId="{7FCC6D1F-D60C-4F68-AFCA-2EA23384ADF9}" type="presOf" srcId="{B2539824-9231-4491-B059-D2DAF3E98478}" destId="{655D458A-D713-44F6-8C37-B94E1F043A41}" srcOrd="0" destOrd="0" presId="urn:microsoft.com/office/officeart/2005/8/layout/cycle6"/>
    <dgm:cxn modelId="{AE2A6824-C585-46B7-82BC-26D44CC4F786}" type="presOf" srcId="{5B3D6D16-038E-4E80-8584-5F0F69C14E72}" destId="{A6A2D95D-91A7-47B7-8B76-74B778F19DAF}" srcOrd="0" destOrd="0" presId="urn:microsoft.com/office/officeart/2005/8/layout/cycle6"/>
    <dgm:cxn modelId="{7C7FE466-8E2E-4A59-99F0-241D72CF2D57}" type="presOf" srcId="{F84BE370-8E90-47A4-977F-5C35CF655E40}" destId="{A33A1036-992D-411E-AAD5-165A6FA4CCD3}" srcOrd="0" destOrd="0" presId="urn:microsoft.com/office/officeart/2005/8/layout/cycle6"/>
    <dgm:cxn modelId="{BFC54F4D-1B92-4EEC-A65F-4A12520940E8}" type="presOf" srcId="{B812097B-4AB7-4118-A3DC-9DB1BB80514D}" destId="{EDCF918E-8617-4912-9827-12CA1BFC5068}" srcOrd="0" destOrd="0" presId="urn:microsoft.com/office/officeart/2005/8/layout/cycle6"/>
    <dgm:cxn modelId="{3C318C57-6D3C-46B1-A565-B02D891C2B55}" type="presOf" srcId="{481F568C-33BC-4A54-B4FC-DCCEDC805AFC}" destId="{F0D9A994-1CD9-4713-8214-35B527D2B6B1}" srcOrd="0" destOrd="0" presId="urn:microsoft.com/office/officeart/2005/8/layout/cycle6"/>
    <dgm:cxn modelId="{B783807E-404E-4DC2-9065-4B182F28DD41}" srcId="{F6DF4A23-CBDC-4F55-8963-AFB6A88F16F0}" destId="{F84BE370-8E90-47A4-977F-5C35CF655E40}" srcOrd="0" destOrd="0" parTransId="{9EB9CEE2-A3BD-4233-A102-6A3A9AF3F14E}" sibTransId="{B812097B-4AB7-4118-A3DC-9DB1BB80514D}"/>
    <dgm:cxn modelId="{E1991B8A-3998-48B5-84CD-6C61845ED884}" type="presOf" srcId="{B4B2E583-FE26-4ADF-ADC2-0C5C55137815}" destId="{90E2E23C-40E8-4452-A7D1-E560B4ED90B9}" srcOrd="0" destOrd="0" presId="urn:microsoft.com/office/officeart/2005/8/layout/cycle6"/>
    <dgm:cxn modelId="{ADDAB090-C254-4B4D-ABE5-B1A4DA2D44B0}" srcId="{F6DF4A23-CBDC-4F55-8963-AFB6A88F16F0}" destId="{B2539824-9231-4491-B059-D2DAF3E98478}" srcOrd="1" destOrd="0" parTransId="{A570F841-E7CD-4098-B8EF-D57B03A5B64F}" sibTransId="{481F568C-33BC-4A54-B4FC-DCCEDC805AFC}"/>
    <dgm:cxn modelId="{25E0DA92-19A7-46F3-8CA8-547A91F36142}" type="presOf" srcId="{B8161B93-E8C0-43B8-8466-5A6DF71FD9EB}" destId="{480FB402-15D3-425B-9178-E0DB68912F21}" srcOrd="0" destOrd="0" presId="urn:microsoft.com/office/officeart/2005/8/layout/cycle6"/>
    <dgm:cxn modelId="{AA07B2A8-F474-4DA6-9BDD-F4B4FE0D36DB}" srcId="{F6DF4A23-CBDC-4F55-8963-AFB6A88F16F0}" destId="{B8161B93-E8C0-43B8-8466-5A6DF71FD9EB}" srcOrd="2" destOrd="0" parTransId="{209437A7-456D-48D2-81F5-90E4B331DBAE}" sibTransId="{E145E6DC-3429-4EB4-B529-33C55E007A8F}"/>
    <dgm:cxn modelId="{811CE6CB-0E79-4B97-9F36-DC56ACB1C32F}" srcId="{F6DF4A23-CBDC-4F55-8963-AFB6A88F16F0}" destId="{90A521FE-90F8-4C7A-A973-171AA1F1E993}" srcOrd="3" destOrd="0" parTransId="{E27CF2CE-CC31-4884-8695-E2D21F050D1B}" sibTransId="{1527A072-8ACF-4158-A2DA-AB201E293CE4}"/>
    <dgm:cxn modelId="{3FD3E4E3-CD57-458B-B94D-F98159232747}" srcId="{F6DF4A23-CBDC-4F55-8963-AFB6A88F16F0}" destId="{5B3D6D16-038E-4E80-8584-5F0F69C14E72}" srcOrd="4" destOrd="0" parTransId="{B09987C4-4B6E-499E-BF8A-4E891679FF0E}" sibTransId="{B4B2E583-FE26-4ADF-ADC2-0C5C55137815}"/>
    <dgm:cxn modelId="{638949F6-CA00-4717-8A90-3501FA7B2FDA}" type="presOf" srcId="{90A521FE-90F8-4C7A-A973-171AA1F1E993}" destId="{F03949DE-E58E-44CE-91FF-2DE81C5B0061}" srcOrd="0" destOrd="0" presId="urn:microsoft.com/office/officeart/2005/8/layout/cycle6"/>
    <dgm:cxn modelId="{F0506D09-0B7C-4C58-A25F-7F2EB4A350A7}" type="presParOf" srcId="{288A46A0-4C6F-46D1-81A0-1F2949B82FE9}" destId="{A33A1036-992D-411E-AAD5-165A6FA4CCD3}" srcOrd="0" destOrd="0" presId="urn:microsoft.com/office/officeart/2005/8/layout/cycle6"/>
    <dgm:cxn modelId="{AC11D1E1-FF14-4B3F-9AFD-BDC7635E3F90}" type="presParOf" srcId="{288A46A0-4C6F-46D1-81A0-1F2949B82FE9}" destId="{2CB87C46-2172-4CE9-B380-1C891CDCB76B}" srcOrd="1" destOrd="0" presId="urn:microsoft.com/office/officeart/2005/8/layout/cycle6"/>
    <dgm:cxn modelId="{6EB331F9-3F64-4766-8226-6797B78EF3C8}" type="presParOf" srcId="{288A46A0-4C6F-46D1-81A0-1F2949B82FE9}" destId="{EDCF918E-8617-4912-9827-12CA1BFC5068}" srcOrd="2" destOrd="0" presId="urn:microsoft.com/office/officeart/2005/8/layout/cycle6"/>
    <dgm:cxn modelId="{D71410AC-AE51-4D59-9FE2-9CB61FA06A41}" type="presParOf" srcId="{288A46A0-4C6F-46D1-81A0-1F2949B82FE9}" destId="{655D458A-D713-44F6-8C37-B94E1F043A41}" srcOrd="3" destOrd="0" presId="urn:microsoft.com/office/officeart/2005/8/layout/cycle6"/>
    <dgm:cxn modelId="{8CEDB98F-4EAE-47D6-9D9D-7528FA890F55}" type="presParOf" srcId="{288A46A0-4C6F-46D1-81A0-1F2949B82FE9}" destId="{75405912-45B0-4E2F-A701-DD95D9B178FE}" srcOrd="4" destOrd="0" presId="urn:microsoft.com/office/officeart/2005/8/layout/cycle6"/>
    <dgm:cxn modelId="{9EE3D73C-32F3-46B4-BE01-59B45C007DC2}" type="presParOf" srcId="{288A46A0-4C6F-46D1-81A0-1F2949B82FE9}" destId="{F0D9A994-1CD9-4713-8214-35B527D2B6B1}" srcOrd="5" destOrd="0" presId="urn:microsoft.com/office/officeart/2005/8/layout/cycle6"/>
    <dgm:cxn modelId="{DDDC9ADB-C221-42D3-BA83-0C21B203EAF3}" type="presParOf" srcId="{288A46A0-4C6F-46D1-81A0-1F2949B82FE9}" destId="{480FB402-15D3-425B-9178-E0DB68912F21}" srcOrd="6" destOrd="0" presId="urn:microsoft.com/office/officeart/2005/8/layout/cycle6"/>
    <dgm:cxn modelId="{93E66842-7062-4858-9582-362041729CE7}" type="presParOf" srcId="{288A46A0-4C6F-46D1-81A0-1F2949B82FE9}" destId="{A3758751-5D3F-4D10-9A27-62489CF0C4E4}" srcOrd="7" destOrd="0" presId="urn:microsoft.com/office/officeart/2005/8/layout/cycle6"/>
    <dgm:cxn modelId="{ADA6665A-6567-441C-8142-B643F74F6AA5}" type="presParOf" srcId="{288A46A0-4C6F-46D1-81A0-1F2949B82FE9}" destId="{7D934E40-43B2-49F2-996A-7644E56FDB06}" srcOrd="8" destOrd="0" presId="urn:microsoft.com/office/officeart/2005/8/layout/cycle6"/>
    <dgm:cxn modelId="{B7901A76-CFB6-4958-B229-6F75346B6626}" type="presParOf" srcId="{288A46A0-4C6F-46D1-81A0-1F2949B82FE9}" destId="{F03949DE-E58E-44CE-91FF-2DE81C5B0061}" srcOrd="9" destOrd="0" presId="urn:microsoft.com/office/officeart/2005/8/layout/cycle6"/>
    <dgm:cxn modelId="{2BA4EFDE-D77E-4C71-B927-17551137C373}" type="presParOf" srcId="{288A46A0-4C6F-46D1-81A0-1F2949B82FE9}" destId="{5FCCE0DF-61AF-40E6-9F55-A22A359AA5E8}" srcOrd="10" destOrd="0" presId="urn:microsoft.com/office/officeart/2005/8/layout/cycle6"/>
    <dgm:cxn modelId="{88DC1449-DFC4-4ECC-BD6F-39C626DD2EE9}" type="presParOf" srcId="{288A46A0-4C6F-46D1-81A0-1F2949B82FE9}" destId="{661A8954-8792-4648-B3D0-B570860C4948}" srcOrd="11" destOrd="0" presId="urn:microsoft.com/office/officeart/2005/8/layout/cycle6"/>
    <dgm:cxn modelId="{7B48FD0E-C2AC-49C4-BBC8-03D180585E06}" type="presParOf" srcId="{288A46A0-4C6F-46D1-81A0-1F2949B82FE9}" destId="{A6A2D95D-91A7-47B7-8B76-74B778F19DAF}" srcOrd="12" destOrd="0" presId="urn:microsoft.com/office/officeart/2005/8/layout/cycle6"/>
    <dgm:cxn modelId="{CB4BC8B5-F146-4E3F-A799-8A0A37A3E3EF}" type="presParOf" srcId="{288A46A0-4C6F-46D1-81A0-1F2949B82FE9}" destId="{F36568D8-ABAE-4DBC-9943-7B3BA7122930}" srcOrd="13" destOrd="0" presId="urn:microsoft.com/office/officeart/2005/8/layout/cycle6"/>
    <dgm:cxn modelId="{96CF4D37-7059-472C-8284-E3FA9E59F7B0}" type="presParOf" srcId="{288A46A0-4C6F-46D1-81A0-1F2949B82FE9}" destId="{90E2E23C-40E8-4452-A7D1-E560B4ED90B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1036-992D-411E-AAD5-165A6FA4CCD3}">
      <dsp:nvSpPr>
        <dsp:cNvPr id="0" name=""/>
        <dsp:cNvSpPr/>
      </dsp:nvSpPr>
      <dsp:spPr>
        <a:xfrm>
          <a:off x="2101536" y="-17598"/>
          <a:ext cx="1147315" cy="745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PPO supervisor</a:t>
          </a:r>
        </a:p>
      </dsp:txBody>
      <dsp:txXfrm>
        <a:off x="2137941" y="18807"/>
        <a:ext cx="1074505" cy="672945"/>
      </dsp:txXfrm>
    </dsp:sp>
    <dsp:sp modelId="{EDCF918E-8617-4912-9827-12CA1BFC5068}">
      <dsp:nvSpPr>
        <dsp:cNvPr id="0" name=""/>
        <dsp:cNvSpPr/>
      </dsp:nvSpPr>
      <dsp:spPr>
        <a:xfrm>
          <a:off x="1179719" y="352521"/>
          <a:ext cx="2977827" cy="2977827"/>
        </a:xfrm>
        <a:custGeom>
          <a:avLst/>
          <a:gdLst/>
          <a:ahLst/>
          <a:cxnLst/>
          <a:rect l="0" t="0" r="0" b="0"/>
          <a:pathLst>
            <a:path>
              <a:moveTo>
                <a:pt x="2074813" y="120123"/>
              </a:moveTo>
              <a:arcTo wR="1488913" hR="1488913" stAng="17590378" swAng="14076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5D458A-D713-44F6-8C37-B94E1F043A41}">
      <dsp:nvSpPr>
        <dsp:cNvPr id="0" name=""/>
        <dsp:cNvSpPr/>
      </dsp:nvSpPr>
      <dsp:spPr>
        <a:xfrm>
          <a:off x="3293346" y="823565"/>
          <a:ext cx="1595778" cy="113993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Substance Use Agency Rep</a:t>
          </a:r>
        </a:p>
      </dsp:txBody>
      <dsp:txXfrm>
        <a:off x="3348993" y="879212"/>
        <a:ext cx="1484484" cy="1028637"/>
      </dsp:txXfrm>
    </dsp:sp>
    <dsp:sp modelId="{F0D9A994-1CD9-4713-8214-35B527D2B6B1}">
      <dsp:nvSpPr>
        <dsp:cNvPr id="0" name=""/>
        <dsp:cNvSpPr/>
      </dsp:nvSpPr>
      <dsp:spPr>
        <a:xfrm>
          <a:off x="1182954" y="360724"/>
          <a:ext cx="2977827" cy="2977827"/>
        </a:xfrm>
        <a:custGeom>
          <a:avLst/>
          <a:gdLst/>
          <a:ahLst/>
          <a:cxnLst/>
          <a:rect l="0" t="0" r="0" b="0"/>
          <a:pathLst>
            <a:path>
              <a:moveTo>
                <a:pt x="2972921" y="1609678"/>
              </a:moveTo>
              <a:arcTo wR="1488913" hR="1488913" stAng="279139" swAng="15823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0FB402-15D3-425B-9178-E0DB68912F21}">
      <dsp:nvSpPr>
        <dsp:cNvPr id="0" name=""/>
        <dsp:cNvSpPr/>
      </dsp:nvSpPr>
      <dsp:spPr>
        <a:xfrm>
          <a:off x="2724965" y="2622953"/>
          <a:ext cx="1650780" cy="85159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Medication</a:t>
          </a:r>
          <a:r>
            <a:rPr lang="en-US" sz="1600" kern="1200" baseline="0" dirty="0"/>
            <a:t> for Opioid Use Disorder Agency Rep</a:t>
          </a:r>
          <a:endParaRPr lang="en-US" sz="1600" kern="1200" dirty="0"/>
        </a:p>
      </dsp:txBody>
      <dsp:txXfrm>
        <a:off x="2766536" y="2664524"/>
        <a:ext cx="1567638" cy="768450"/>
      </dsp:txXfrm>
    </dsp:sp>
    <dsp:sp modelId="{7D934E40-43B2-49F2-996A-7644E56FDB06}">
      <dsp:nvSpPr>
        <dsp:cNvPr id="0" name=""/>
        <dsp:cNvSpPr/>
      </dsp:nvSpPr>
      <dsp:spPr>
        <a:xfrm>
          <a:off x="1186280" y="355279"/>
          <a:ext cx="2977827" cy="2977827"/>
        </a:xfrm>
        <a:custGeom>
          <a:avLst/>
          <a:gdLst/>
          <a:ahLst/>
          <a:cxnLst/>
          <a:rect l="0" t="0" r="0" b="0"/>
          <a:pathLst>
            <a:path>
              <a:moveTo>
                <a:pt x="1536480" y="2977067"/>
              </a:moveTo>
              <a:arcTo wR="1488913" hR="1488913" stAng="5290155" swAng="49962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3949DE-E58E-44CE-91FF-2DE81C5B0061}">
      <dsp:nvSpPr>
        <dsp:cNvPr id="0" name=""/>
        <dsp:cNvSpPr/>
      </dsp:nvSpPr>
      <dsp:spPr>
        <a:xfrm>
          <a:off x="1095517" y="2586042"/>
          <a:ext cx="1409029" cy="92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Clinical supervisor</a:t>
          </a:r>
        </a:p>
      </dsp:txBody>
      <dsp:txXfrm>
        <a:off x="1140692" y="2631217"/>
        <a:ext cx="1318679" cy="835064"/>
      </dsp:txXfrm>
    </dsp:sp>
    <dsp:sp modelId="{661A8954-8792-4648-B3D0-B570860C4948}">
      <dsp:nvSpPr>
        <dsp:cNvPr id="0" name=""/>
        <dsp:cNvSpPr/>
      </dsp:nvSpPr>
      <dsp:spPr>
        <a:xfrm>
          <a:off x="1186280" y="355279"/>
          <a:ext cx="2977827" cy="2977827"/>
        </a:xfrm>
        <a:custGeom>
          <a:avLst/>
          <a:gdLst/>
          <a:ahLst/>
          <a:cxnLst/>
          <a:rect l="0" t="0" r="0" b="0"/>
          <a:pathLst>
            <a:path>
              <a:moveTo>
                <a:pt x="193751" y="2223365"/>
              </a:moveTo>
              <a:arcTo wR="1488913" hR="1488913" stAng="9026615" swAng="19552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A2D95D-91A7-47B7-8B76-74B778F19DAF}">
      <dsp:nvSpPr>
        <dsp:cNvPr id="0" name=""/>
        <dsp:cNvSpPr/>
      </dsp:nvSpPr>
      <dsp:spPr>
        <a:xfrm>
          <a:off x="685494" y="1011215"/>
          <a:ext cx="1147315" cy="7457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PPO</a:t>
          </a:r>
          <a:r>
            <a:rPr lang="en-US" sz="1600" kern="1200" baseline="0" dirty="0"/>
            <a:t> Staff </a:t>
          </a:r>
          <a:endParaRPr lang="en-US" sz="1600" kern="1200" dirty="0"/>
        </a:p>
      </dsp:txBody>
      <dsp:txXfrm>
        <a:off x="721899" y="1047620"/>
        <a:ext cx="1074505" cy="672945"/>
      </dsp:txXfrm>
    </dsp:sp>
    <dsp:sp modelId="{90E2E23C-40E8-4452-A7D1-E560B4ED90B9}">
      <dsp:nvSpPr>
        <dsp:cNvPr id="0" name=""/>
        <dsp:cNvSpPr/>
      </dsp:nvSpPr>
      <dsp:spPr>
        <a:xfrm>
          <a:off x="1186280" y="355279"/>
          <a:ext cx="2977827" cy="2977827"/>
        </a:xfrm>
        <a:custGeom>
          <a:avLst/>
          <a:gdLst/>
          <a:ahLst/>
          <a:cxnLst/>
          <a:rect l="0" t="0" r="0" b="0"/>
          <a:pathLst>
            <a:path>
              <a:moveTo>
                <a:pt x="259606" y="648874"/>
              </a:moveTo>
              <a:arcTo wR="1488913" hR="1488913" stAng="12860790" swAng="1959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0.22543</cdr:x>
      <cdr:y>0.25881</cdr:y>
    </cdr:from>
    <cdr:to>
      <cdr:x>0.36131</cdr:x>
      <cdr:y>0.89311</cdr:y>
    </cdr:to>
    <cdr:sp macro="" textlink="">
      <cdr:nvSpPr>
        <cdr:cNvPr id="7" name="Rectangle 6"/>
        <cdr:cNvSpPr/>
      </cdr:nvSpPr>
      <cdr:spPr>
        <a:xfrm xmlns:a="http://schemas.openxmlformats.org/drawingml/2006/main">
          <a:off x="2679788" y="1459395"/>
          <a:ext cx="1615233" cy="3576690"/>
        </a:xfrm>
        <a:prstGeom xmlns:a="http://schemas.openxmlformats.org/drawingml/2006/main" prst="rect">
          <a:avLst/>
        </a:prstGeom>
        <a:solidFill xmlns:a="http://schemas.openxmlformats.org/drawingml/2006/main">
          <a:schemeClr val="accent1">
            <a:alpha val="29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Line 19"/>
        <cdr:cNvSpPr>
          <a:spLocks xmlns:a="http://schemas.openxmlformats.org/drawingml/2006/main" noChangeShapeType="1"/>
        </cdr:cNvSpPr>
      </cdr:nvSpPr>
      <cdr:spPr bwMode="auto">
        <a:xfrm xmlns:a="http://schemas.openxmlformats.org/drawingml/2006/main">
          <a:off x="-304800" y="-914400"/>
          <a:ext cx="0" cy="0"/>
        </a:xfrm>
        <a:prstGeom xmlns:a="http://schemas.openxmlformats.org/drawingml/2006/main" prst="line">
          <a:avLst/>
        </a:prstGeom>
        <a:noFill xmlns:a="http://schemas.openxmlformats.org/drawingml/2006/main"/>
        <a:ln xmlns:a="http://schemas.openxmlformats.org/drawingml/2006/main" w="25400" cap="rnd">
          <a:solidFill>
            <a:schemeClr val="tx1"/>
          </a:solidFill>
          <a:prstDash val="sysDot"/>
          <a:round/>
          <a:headEnd/>
          <a:tailEnd type="triangle"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3" name="Line 20"/>
        <cdr:cNvSpPr>
          <a:spLocks xmlns:a="http://schemas.openxmlformats.org/drawingml/2006/main" noChangeShapeType="1"/>
        </cdr:cNvSpPr>
      </cdr:nvSpPr>
      <cdr:spPr bwMode="auto">
        <a:xfrm xmlns:a="http://schemas.openxmlformats.org/drawingml/2006/main">
          <a:off x="-304800" y="-914400"/>
          <a:ext cx="0" cy="0"/>
        </a:xfrm>
        <a:prstGeom xmlns:a="http://schemas.openxmlformats.org/drawingml/2006/main" prst="line">
          <a:avLst/>
        </a:prstGeom>
        <a:noFill xmlns:a="http://schemas.openxmlformats.org/drawingml/2006/main"/>
        <a:ln xmlns:a="http://schemas.openxmlformats.org/drawingml/2006/main" w="25400" cap="rnd">
          <a:solidFill>
            <a:schemeClr val="tx1"/>
          </a:solidFill>
          <a:prstDash val="sysDot"/>
          <a:round/>
          <a:headEnd/>
          <a:tailEnd type="triangle"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0.36949</cdr:x>
      <cdr:y>0.01418</cdr:y>
    </cdr:from>
    <cdr:to>
      <cdr:x>0.39076</cdr:x>
      <cdr:y>0.05994</cdr:y>
    </cdr:to>
    <cdr:sp macro="" textlink="">
      <cdr:nvSpPr>
        <cdr:cNvPr id="2" name="TextBox 5"/>
        <cdr:cNvSpPr txBox="1"/>
      </cdr:nvSpPr>
      <cdr:spPr>
        <a:xfrm xmlns:a="http://schemas.openxmlformats.org/drawingml/2006/main">
          <a:off x="3209686" y="78878"/>
          <a:ext cx="184731" cy="25455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Line 19"/>
        <cdr:cNvSpPr>
          <a:spLocks xmlns:a="http://schemas.openxmlformats.org/drawingml/2006/main" noChangeShapeType="1"/>
        </cdr:cNvSpPr>
      </cdr:nvSpPr>
      <cdr:spPr bwMode="auto">
        <a:xfrm xmlns:a="http://schemas.openxmlformats.org/drawingml/2006/main">
          <a:off x="-304800" y="-914400"/>
          <a:ext cx="0" cy="0"/>
        </a:xfrm>
        <a:prstGeom xmlns:a="http://schemas.openxmlformats.org/drawingml/2006/main" prst="line">
          <a:avLst/>
        </a:prstGeom>
        <a:noFill xmlns:a="http://schemas.openxmlformats.org/drawingml/2006/main"/>
        <a:ln xmlns:a="http://schemas.openxmlformats.org/drawingml/2006/main" w="25400" cap="rnd">
          <a:solidFill>
            <a:schemeClr val="tx1"/>
          </a:solidFill>
          <a:prstDash val="sysDot"/>
          <a:round/>
          <a:headEnd/>
          <a:tailEnd type="triangle" w="med" len="med"/>
        </a:ln>
        <a:extLst xmlns:a="http://schemas.openxmlformats.org/drawingml/2006/main">
          <a:ext uri="{909E8E84-426E-40dd-AFC4-6F175D3DCCD1}">
            <a14:hiddenFill xmlns=""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3" name="Line 20"/>
        <cdr:cNvSpPr>
          <a:spLocks xmlns:a="http://schemas.openxmlformats.org/drawingml/2006/main" noChangeShapeType="1"/>
        </cdr:cNvSpPr>
      </cdr:nvSpPr>
      <cdr:spPr bwMode="auto">
        <a:xfrm xmlns:a="http://schemas.openxmlformats.org/drawingml/2006/main">
          <a:off x="-304800" y="-914400"/>
          <a:ext cx="0" cy="0"/>
        </a:xfrm>
        <a:prstGeom xmlns:a="http://schemas.openxmlformats.org/drawingml/2006/main" prst="line">
          <a:avLst/>
        </a:prstGeom>
        <a:noFill xmlns:a="http://schemas.openxmlformats.org/drawingml/2006/main"/>
        <a:ln xmlns:a="http://schemas.openxmlformats.org/drawingml/2006/main" w="25400" cap="rnd">
          <a:solidFill>
            <a:schemeClr val="tx1"/>
          </a:solidFill>
          <a:prstDash val="sysDot"/>
          <a:round/>
          <a:headEnd/>
          <a:tailEnd type="triangle" w="med" len="med"/>
        </a:ln>
        <a:extLst xmlns:a="http://schemas.openxmlformats.org/drawingml/2006/main">
          <a:ext uri="{909E8E84-426E-40dd-AFC4-6F175D3DCCD1}">
            <a14:hiddenFill xmlns=""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0.41593</cdr:x>
      <cdr:y>0.88809</cdr:y>
    </cdr:from>
    <cdr:to>
      <cdr:x>0.51877</cdr:x>
      <cdr:y>1</cdr:y>
    </cdr:to>
    <cdr:sp macro="" textlink="">
      <cdr:nvSpPr>
        <cdr:cNvPr id="4" name="TextBox 3"/>
        <cdr:cNvSpPr txBox="1"/>
      </cdr:nvSpPr>
      <cdr:spPr>
        <a:xfrm xmlns:a="http://schemas.openxmlformats.org/drawingml/2006/main">
          <a:off x="4849498" y="5231928"/>
          <a:ext cx="1199063" cy="659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dirty="0">
              <a:solidFill>
                <a:schemeClr val="tx1">
                  <a:lumMod val="75000"/>
                  <a:lumOff val="25000"/>
                </a:schemeClr>
              </a:solidFill>
              <a:latin typeface="+mn-lt"/>
              <a:cs typeface="Arial" panose="020B0604020202020204" pitchFamily="34" charset="0"/>
            </a:rPr>
            <a:t>Year of Release from Prison</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15:16:49.68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68 1355,'0'0,"0"0,0 0,0 0,-18-6,15 5,0 0,0-1,0 1,1 0,-1-1,1 1,-1-1,1 0,0 0,-1 0,1 0,0-1,0 1,1 0,-1-1,0 1,1-1,0 0,-1 1,1-1,0 0,0 0,1 0,-1 0,1 0,-1 0,1 0,0 0,0 0,0 0,1 0,-1 0,1 0,-1 1,1-1,0 0,0 0,0 0,2-2,5-18,2-1,1 1,0 1,2 0,1 1,0 0,2 1,0 1,1 0,1 2,0 0,2 0,9-5,26-16,2 2,2 3,0 2,32-9,251-116,39-39,-273 137,2 4,3 5,2 5,1 4,2 7,62-9,171-9,2 16,128 11,748 22,-212 29,-867-19,98 7,100 24,-268-25,0 3,-1 3,0 4,-2 3,-2 4,23 14,245 161,-203-117,113 52,142 38,-269-89,-117-88,-6-2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4T15:17:39.68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5 0,'0'0,"0"0,0 0,0 0,0 0,0 0,0 0,-3 10,2-1,1-1,0 1,0-1,0 1,1-1,1 0,-1 1,1-1,1 0,-1 0,1 0,1 0,0 0,0-1,0 0,1 0,0 0,1 1,109 111,39 1,4-6,92 45,-240-153,127 82,4-6,3-7,4-6,2-6,44 7,223 39,132 4,-32-22,61-17,-566-73,137 15,0-6,0-7,1-6,41-10,658-140,451-72,-1129 184,-3-7,-1-7,-3-7,-3-8,33-25,-47 23,269-146,-193 51,-197 152,-22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9" tIns="46480" rIns="92959" bIns="46480" rtlCol="0"/>
          <a:lstStyle>
            <a:lvl1pPr algn="r">
              <a:defRPr sz="1300"/>
            </a:lvl1pPr>
          </a:lstStyle>
          <a:p>
            <a:fld id="{A74B8B83-0FF6-4BD9-9228-68660553A96C}" type="datetimeFigureOut">
              <a:rPr lang="en-US" smtClean="0"/>
              <a:t>2/22/2023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9" tIns="46480" rIns="92959" bIns="464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9" tIns="46480" rIns="92959" bIns="46480" rtlCol="0" anchor="b"/>
          <a:lstStyle>
            <a:lvl1pPr algn="r">
              <a:defRPr sz="1300"/>
            </a:lvl1pPr>
          </a:lstStyle>
          <a:p>
            <a:fld id="{D66A85F3-AA00-4A98-9DB0-D7EDCC639211}" type="slidenum">
              <a:rPr lang="en-US" smtClean="0"/>
              <a:t>‹#›</a:t>
            </a:fld>
            <a:endParaRPr lang="en-US"/>
          </a:p>
        </p:txBody>
      </p:sp>
    </p:spTree>
    <p:extLst>
      <p:ext uri="{BB962C8B-B14F-4D97-AF65-F5344CB8AC3E}">
        <p14:creationId xmlns:p14="http://schemas.microsoft.com/office/powerpoint/2010/main" val="417649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A85F3-AA00-4A98-9DB0-D7EDCC639211}" type="slidenum">
              <a:rPr lang="en-US" smtClean="0"/>
              <a:t>1</a:t>
            </a:fld>
            <a:endParaRPr lang="en-US"/>
          </a:p>
        </p:txBody>
      </p:sp>
    </p:spTree>
    <p:extLst>
      <p:ext uri="{BB962C8B-B14F-4D97-AF65-F5344CB8AC3E}">
        <p14:creationId xmlns:p14="http://schemas.microsoft.com/office/powerpoint/2010/main" val="235463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333375"/>
            <a:ext cx="4676775" cy="2632075"/>
          </a:xfrm>
        </p:spPr>
      </p:sp>
      <p:sp>
        <p:nvSpPr>
          <p:cNvPr id="3" name="Notes Placeholder 2"/>
          <p:cNvSpPr>
            <a:spLocks noGrp="1"/>
          </p:cNvSpPr>
          <p:nvPr>
            <p:ph type="body" idx="1"/>
          </p:nvPr>
        </p:nvSpPr>
        <p:spPr>
          <a:xfrm>
            <a:off x="698500" y="3207921"/>
            <a:ext cx="6017846" cy="4915317"/>
          </a:xfrm>
        </p:spPr>
        <p:txBody>
          <a:bodyPr/>
          <a:lstStyle/>
          <a:p>
            <a:endParaRPr lang="en-US" sz="1300" dirty="0"/>
          </a:p>
        </p:txBody>
      </p:sp>
      <p:sp>
        <p:nvSpPr>
          <p:cNvPr id="4" name="Slide Number Placeholder 3"/>
          <p:cNvSpPr>
            <a:spLocks noGrp="1"/>
          </p:cNvSpPr>
          <p:nvPr>
            <p:ph type="sldNum" sz="quarter" idx="10"/>
          </p:nvPr>
        </p:nvSpPr>
        <p:spPr/>
        <p:txBody>
          <a:bodyPr/>
          <a:lstStyle/>
          <a:p>
            <a:fld id="{0DC898D0-91E3-4CA5-AB66-99B0DBE947C5}" type="slidenum">
              <a:rPr lang="en-US" smtClean="0"/>
              <a:t>11</a:t>
            </a:fld>
            <a:endParaRPr lang="en-US"/>
          </a:p>
        </p:txBody>
      </p:sp>
    </p:spTree>
    <p:extLst>
      <p:ext uri="{BB962C8B-B14F-4D97-AF65-F5344CB8AC3E}">
        <p14:creationId xmlns:p14="http://schemas.microsoft.com/office/powerpoint/2010/main" val="168676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85F3-AA00-4A98-9DB0-D7EDCC639211}" type="slidenum">
              <a:rPr lang="en-US" smtClean="0"/>
              <a:t>12</a:t>
            </a:fld>
            <a:endParaRPr lang="en-US"/>
          </a:p>
        </p:txBody>
      </p:sp>
    </p:spTree>
    <p:extLst>
      <p:ext uri="{BB962C8B-B14F-4D97-AF65-F5344CB8AC3E}">
        <p14:creationId xmlns:p14="http://schemas.microsoft.com/office/powerpoint/2010/main" val="85813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C362-D568-DB49-B0FE-25A7F8A90C93}" type="slidenum">
              <a:rPr lang="en-US" smtClean="0"/>
              <a:t>13</a:t>
            </a:fld>
            <a:endParaRPr lang="en-US" dirty="0"/>
          </a:p>
        </p:txBody>
      </p:sp>
    </p:spTree>
    <p:extLst>
      <p:ext uri="{BB962C8B-B14F-4D97-AF65-F5344CB8AC3E}">
        <p14:creationId xmlns:p14="http://schemas.microsoft.com/office/powerpoint/2010/main" val="54307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85F3-AA00-4A98-9DB0-D7EDCC639211}" type="slidenum">
              <a:rPr lang="en-US" smtClean="0"/>
              <a:t>14</a:t>
            </a:fld>
            <a:endParaRPr lang="en-US"/>
          </a:p>
        </p:txBody>
      </p:sp>
    </p:spTree>
    <p:extLst>
      <p:ext uri="{BB962C8B-B14F-4D97-AF65-F5344CB8AC3E}">
        <p14:creationId xmlns:p14="http://schemas.microsoft.com/office/powerpoint/2010/main" val="4616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5C4411FF-9BCD-40F2-B49A-C1D8B26B2EBF}" type="slidenum">
              <a:rPr lang="en-US" sz="1200" smtClean="0"/>
              <a:pPr/>
              <a:t>16</a:t>
            </a:fld>
            <a:endParaRPr lang="en-US" sz="1200" dirty="0"/>
          </a:p>
        </p:txBody>
      </p:sp>
      <p:sp>
        <p:nvSpPr>
          <p:cNvPr id="54275" name="Rectangle 2"/>
          <p:cNvSpPr>
            <a:spLocks noGrp="1" noRot="1" noChangeAspect="1" noChangeArrowheads="1" noTextEdit="1"/>
          </p:cNvSpPr>
          <p:nvPr>
            <p:ph type="sldImg"/>
          </p:nvPr>
        </p:nvSpPr>
        <p:spPr>
          <a:xfrm>
            <a:off x="407988" y="696913"/>
            <a:ext cx="6196012" cy="3486150"/>
          </a:xfrm>
          <a:ln/>
        </p:spPr>
      </p:sp>
      <p:sp>
        <p:nvSpPr>
          <p:cNvPr id="5427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824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https://www.dpft.org/resources/NSDUHresults2005.pdf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A1BF7-0E76-854E-92AC-CA7F64F04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00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a:defRPr>
            </a:lvl1pPr>
            <a:lvl2pPr marL="742950" indent="-285750" defTabSz="931863" eaLnBrk="0" hangingPunct="0">
              <a:defRPr sz="2400">
                <a:solidFill>
                  <a:schemeClr val="tx1"/>
                </a:solidFill>
                <a:latin typeface="Times"/>
              </a:defRPr>
            </a:lvl2pPr>
            <a:lvl3pPr marL="1143000" indent="-228600" defTabSz="931863" eaLnBrk="0" hangingPunct="0">
              <a:defRPr sz="2400">
                <a:solidFill>
                  <a:schemeClr val="tx1"/>
                </a:solidFill>
                <a:latin typeface="Times"/>
              </a:defRPr>
            </a:lvl3pPr>
            <a:lvl4pPr marL="1600200" indent="-228600" defTabSz="931863" eaLnBrk="0" hangingPunct="0">
              <a:defRPr sz="2400">
                <a:solidFill>
                  <a:schemeClr val="tx1"/>
                </a:solidFill>
                <a:latin typeface="Times"/>
              </a:defRPr>
            </a:lvl4pPr>
            <a:lvl5pPr marL="2057400" indent="-228600" defTabSz="931863" eaLnBrk="0" hangingPunct="0">
              <a:defRPr sz="2400">
                <a:solidFill>
                  <a:schemeClr val="tx1"/>
                </a:solidFill>
                <a:latin typeface="Times"/>
              </a:defRPr>
            </a:lvl5pPr>
            <a:lvl6pPr marL="2514600" indent="-228600" defTabSz="931863" eaLnBrk="0" fontAlgn="base" hangingPunct="0">
              <a:spcBef>
                <a:spcPct val="0"/>
              </a:spcBef>
              <a:spcAft>
                <a:spcPct val="0"/>
              </a:spcAft>
              <a:defRPr sz="2400">
                <a:solidFill>
                  <a:schemeClr val="tx1"/>
                </a:solidFill>
                <a:latin typeface="Times"/>
              </a:defRPr>
            </a:lvl6pPr>
            <a:lvl7pPr marL="2971800" indent="-228600" defTabSz="931863" eaLnBrk="0" fontAlgn="base" hangingPunct="0">
              <a:spcBef>
                <a:spcPct val="0"/>
              </a:spcBef>
              <a:spcAft>
                <a:spcPct val="0"/>
              </a:spcAft>
              <a:defRPr sz="2400">
                <a:solidFill>
                  <a:schemeClr val="tx1"/>
                </a:solidFill>
                <a:latin typeface="Times"/>
              </a:defRPr>
            </a:lvl7pPr>
            <a:lvl8pPr marL="3429000" indent="-228600" defTabSz="931863" eaLnBrk="0" fontAlgn="base" hangingPunct="0">
              <a:spcBef>
                <a:spcPct val="0"/>
              </a:spcBef>
              <a:spcAft>
                <a:spcPct val="0"/>
              </a:spcAft>
              <a:defRPr sz="2400">
                <a:solidFill>
                  <a:schemeClr val="tx1"/>
                </a:solidFill>
                <a:latin typeface="Times"/>
              </a:defRPr>
            </a:lvl8pPr>
            <a:lvl9pPr marL="3886200" indent="-228600" defTabSz="931863" eaLnBrk="0" fontAlgn="base" hangingPunct="0">
              <a:spcBef>
                <a:spcPct val="0"/>
              </a:spcBef>
              <a:spcAft>
                <a:spcPct val="0"/>
              </a:spcAft>
              <a:defRPr sz="2400">
                <a:solidFill>
                  <a:schemeClr val="tx1"/>
                </a:solidFill>
                <a:latin typeface="Times"/>
              </a:defRPr>
            </a:lvl9pPr>
          </a:lstStyle>
          <a:p>
            <a:fld id="{FC0183EA-395F-4EF1-9051-F0B1F4A53AD7}" type="slidenum">
              <a:rPr lang="en-US" sz="1200" smtClean="0"/>
              <a:pPr/>
              <a:t>18</a:t>
            </a:fld>
            <a:endParaRPr lang="en-US" sz="1200"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800" b="1" dirty="0"/>
          </a:p>
        </p:txBody>
      </p:sp>
    </p:spTree>
    <p:extLst>
      <p:ext uri="{BB962C8B-B14F-4D97-AF65-F5344CB8AC3E}">
        <p14:creationId xmlns:p14="http://schemas.microsoft.com/office/powerpoint/2010/main" val="401211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imes"/>
              </a:defRPr>
            </a:lvl1pPr>
            <a:lvl2pPr marL="742950" indent="-285750" defTabSz="931863" eaLnBrk="0" hangingPunct="0">
              <a:defRPr sz="2400">
                <a:solidFill>
                  <a:schemeClr val="tx1"/>
                </a:solidFill>
                <a:latin typeface="Times"/>
              </a:defRPr>
            </a:lvl2pPr>
            <a:lvl3pPr marL="1143000" indent="-228600" defTabSz="931863" eaLnBrk="0" hangingPunct="0">
              <a:defRPr sz="2400">
                <a:solidFill>
                  <a:schemeClr val="tx1"/>
                </a:solidFill>
                <a:latin typeface="Times"/>
              </a:defRPr>
            </a:lvl3pPr>
            <a:lvl4pPr marL="1600200" indent="-228600" defTabSz="931863" eaLnBrk="0" hangingPunct="0">
              <a:defRPr sz="2400">
                <a:solidFill>
                  <a:schemeClr val="tx1"/>
                </a:solidFill>
                <a:latin typeface="Times"/>
              </a:defRPr>
            </a:lvl4pPr>
            <a:lvl5pPr marL="2057400" indent="-228600" defTabSz="931863" eaLnBrk="0" hangingPunct="0">
              <a:defRPr sz="2400">
                <a:solidFill>
                  <a:schemeClr val="tx1"/>
                </a:solidFill>
                <a:latin typeface="Times"/>
              </a:defRPr>
            </a:lvl5pPr>
            <a:lvl6pPr marL="2514600" indent="-228600" defTabSz="931863" eaLnBrk="0" fontAlgn="base" hangingPunct="0">
              <a:spcBef>
                <a:spcPct val="0"/>
              </a:spcBef>
              <a:spcAft>
                <a:spcPct val="0"/>
              </a:spcAft>
              <a:defRPr sz="2400">
                <a:solidFill>
                  <a:schemeClr val="tx1"/>
                </a:solidFill>
                <a:latin typeface="Times"/>
              </a:defRPr>
            </a:lvl6pPr>
            <a:lvl7pPr marL="2971800" indent="-228600" defTabSz="931863" eaLnBrk="0" fontAlgn="base" hangingPunct="0">
              <a:spcBef>
                <a:spcPct val="0"/>
              </a:spcBef>
              <a:spcAft>
                <a:spcPct val="0"/>
              </a:spcAft>
              <a:defRPr sz="2400">
                <a:solidFill>
                  <a:schemeClr val="tx1"/>
                </a:solidFill>
                <a:latin typeface="Times"/>
              </a:defRPr>
            </a:lvl7pPr>
            <a:lvl8pPr marL="3429000" indent="-228600" defTabSz="931863" eaLnBrk="0" fontAlgn="base" hangingPunct="0">
              <a:spcBef>
                <a:spcPct val="0"/>
              </a:spcBef>
              <a:spcAft>
                <a:spcPct val="0"/>
              </a:spcAft>
              <a:defRPr sz="2400">
                <a:solidFill>
                  <a:schemeClr val="tx1"/>
                </a:solidFill>
                <a:latin typeface="Times"/>
              </a:defRPr>
            </a:lvl8pPr>
            <a:lvl9pPr marL="3886200" indent="-228600" defTabSz="931863" eaLnBrk="0" fontAlgn="base" hangingPunct="0">
              <a:spcBef>
                <a:spcPct val="0"/>
              </a:spcBef>
              <a:spcAft>
                <a:spcPct val="0"/>
              </a:spcAft>
              <a:defRPr sz="2400">
                <a:solidFill>
                  <a:schemeClr val="tx1"/>
                </a:solidFill>
                <a:latin typeface="Times"/>
              </a:defRPr>
            </a:lvl9pPr>
          </a:lstStyle>
          <a:p>
            <a:fld id="{FC0183EA-395F-4EF1-9051-F0B1F4A53AD7}" type="slidenum">
              <a:rPr lang="en-US" sz="1200" smtClean="0"/>
              <a:pPr/>
              <a:t>19</a:t>
            </a:fld>
            <a:endParaRPr 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800" b="1" dirty="0"/>
          </a:p>
        </p:txBody>
      </p:sp>
    </p:spTree>
    <p:extLst>
      <p:ext uri="{BB962C8B-B14F-4D97-AF65-F5344CB8AC3E}">
        <p14:creationId xmlns:p14="http://schemas.microsoft.com/office/powerpoint/2010/main" val="99225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imes"/>
              </a:defRPr>
            </a:lvl1pPr>
            <a:lvl2pPr marL="742950" indent="-285750" defTabSz="931863" eaLnBrk="0" hangingPunct="0">
              <a:defRPr sz="2400">
                <a:solidFill>
                  <a:schemeClr val="tx1"/>
                </a:solidFill>
                <a:latin typeface="Times"/>
              </a:defRPr>
            </a:lvl2pPr>
            <a:lvl3pPr marL="1143000" indent="-228600" defTabSz="931863" eaLnBrk="0" hangingPunct="0">
              <a:defRPr sz="2400">
                <a:solidFill>
                  <a:schemeClr val="tx1"/>
                </a:solidFill>
                <a:latin typeface="Times"/>
              </a:defRPr>
            </a:lvl3pPr>
            <a:lvl4pPr marL="1600200" indent="-228600" defTabSz="931863" eaLnBrk="0" hangingPunct="0">
              <a:defRPr sz="2400">
                <a:solidFill>
                  <a:schemeClr val="tx1"/>
                </a:solidFill>
                <a:latin typeface="Times"/>
              </a:defRPr>
            </a:lvl4pPr>
            <a:lvl5pPr marL="2057400" indent="-228600" defTabSz="931863" eaLnBrk="0" hangingPunct="0">
              <a:defRPr sz="2400">
                <a:solidFill>
                  <a:schemeClr val="tx1"/>
                </a:solidFill>
                <a:latin typeface="Times"/>
              </a:defRPr>
            </a:lvl5pPr>
            <a:lvl6pPr marL="2514600" indent="-228600" defTabSz="931863" eaLnBrk="0" fontAlgn="base" hangingPunct="0">
              <a:spcBef>
                <a:spcPct val="0"/>
              </a:spcBef>
              <a:spcAft>
                <a:spcPct val="0"/>
              </a:spcAft>
              <a:defRPr sz="2400">
                <a:solidFill>
                  <a:schemeClr val="tx1"/>
                </a:solidFill>
                <a:latin typeface="Times"/>
              </a:defRPr>
            </a:lvl6pPr>
            <a:lvl7pPr marL="2971800" indent="-228600" defTabSz="931863" eaLnBrk="0" fontAlgn="base" hangingPunct="0">
              <a:spcBef>
                <a:spcPct val="0"/>
              </a:spcBef>
              <a:spcAft>
                <a:spcPct val="0"/>
              </a:spcAft>
              <a:defRPr sz="2400">
                <a:solidFill>
                  <a:schemeClr val="tx1"/>
                </a:solidFill>
                <a:latin typeface="Times"/>
              </a:defRPr>
            </a:lvl7pPr>
            <a:lvl8pPr marL="3429000" indent="-228600" defTabSz="931863" eaLnBrk="0" fontAlgn="base" hangingPunct="0">
              <a:spcBef>
                <a:spcPct val="0"/>
              </a:spcBef>
              <a:spcAft>
                <a:spcPct val="0"/>
              </a:spcAft>
              <a:defRPr sz="2400">
                <a:solidFill>
                  <a:schemeClr val="tx1"/>
                </a:solidFill>
                <a:latin typeface="Times"/>
              </a:defRPr>
            </a:lvl8pPr>
            <a:lvl9pPr marL="3886200" indent="-228600" defTabSz="931863" eaLnBrk="0" fontAlgn="base" hangingPunct="0">
              <a:spcBef>
                <a:spcPct val="0"/>
              </a:spcBef>
              <a:spcAft>
                <a:spcPct val="0"/>
              </a:spcAft>
              <a:defRPr sz="2400">
                <a:solidFill>
                  <a:schemeClr val="tx1"/>
                </a:solidFill>
                <a:latin typeface="Times"/>
              </a:defRPr>
            </a:lvl9pPr>
          </a:lstStyle>
          <a:p>
            <a:fld id="{FC0183EA-395F-4EF1-9051-F0B1F4A53AD7}" type="slidenum">
              <a:rPr lang="en-US" sz="1200" smtClean="0"/>
              <a:pPr/>
              <a:t>20</a:t>
            </a:fld>
            <a:endParaRPr 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800" b="1" dirty="0"/>
          </a:p>
        </p:txBody>
      </p:sp>
    </p:spTree>
    <p:extLst>
      <p:ext uri="{BB962C8B-B14F-4D97-AF65-F5344CB8AC3E}">
        <p14:creationId xmlns:p14="http://schemas.microsoft.com/office/powerpoint/2010/main" val="31588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z="1800" b="1" dirty="0">
              <a:latin typeface="Times" panose="02020603050405020304" pitchFamily="18"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ea typeface="MS PGothic" panose="020B0600070205080204" pitchFamily="34" charset="-128"/>
              </a:defRPr>
            </a:lvl1pPr>
            <a:lvl2pPr marL="742950" indent="-285750" defTabSz="931863">
              <a:defRPr sz="2400">
                <a:solidFill>
                  <a:schemeClr val="tx1"/>
                </a:solidFill>
                <a:latin typeface="Times" panose="02020603050405020304" pitchFamily="18" charset="0"/>
                <a:ea typeface="MS PGothic" panose="020B0600070205080204" pitchFamily="34" charset="-128"/>
              </a:defRPr>
            </a:lvl2pPr>
            <a:lvl3pPr marL="1143000" indent="-228600" defTabSz="931863">
              <a:defRPr sz="2400">
                <a:solidFill>
                  <a:schemeClr val="tx1"/>
                </a:solidFill>
                <a:latin typeface="Times" panose="02020603050405020304" pitchFamily="18" charset="0"/>
                <a:ea typeface="MS PGothic" panose="020B0600070205080204" pitchFamily="34" charset="-128"/>
              </a:defRPr>
            </a:lvl3pPr>
            <a:lvl4pPr marL="1600200" indent="-228600" defTabSz="931863">
              <a:defRPr sz="2400">
                <a:solidFill>
                  <a:schemeClr val="tx1"/>
                </a:solidFill>
                <a:latin typeface="Times" panose="02020603050405020304" pitchFamily="18" charset="0"/>
                <a:ea typeface="MS PGothic" panose="020B0600070205080204" pitchFamily="34" charset="-128"/>
              </a:defRPr>
            </a:lvl4pPr>
            <a:lvl5pPr marL="2057400" indent="-228600" defTabSz="931863">
              <a:defRPr sz="2400">
                <a:solidFill>
                  <a:schemeClr val="tx1"/>
                </a:solidFill>
                <a:latin typeface="Times"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71AC040-1A12-46A4-8EAB-37FB5DB85A12}" type="slidenum">
              <a:rPr lang="en-US" altLang="en-US" sz="1200"/>
              <a:pPr/>
              <a:t>21</a:t>
            </a:fld>
            <a:endParaRPr lang="en-US" altLang="en-US" sz="1200"/>
          </a:p>
        </p:txBody>
      </p:sp>
      <p:sp>
        <p:nvSpPr>
          <p:cNvPr id="21509" name="Header Placeholder 1"/>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ea typeface="MS PGothic" panose="020B0600070205080204" pitchFamily="34" charset="-128"/>
              </a:defRPr>
            </a:lvl1pPr>
            <a:lvl2pPr marL="742950" indent="-285750" defTabSz="931863">
              <a:defRPr sz="2400">
                <a:solidFill>
                  <a:schemeClr val="tx1"/>
                </a:solidFill>
                <a:latin typeface="Times" panose="02020603050405020304" pitchFamily="18" charset="0"/>
                <a:ea typeface="MS PGothic" panose="020B0600070205080204" pitchFamily="34" charset="-128"/>
              </a:defRPr>
            </a:lvl2pPr>
            <a:lvl3pPr marL="1143000" indent="-228600" defTabSz="931863">
              <a:defRPr sz="2400">
                <a:solidFill>
                  <a:schemeClr val="tx1"/>
                </a:solidFill>
                <a:latin typeface="Times" panose="02020603050405020304" pitchFamily="18" charset="0"/>
                <a:ea typeface="MS PGothic" panose="020B0600070205080204" pitchFamily="34" charset="-128"/>
              </a:defRPr>
            </a:lvl3pPr>
            <a:lvl4pPr marL="1600200" indent="-228600" defTabSz="931863">
              <a:defRPr sz="2400">
                <a:solidFill>
                  <a:schemeClr val="tx1"/>
                </a:solidFill>
                <a:latin typeface="Times" panose="02020603050405020304" pitchFamily="18" charset="0"/>
                <a:ea typeface="MS PGothic" panose="020B0600070205080204" pitchFamily="34" charset="-128"/>
              </a:defRPr>
            </a:lvl4pPr>
            <a:lvl5pPr marL="2057400" indent="-228600" defTabSz="931863">
              <a:defRPr sz="2400">
                <a:solidFill>
                  <a:schemeClr val="tx1"/>
                </a:solidFill>
                <a:latin typeface="Times"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a:t>Draft--Not for Distribution</a:t>
            </a:r>
          </a:p>
        </p:txBody>
      </p:sp>
    </p:spTree>
    <p:extLst>
      <p:ext uri="{BB962C8B-B14F-4D97-AF65-F5344CB8AC3E}">
        <p14:creationId xmlns:p14="http://schemas.microsoft.com/office/powerpoint/2010/main" val="297483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F0346-F6B9-4A51-999D-EEDDA0CEB637}" type="slidenum">
              <a:rPr lang="en-US" smtClean="0"/>
              <a:t>2</a:t>
            </a:fld>
            <a:endParaRPr lang="en-US"/>
          </a:p>
        </p:txBody>
      </p:sp>
    </p:spTree>
    <p:extLst>
      <p:ext uri="{BB962C8B-B14F-4D97-AF65-F5344CB8AC3E}">
        <p14:creationId xmlns:p14="http://schemas.microsoft.com/office/powerpoint/2010/main" val="243505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D53FB-DBE4-4BC5-B530-9B6A43CF778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z="1800" baseline="0" dirty="0"/>
          </a:p>
          <a:p>
            <a:pPr eaLnBrk="1" hangingPunct="1"/>
            <a:r>
              <a:rPr lang="en-US" sz="1800" baseline="0" dirty="0"/>
              <a:t>.</a:t>
            </a:r>
          </a:p>
        </p:txBody>
      </p:sp>
    </p:spTree>
    <p:extLst>
      <p:ext uri="{BB962C8B-B14F-4D97-AF65-F5344CB8AC3E}">
        <p14:creationId xmlns:p14="http://schemas.microsoft.com/office/powerpoint/2010/main" val="353482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16D53FB-DBE4-4BC5-B530-9B6A43CF7785}"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z="1800" b="1" baseline="0" dirty="0"/>
          </a:p>
        </p:txBody>
      </p:sp>
    </p:spTree>
    <p:extLst>
      <p:ext uri="{BB962C8B-B14F-4D97-AF65-F5344CB8AC3E}">
        <p14:creationId xmlns:p14="http://schemas.microsoft.com/office/powerpoint/2010/main" val="348615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dirty="0">
              <a:latin typeface="Times" panose="02020603050405020304" pitchFamily="18" charset="0"/>
            </a:endParaRPr>
          </a:p>
        </p:txBody>
      </p:sp>
      <p:sp>
        <p:nvSpPr>
          <p:cNvPr id="24580" name="Slide Number Placeholder 3"/>
          <p:cNvSpPr>
            <a:spLocks noGrp="1"/>
          </p:cNvSpPr>
          <p:nvPr>
            <p:ph type="sldNum" sz="quarter" idx="5"/>
          </p:nvPr>
        </p:nvSpPr>
        <p:spPr>
          <a:noFill/>
        </p:spPr>
        <p:txBody>
          <a:bodyPr/>
          <a:lstStyle>
            <a:lvl1pPr defTabSz="927100">
              <a:defRPr sz="4400">
                <a:solidFill>
                  <a:schemeClr val="tx2"/>
                </a:solidFill>
                <a:latin typeface="Times" panose="02020603050405020304" pitchFamily="18" charset="0"/>
              </a:defRPr>
            </a:lvl1pPr>
            <a:lvl2pPr marL="742950" indent="-285750" defTabSz="927100">
              <a:defRPr sz="4400">
                <a:solidFill>
                  <a:schemeClr val="tx2"/>
                </a:solidFill>
                <a:latin typeface="Times" panose="02020603050405020304" pitchFamily="18" charset="0"/>
              </a:defRPr>
            </a:lvl2pPr>
            <a:lvl3pPr marL="1143000" indent="-228600" defTabSz="927100">
              <a:defRPr sz="4400">
                <a:solidFill>
                  <a:schemeClr val="tx2"/>
                </a:solidFill>
                <a:latin typeface="Times" panose="02020603050405020304" pitchFamily="18" charset="0"/>
              </a:defRPr>
            </a:lvl3pPr>
            <a:lvl4pPr marL="1600200" indent="-228600" defTabSz="927100">
              <a:defRPr sz="4400">
                <a:solidFill>
                  <a:schemeClr val="tx2"/>
                </a:solidFill>
                <a:latin typeface="Times" panose="02020603050405020304" pitchFamily="18" charset="0"/>
              </a:defRPr>
            </a:lvl4pPr>
            <a:lvl5pPr marL="2057400" indent="-228600" defTabSz="927100">
              <a:defRPr sz="4400">
                <a:solidFill>
                  <a:schemeClr val="tx2"/>
                </a:solidFill>
                <a:latin typeface="Times" panose="02020603050405020304" pitchFamily="18" charset="0"/>
              </a:defRPr>
            </a:lvl5pPr>
            <a:lvl6pPr marL="2514600" indent="-228600" defTabSz="927100" eaLnBrk="0" fontAlgn="base" hangingPunct="0">
              <a:spcBef>
                <a:spcPct val="0"/>
              </a:spcBef>
              <a:spcAft>
                <a:spcPct val="0"/>
              </a:spcAft>
              <a:defRPr sz="4400">
                <a:solidFill>
                  <a:schemeClr val="tx2"/>
                </a:solidFill>
                <a:latin typeface="Times" panose="02020603050405020304" pitchFamily="18" charset="0"/>
              </a:defRPr>
            </a:lvl6pPr>
            <a:lvl7pPr marL="2971800" indent="-228600" defTabSz="927100" eaLnBrk="0" fontAlgn="base" hangingPunct="0">
              <a:spcBef>
                <a:spcPct val="0"/>
              </a:spcBef>
              <a:spcAft>
                <a:spcPct val="0"/>
              </a:spcAft>
              <a:defRPr sz="4400">
                <a:solidFill>
                  <a:schemeClr val="tx2"/>
                </a:solidFill>
                <a:latin typeface="Times" panose="02020603050405020304" pitchFamily="18" charset="0"/>
              </a:defRPr>
            </a:lvl7pPr>
            <a:lvl8pPr marL="3429000" indent="-228600" defTabSz="927100" eaLnBrk="0" fontAlgn="base" hangingPunct="0">
              <a:spcBef>
                <a:spcPct val="0"/>
              </a:spcBef>
              <a:spcAft>
                <a:spcPct val="0"/>
              </a:spcAft>
              <a:defRPr sz="4400">
                <a:solidFill>
                  <a:schemeClr val="tx2"/>
                </a:solidFill>
                <a:latin typeface="Times" panose="02020603050405020304" pitchFamily="18" charset="0"/>
              </a:defRPr>
            </a:lvl8pPr>
            <a:lvl9pPr marL="3886200" indent="-228600" defTabSz="927100" eaLnBrk="0" fontAlgn="base" hangingPunct="0">
              <a:spcBef>
                <a:spcPct val="0"/>
              </a:spcBef>
              <a:spcAft>
                <a:spcPct val="0"/>
              </a:spcAft>
              <a:defRPr sz="4400">
                <a:solidFill>
                  <a:schemeClr val="tx2"/>
                </a:solidFill>
                <a:latin typeface="Times" panose="02020603050405020304" pitchFamily="18" charset="0"/>
              </a:defRPr>
            </a:lvl9pPr>
          </a:lstStyle>
          <a:p>
            <a:fld id="{7431467F-4D8B-417D-8C08-283442B3B2FF}" type="slidenum">
              <a:rPr lang="en-US" altLang="en-US" sz="1200" smtClean="0">
                <a:solidFill>
                  <a:schemeClr val="tx1"/>
                </a:solidFill>
              </a:rPr>
              <a:pPr/>
              <a:t>25</a:t>
            </a:fld>
            <a:endParaRPr lang="en-US" altLang="en-US" sz="1200">
              <a:solidFill>
                <a:schemeClr val="tx1"/>
              </a:solidFill>
            </a:endParaRPr>
          </a:p>
        </p:txBody>
      </p:sp>
    </p:spTree>
    <p:extLst>
      <p:ext uri="{BB962C8B-B14F-4D97-AF65-F5344CB8AC3E}">
        <p14:creationId xmlns:p14="http://schemas.microsoft.com/office/powerpoint/2010/main" val="103258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800" b="1" dirty="0">
              <a:latin typeface="Times" panose="02020603050405020304" pitchFamily="18"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defRPr>
            </a:lvl1pPr>
            <a:lvl2pPr marL="742950" indent="-285750" defTabSz="931863">
              <a:spcBef>
                <a:spcPct val="30000"/>
              </a:spcBef>
              <a:defRPr sz="1200">
                <a:solidFill>
                  <a:schemeClr val="tx1"/>
                </a:solidFill>
                <a:latin typeface="Times" panose="02020603050405020304" pitchFamily="18" charset="0"/>
              </a:defRPr>
            </a:lvl2pPr>
            <a:lvl3pPr marL="1143000" indent="-228600" defTabSz="931863">
              <a:spcBef>
                <a:spcPct val="30000"/>
              </a:spcBef>
              <a:defRPr sz="1200">
                <a:solidFill>
                  <a:schemeClr val="tx1"/>
                </a:solidFill>
                <a:latin typeface="Times" panose="02020603050405020304" pitchFamily="18" charset="0"/>
              </a:defRPr>
            </a:lvl3pPr>
            <a:lvl4pPr marL="1600200" indent="-228600" defTabSz="931863">
              <a:spcBef>
                <a:spcPct val="30000"/>
              </a:spcBef>
              <a:defRPr sz="1200">
                <a:solidFill>
                  <a:schemeClr val="tx1"/>
                </a:solidFill>
                <a:latin typeface="Times" panose="02020603050405020304" pitchFamily="18" charset="0"/>
              </a:defRPr>
            </a:lvl4pPr>
            <a:lvl5pPr marL="2057400" indent="-228600" defTabSz="931863">
              <a:spcBef>
                <a:spcPct val="30000"/>
              </a:spcBef>
              <a:defRPr sz="1200">
                <a:solidFill>
                  <a:schemeClr val="tx1"/>
                </a:solidFill>
                <a:latin typeface="Times"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15813EB1-0F18-43F5-9F1E-0A46F1B7F869}"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Arial" panose="020B0604020202020204" pitchFamily="34" charset="0"/>
              </a:rPr>
              <a:pPr marL="0" marR="0" lvl="0" indent="0" algn="r" defTabSz="931863"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922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b="1" dirty="0">
              <a:latin typeface="Times" panose="02020603050405020304" pitchFamily="18" charset="0"/>
            </a:endParaRPr>
          </a:p>
        </p:txBody>
      </p:sp>
      <p:sp>
        <p:nvSpPr>
          <p:cNvPr id="24580" name="Slide Number Placeholder 3"/>
          <p:cNvSpPr>
            <a:spLocks noGrp="1"/>
          </p:cNvSpPr>
          <p:nvPr>
            <p:ph type="sldNum" sz="quarter" idx="5"/>
          </p:nvPr>
        </p:nvSpPr>
        <p:spPr>
          <a:noFill/>
        </p:spPr>
        <p:txBody>
          <a:bodyPr/>
          <a:lstStyle>
            <a:lvl1pPr defTabSz="927100">
              <a:defRPr sz="4400">
                <a:solidFill>
                  <a:schemeClr val="tx2"/>
                </a:solidFill>
                <a:latin typeface="Times" panose="02020603050405020304" pitchFamily="18" charset="0"/>
              </a:defRPr>
            </a:lvl1pPr>
            <a:lvl2pPr marL="742950" indent="-285750" defTabSz="927100">
              <a:defRPr sz="4400">
                <a:solidFill>
                  <a:schemeClr val="tx2"/>
                </a:solidFill>
                <a:latin typeface="Times" panose="02020603050405020304" pitchFamily="18" charset="0"/>
              </a:defRPr>
            </a:lvl2pPr>
            <a:lvl3pPr marL="1143000" indent="-228600" defTabSz="927100">
              <a:defRPr sz="4400">
                <a:solidFill>
                  <a:schemeClr val="tx2"/>
                </a:solidFill>
                <a:latin typeface="Times" panose="02020603050405020304" pitchFamily="18" charset="0"/>
              </a:defRPr>
            </a:lvl3pPr>
            <a:lvl4pPr marL="1600200" indent="-228600" defTabSz="927100">
              <a:defRPr sz="4400">
                <a:solidFill>
                  <a:schemeClr val="tx2"/>
                </a:solidFill>
                <a:latin typeface="Times" panose="02020603050405020304" pitchFamily="18" charset="0"/>
              </a:defRPr>
            </a:lvl4pPr>
            <a:lvl5pPr marL="2057400" indent="-228600" defTabSz="927100">
              <a:defRPr sz="4400">
                <a:solidFill>
                  <a:schemeClr val="tx2"/>
                </a:solidFill>
                <a:latin typeface="Times" panose="02020603050405020304" pitchFamily="18" charset="0"/>
              </a:defRPr>
            </a:lvl5pPr>
            <a:lvl6pPr marL="2514600" indent="-228600" defTabSz="927100" eaLnBrk="0" fontAlgn="base" hangingPunct="0">
              <a:spcBef>
                <a:spcPct val="0"/>
              </a:spcBef>
              <a:spcAft>
                <a:spcPct val="0"/>
              </a:spcAft>
              <a:defRPr sz="4400">
                <a:solidFill>
                  <a:schemeClr val="tx2"/>
                </a:solidFill>
                <a:latin typeface="Times" panose="02020603050405020304" pitchFamily="18" charset="0"/>
              </a:defRPr>
            </a:lvl6pPr>
            <a:lvl7pPr marL="2971800" indent="-228600" defTabSz="927100" eaLnBrk="0" fontAlgn="base" hangingPunct="0">
              <a:spcBef>
                <a:spcPct val="0"/>
              </a:spcBef>
              <a:spcAft>
                <a:spcPct val="0"/>
              </a:spcAft>
              <a:defRPr sz="4400">
                <a:solidFill>
                  <a:schemeClr val="tx2"/>
                </a:solidFill>
                <a:latin typeface="Times" panose="02020603050405020304" pitchFamily="18" charset="0"/>
              </a:defRPr>
            </a:lvl7pPr>
            <a:lvl8pPr marL="3429000" indent="-228600" defTabSz="927100" eaLnBrk="0" fontAlgn="base" hangingPunct="0">
              <a:spcBef>
                <a:spcPct val="0"/>
              </a:spcBef>
              <a:spcAft>
                <a:spcPct val="0"/>
              </a:spcAft>
              <a:defRPr sz="4400">
                <a:solidFill>
                  <a:schemeClr val="tx2"/>
                </a:solidFill>
                <a:latin typeface="Times" panose="02020603050405020304" pitchFamily="18" charset="0"/>
              </a:defRPr>
            </a:lvl8pPr>
            <a:lvl9pPr marL="3886200" indent="-228600" defTabSz="927100" eaLnBrk="0" fontAlgn="base" hangingPunct="0">
              <a:spcBef>
                <a:spcPct val="0"/>
              </a:spcBef>
              <a:spcAft>
                <a:spcPct val="0"/>
              </a:spcAft>
              <a:defRPr sz="4400">
                <a:solidFill>
                  <a:schemeClr val="tx2"/>
                </a:solidFill>
                <a:latin typeface="Times"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7431467F-4D8B-417D-8C08-283442B3B2FF}" type="slidenum">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0238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b="1" dirty="0">
              <a:latin typeface="Times" panose="02020603050405020304" pitchFamily="18" charset="0"/>
            </a:endParaRPr>
          </a:p>
        </p:txBody>
      </p:sp>
      <p:sp>
        <p:nvSpPr>
          <p:cNvPr id="24580" name="Slide Number Placeholder 3"/>
          <p:cNvSpPr>
            <a:spLocks noGrp="1"/>
          </p:cNvSpPr>
          <p:nvPr>
            <p:ph type="sldNum" sz="quarter" idx="5"/>
          </p:nvPr>
        </p:nvSpPr>
        <p:spPr>
          <a:noFill/>
        </p:spPr>
        <p:txBody>
          <a:bodyPr/>
          <a:lstStyle>
            <a:lvl1pPr defTabSz="927100">
              <a:defRPr sz="4400">
                <a:solidFill>
                  <a:schemeClr val="tx2"/>
                </a:solidFill>
                <a:latin typeface="Times" panose="02020603050405020304" pitchFamily="18" charset="0"/>
              </a:defRPr>
            </a:lvl1pPr>
            <a:lvl2pPr marL="742950" indent="-285750" defTabSz="927100">
              <a:defRPr sz="4400">
                <a:solidFill>
                  <a:schemeClr val="tx2"/>
                </a:solidFill>
                <a:latin typeface="Times" panose="02020603050405020304" pitchFamily="18" charset="0"/>
              </a:defRPr>
            </a:lvl2pPr>
            <a:lvl3pPr marL="1143000" indent="-228600" defTabSz="927100">
              <a:defRPr sz="4400">
                <a:solidFill>
                  <a:schemeClr val="tx2"/>
                </a:solidFill>
                <a:latin typeface="Times" panose="02020603050405020304" pitchFamily="18" charset="0"/>
              </a:defRPr>
            </a:lvl3pPr>
            <a:lvl4pPr marL="1600200" indent="-228600" defTabSz="927100">
              <a:defRPr sz="4400">
                <a:solidFill>
                  <a:schemeClr val="tx2"/>
                </a:solidFill>
                <a:latin typeface="Times" panose="02020603050405020304" pitchFamily="18" charset="0"/>
              </a:defRPr>
            </a:lvl4pPr>
            <a:lvl5pPr marL="2057400" indent="-228600" defTabSz="927100">
              <a:defRPr sz="4400">
                <a:solidFill>
                  <a:schemeClr val="tx2"/>
                </a:solidFill>
                <a:latin typeface="Times" panose="02020603050405020304" pitchFamily="18" charset="0"/>
              </a:defRPr>
            </a:lvl5pPr>
            <a:lvl6pPr marL="2514600" indent="-228600" defTabSz="927100" eaLnBrk="0" fontAlgn="base" hangingPunct="0">
              <a:spcBef>
                <a:spcPct val="0"/>
              </a:spcBef>
              <a:spcAft>
                <a:spcPct val="0"/>
              </a:spcAft>
              <a:defRPr sz="4400">
                <a:solidFill>
                  <a:schemeClr val="tx2"/>
                </a:solidFill>
                <a:latin typeface="Times" panose="02020603050405020304" pitchFamily="18" charset="0"/>
              </a:defRPr>
            </a:lvl6pPr>
            <a:lvl7pPr marL="2971800" indent="-228600" defTabSz="927100" eaLnBrk="0" fontAlgn="base" hangingPunct="0">
              <a:spcBef>
                <a:spcPct val="0"/>
              </a:spcBef>
              <a:spcAft>
                <a:spcPct val="0"/>
              </a:spcAft>
              <a:defRPr sz="4400">
                <a:solidFill>
                  <a:schemeClr val="tx2"/>
                </a:solidFill>
                <a:latin typeface="Times" panose="02020603050405020304" pitchFamily="18" charset="0"/>
              </a:defRPr>
            </a:lvl7pPr>
            <a:lvl8pPr marL="3429000" indent="-228600" defTabSz="927100" eaLnBrk="0" fontAlgn="base" hangingPunct="0">
              <a:spcBef>
                <a:spcPct val="0"/>
              </a:spcBef>
              <a:spcAft>
                <a:spcPct val="0"/>
              </a:spcAft>
              <a:defRPr sz="4400">
                <a:solidFill>
                  <a:schemeClr val="tx2"/>
                </a:solidFill>
                <a:latin typeface="Times" panose="02020603050405020304" pitchFamily="18" charset="0"/>
              </a:defRPr>
            </a:lvl8pPr>
            <a:lvl9pPr marL="3886200" indent="-228600" defTabSz="927100" eaLnBrk="0" fontAlgn="base" hangingPunct="0">
              <a:spcBef>
                <a:spcPct val="0"/>
              </a:spcBef>
              <a:spcAft>
                <a:spcPct val="0"/>
              </a:spcAft>
              <a:defRPr sz="4400">
                <a:solidFill>
                  <a:schemeClr val="tx2"/>
                </a:solidFill>
                <a:latin typeface="Times" panose="02020603050405020304" pitchFamily="18" charset="0"/>
              </a:defRPr>
            </a:lvl9pPr>
          </a:lstStyle>
          <a:p>
            <a:fld id="{7431467F-4D8B-417D-8C08-283442B3B2FF}" type="slidenum">
              <a:rPr lang="en-US" altLang="en-US" sz="1200" smtClean="0">
                <a:solidFill>
                  <a:schemeClr val="tx1"/>
                </a:solidFill>
              </a:rPr>
              <a:pPr/>
              <a:t>29</a:t>
            </a:fld>
            <a:endParaRPr lang="en-US" altLang="en-US" sz="1200">
              <a:solidFill>
                <a:schemeClr val="tx1"/>
              </a:solidFill>
            </a:endParaRPr>
          </a:p>
        </p:txBody>
      </p:sp>
    </p:spTree>
    <p:extLst>
      <p:ext uri="{BB962C8B-B14F-4D97-AF65-F5344CB8AC3E}">
        <p14:creationId xmlns:p14="http://schemas.microsoft.com/office/powerpoint/2010/main" val="22744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A1BF7-0E76-854E-92AC-CA7F64F04A9B}" type="slidenum">
              <a:rPr lang="en-US" smtClean="0"/>
              <a:t>30</a:t>
            </a:fld>
            <a:endParaRPr lang="en-US"/>
          </a:p>
        </p:txBody>
      </p:sp>
    </p:spTree>
    <p:extLst>
      <p:ext uri="{BB962C8B-B14F-4D97-AF65-F5344CB8AC3E}">
        <p14:creationId xmlns:p14="http://schemas.microsoft.com/office/powerpoint/2010/main" val="62828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33ACAEC-6FE0-934F-B5F8-460BEEC62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2" charset="0"/>
              </a:defRPr>
            </a:lvl1pPr>
            <a:lvl2pPr marL="742950" indent="-285750" defTabSz="931863">
              <a:spcBef>
                <a:spcPct val="30000"/>
              </a:spcBef>
              <a:defRPr sz="1200">
                <a:solidFill>
                  <a:schemeClr val="tx1"/>
                </a:solidFill>
                <a:latin typeface="Times" pitchFamily="2" charset="0"/>
              </a:defRPr>
            </a:lvl2pPr>
            <a:lvl3pPr marL="1143000" indent="-228600" defTabSz="931863">
              <a:spcBef>
                <a:spcPct val="30000"/>
              </a:spcBef>
              <a:defRPr sz="1200">
                <a:solidFill>
                  <a:schemeClr val="tx1"/>
                </a:solidFill>
                <a:latin typeface="Times" pitchFamily="2" charset="0"/>
              </a:defRPr>
            </a:lvl3pPr>
            <a:lvl4pPr marL="1600200" indent="-228600" defTabSz="931863">
              <a:spcBef>
                <a:spcPct val="30000"/>
              </a:spcBef>
              <a:defRPr sz="1200">
                <a:solidFill>
                  <a:schemeClr val="tx1"/>
                </a:solidFill>
                <a:latin typeface="Times" pitchFamily="2" charset="0"/>
              </a:defRPr>
            </a:lvl4pPr>
            <a:lvl5pPr marL="2057400" indent="-228600" defTabSz="931863">
              <a:spcBef>
                <a:spcPct val="30000"/>
              </a:spcBef>
              <a:defRPr sz="1200">
                <a:solidFill>
                  <a:schemeClr val="tx1"/>
                </a:solidFill>
                <a:latin typeface="Times" pitchFamily="2" charset="0"/>
              </a:defRPr>
            </a:lvl5pPr>
            <a:lvl6pPr marL="2514600" indent="-228600" defTabSz="931863" eaLnBrk="0" fontAlgn="base" hangingPunct="0">
              <a:spcBef>
                <a:spcPct val="30000"/>
              </a:spcBef>
              <a:spcAft>
                <a:spcPct val="0"/>
              </a:spcAft>
              <a:defRPr sz="1200">
                <a:solidFill>
                  <a:schemeClr val="tx1"/>
                </a:solidFill>
                <a:latin typeface="Times" pitchFamily="2" charset="0"/>
              </a:defRPr>
            </a:lvl6pPr>
            <a:lvl7pPr marL="2971800" indent="-228600" defTabSz="931863" eaLnBrk="0" fontAlgn="base" hangingPunct="0">
              <a:spcBef>
                <a:spcPct val="30000"/>
              </a:spcBef>
              <a:spcAft>
                <a:spcPct val="0"/>
              </a:spcAft>
              <a:defRPr sz="1200">
                <a:solidFill>
                  <a:schemeClr val="tx1"/>
                </a:solidFill>
                <a:latin typeface="Times" pitchFamily="2" charset="0"/>
              </a:defRPr>
            </a:lvl7pPr>
            <a:lvl8pPr marL="3429000" indent="-228600" defTabSz="931863" eaLnBrk="0" fontAlgn="base" hangingPunct="0">
              <a:spcBef>
                <a:spcPct val="30000"/>
              </a:spcBef>
              <a:spcAft>
                <a:spcPct val="0"/>
              </a:spcAft>
              <a:defRPr sz="1200">
                <a:solidFill>
                  <a:schemeClr val="tx1"/>
                </a:solidFill>
                <a:latin typeface="Times" pitchFamily="2" charset="0"/>
              </a:defRPr>
            </a:lvl8pPr>
            <a:lvl9pPr marL="3886200" indent="-228600" defTabSz="931863" eaLnBrk="0" fontAlgn="base" hangingPunct="0">
              <a:spcBef>
                <a:spcPct val="30000"/>
              </a:spcBef>
              <a:spcAft>
                <a:spcPct val="0"/>
              </a:spcAft>
              <a:defRPr sz="1200">
                <a:solidFill>
                  <a:schemeClr val="tx1"/>
                </a:solidFill>
                <a:latin typeface="Times" pitchFamily="2"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4759ABC8-EEF3-AC48-B024-EE1C31513A7E}" type="slidenum">
              <a:rPr kumimoji="0" lang="en-US" altLang="en-US" sz="1200" b="0" i="0" u="none" strike="noStrike" kern="1200" cap="none" spc="0" normalizeH="0" baseline="0" noProof="0">
                <a:ln>
                  <a:noFill/>
                </a:ln>
                <a:solidFill>
                  <a:prstClr val="black"/>
                </a:solidFill>
                <a:effectLst/>
                <a:uLnTx/>
                <a:uFillTx/>
                <a:latin typeface="Times" pitchFamily="2"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pitchFamily="2" charset="0"/>
              <a:ea typeface="+mn-ea"/>
              <a:cs typeface="+mn-cs"/>
            </a:endParaRPr>
          </a:p>
        </p:txBody>
      </p:sp>
      <p:sp>
        <p:nvSpPr>
          <p:cNvPr id="13315" name="Rectangle 2">
            <a:extLst>
              <a:ext uri="{FF2B5EF4-FFF2-40B4-BE49-F238E27FC236}">
                <a16:creationId xmlns:a16="http://schemas.microsoft.com/office/drawing/2014/main" id="{CBA53572-CA03-4947-BAD8-63EE6C7B3B4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5AB7312F-732F-9448-AD83-470642834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2" charset="0"/>
            </a:endParaRPr>
          </a:p>
        </p:txBody>
      </p:sp>
      <p:sp>
        <p:nvSpPr>
          <p:cNvPr id="13317" name="Header Placeholder 4">
            <a:extLst>
              <a:ext uri="{FF2B5EF4-FFF2-40B4-BE49-F238E27FC236}">
                <a16:creationId xmlns:a16="http://schemas.microsoft.com/office/drawing/2014/main" id="{3DFA3AAF-BAF8-2B4F-8EA2-B6C98C4A3D5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2" charset="0"/>
              </a:defRPr>
            </a:lvl1pPr>
            <a:lvl2pPr marL="742950" indent="-285750" defTabSz="931863">
              <a:spcBef>
                <a:spcPct val="30000"/>
              </a:spcBef>
              <a:defRPr sz="1200">
                <a:solidFill>
                  <a:schemeClr val="tx1"/>
                </a:solidFill>
                <a:latin typeface="Times" pitchFamily="2" charset="0"/>
              </a:defRPr>
            </a:lvl2pPr>
            <a:lvl3pPr marL="1143000" indent="-228600" defTabSz="931863">
              <a:spcBef>
                <a:spcPct val="30000"/>
              </a:spcBef>
              <a:defRPr sz="1200">
                <a:solidFill>
                  <a:schemeClr val="tx1"/>
                </a:solidFill>
                <a:latin typeface="Times" pitchFamily="2" charset="0"/>
              </a:defRPr>
            </a:lvl3pPr>
            <a:lvl4pPr marL="1600200" indent="-228600" defTabSz="931863">
              <a:spcBef>
                <a:spcPct val="30000"/>
              </a:spcBef>
              <a:defRPr sz="1200">
                <a:solidFill>
                  <a:schemeClr val="tx1"/>
                </a:solidFill>
                <a:latin typeface="Times" pitchFamily="2" charset="0"/>
              </a:defRPr>
            </a:lvl4pPr>
            <a:lvl5pPr marL="2057400" indent="-228600" defTabSz="931863">
              <a:spcBef>
                <a:spcPct val="30000"/>
              </a:spcBef>
              <a:defRPr sz="1200">
                <a:solidFill>
                  <a:schemeClr val="tx1"/>
                </a:solidFill>
                <a:latin typeface="Times" pitchFamily="2" charset="0"/>
              </a:defRPr>
            </a:lvl5pPr>
            <a:lvl6pPr marL="2514600" indent="-228600" defTabSz="931863" eaLnBrk="0" fontAlgn="base" hangingPunct="0">
              <a:spcBef>
                <a:spcPct val="30000"/>
              </a:spcBef>
              <a:spcAft>
                <a:spcPct val="0"/>
              </a:spcAft>
              <a:defRPr sz="1200">
                <a:solidFill>
                  <a:schemeClr val="tx1"/>
                </a:solidFill>
                <a:latin typeface="Times" pitchFamily="2" charset="0"/>
              </a:defRPr>
            </a:lvl6pPr>
            <a:lvl7pPr marL="2971800" indent="-228600" defTabSz="931863" eaLnBrk="0" fontAlgn="base" hangingPunct="0">
              <a:spcBef>
                <a:spcPct val="30000"/>
              </a:spcBef>
              <a:spcAft>
                <a:spcPct val="0"/>
              </a:spcAft>
              <a:defRPr sz="1200">
                <a:solidFill>
                  <a:schemeClr val="tx1"/>
                </a:solidFill>
                <a:latin typeface="Times" pitchFamily="2" charset="0"/>
              </a:defRPr>
            </a:lvl7pPr>
            <a:lvl8pPr marL="3429000" indent="-228600" defTabSz="931863" eaLnBrk="0" fontAlgn="base" hangingPunct="0">
              <a:spcBef>
                <a:spcPct val="30000"/>
              </a:spcBef>
              <a:spcAft>
                <a:spcPct val="0"/>
              </a:spcAft>
              <a:defRPr sz="1200">
                <a:solidFill>
                  <a:schemeClr val="tx1"/>
                </a:solidFill>
                <a:latin typeface="Times" pitchFamily="2" charset="0"/>
              </a:defRPr>
            </a:lvl8pPr>
            <a:lvl9pPr marL="3886200" indent="-228600" defTabSz="931863" eaLnBrk="0" fontAlgn="base" hangingPunct="0">
              <a:spcBef>
                <a:spcPct val="30000"/>
              </a:spcBef>
              <a:spcAft>
                <a:spcPct val="0"/>
              </a:spcAft>
              <a:defRPr sz="1200">
                <a:solidFill>
                  <a:schemeClr val="tx1"/>
                </a:solidFill>
                <a:latin typeface="Times" pitchFamily="2" charset="0"/>
              </a:defRPr>
            </a:lvl9pPr>
          </a:lstStyle>
          <a:p>
            <a:pPr marL="0" marR="0" lvl="0" indent="0" algn="l" defTabSz="931863"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2" charset="0"/>
                <a:ea typeface="+mn-ea"/>
                <a:cs typeface="+mn-cs"/>
              </a:rPr>
              <a:t>Illinois Sentencing Policy Advisory Council, April 2012</a:t>
            </a:r>
          </a:p>
        </p:txBody>
      </p:sp>
    </p:spTree>
    <p:extLst>
      <p:ext uri="{BB962C8B-B14F-4D97-AF65-F5344CB8AC3E}">
        <p14:creationId xmlns:p14="http://schemas.microsoft.com/office/powerpoint/2010/main" val="2260485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latin typeface="Times" panose="02020603050405020304" pitchFamily="18" charset="0"/>
            </a:endParaRPr>
          </a:p>
        </p:txBody>
      </p:sp>
      <p:sp>
        <p:nvSpPr>
          <p:cNvPr id="1638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anose="02020603050405020304" pitchFamily="18" charset="0"/>
              </a:defRPr>
            </a:lvl1pPr>
            <a:lvl2pPr marL="742950" indent="-285750" defTabSz="931863">
              <a:spcBef>
                <a:spcPct val="30000"/>
              </a:spcBef>
              <a:defRPr sz="1200">
                <a:solidFill>
                  <a:schemeClr val="tx1"/>
                </a:solidFill>
                <a:latin typeface="Times" panose="02020603050405020304" pitchFamily="18" charset="0"/>
              </a:defRPr>
            </a:lvl2pPr>
            <a:lvl3pPr marL="1143000" indent="-228600" defTabSz="931863">
              <a:spcBef>
                <a:spcPct val="30000"/>
              </a:spcBef>
              <a:defRPr sz="1200">
                <a:solidFill>
                  <a:schemeClr val="tx1"/>
                </a:solidFill>
                <a:latin typeface="Times" panose="02020603050405020304" pitchFamily="18" charset="0"/>
              </a:defRPr>
            </a:lvl3pPr>
            <a:lvl4pPr marL="1600200" indent="-228600" defTabSz="931863">
              <a:spcBef>
                <a:spcPct val="30000"/>
              </a:spcBef>
              <a:defRPr sz="1200">
                <a:solidFill>
                  <a:schemeClr val="tx1"/>
                </a:solidFill>
                <a:latin typeface="Times" panose="02020603050405020304" pitchFamily="18" charset="0"/>
              </a:defRPr>
            </a:lvl4pPr>
            <a:lvl5pPr marL="2057400" indent="-228600" defTabSz="931863">
              <a:spcBef>
                <a:spcPct val="30000"/>
              </a:spcBef>
              <a:defRPr sz="1200">
                <a:solidFill>
                  <a:schemeClr val="tx1"/>
                </a:solidFill>
                <a:latin typeface="Times"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15813EB1-0F18-43F5-9F1E-0A46F1B7F869}"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46457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AA868-B3A9-488E-BF31-41C55E8C8E0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3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ED4F58-0983-4486-9571-47CB9C1FA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076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a:defRPr>
            </a:lvl1pPr>
            <a:lvl2pPr marL="742950" indent="-285750" defTabSz="931863" eaLnBrk="0" hangingPunct="0">
              <a:defRPr sz="2400">
                <a:solidFill>
                  <a:schemeClr val="tx1"/>
                </a:solidFill>
                <a:latin typeface="Times"/>
              </a:defRPr>
            </a:lvl2pPr>
            <a:lvl3pPr marL="1143000" indent="-228600" defTabSz="931863" eaLnBrk="0" hangingPunct="0">
              <a:defRPr sz="2400">
                <a:solidFill>
                  <a:schemeClr val="tx1"/>
                </a:solidFill>
                <a:latin typeface="Times"/>
              </a:defRPr>
            </a:lvl3pPr>
            <a:lvl4pPr marL="1600200" indent="-228600" defTabSz="931863" eaLnBrk="0" hangingPunct="0">
              <a:defRPr sz="2400">
                <a:solidFill>
                  <a:schemeClr val="tx1"/>
                </a:solidFill>
                <a:latin typeface="Times"/>
              </a:defRPr>
            </a:lvl4pPr>
            <a:lvl5pPr marL="2057400" indent="-228600" defTabSz="931863" eaLnBrk="0" hangingPunct="0">
              <a:defRPr sz="2400">
                <a:solidFill>
                  <a:schemeClr val="tx1"/>
                </a:solidFill>
                <a:latin typeface="Times"/>
              </a:defRPr>
            </a:lvl5pPr>
            <a:lvl6pPr marL="2514600" indent="-228600" defTabSz="931863" eaLnBrk="0" fontAlgn="base" hangingPunct="0">
              <a:spcBef>
                <a:spcPct val="0"/>
              </a:spcBef>
              <a:spcAft>
                <a:spcPct val="0"/>
              </a:spcAft>
              <a:defRPr sz="2400">
                <a:solidFill>
                  <a:schemeClr val="tx1"/>
                </a:solidFill>
                <a:latin typeface="Times"/>
              </a:defRPr>
            </a:lvl6pPr>
            <a:lvl7pPr marL="2971800" indent="-228600" defTabSz="931863" eaLnBrk="0" fontAlgn="base" hangingPunct="0">
              <a:spcBef>
                <a:spcPct val="0"/>
              </a:spcBef>
              <a:spcAft>
                <a:spcPct val="0"/>
              </a:spcAft>
              <a:defRPr sz="2400">
                <a:solidFill>
                  <a:schemeClr val="tx1"/>
                </a:solidFill>
                <a:latin typeface="Times"/>
              </a:defRPr>
            </a:lvl7pPr>
            <a:lvl8pPr marL="3429000" indent="-228600" defTabSz="931863" eaLnBrk="0" fontAlgn="base" hangingPunct="0">
              <a:spcBef>
                <a:spcPct val="0"/>
              </a:spcBef>
              <a:spcAft>
                <a:spcPct val="0"/>
              </a:spcAft>
              <a:defRPr sz="2400">
                <a:solidFill>
                  <a:schemeClr val="tx1"/>
                </a:solidFill>
                <a:latin typeface="Times"/>
              </a:defRPr>
            </a:lvl8pPr>
            <a:lvl9pPr marL="3886200" indent="-228600" defTabSz="931863" eaLnBrk="0" fontAlgn="base" hangingPunct="0">
              <a:spcBef>
                <a:spcPct val="0"/>
              </a:spcBef>
              <a:spcAft>
                <a:spcPct val="0"/>
              </a:spcAft>
              <a:defRPr sz="2400">
                <a:solidFill>
                  <a:schemeClr val="tx1"/>
                </a:solidFill>
                <a:latin typeface="Times"/>
              </a:defRPr>
            </a:lvl9pPr>
          </a:lstStyle>
          <a:p>
            <a:fld id="{FC0183EA-395F-4EF1-9051-F0B1F4A53AD7}" type="slidenum">
              <a:rPr lang="en-US" sz="1200" smtClean="0"/>
              <a:pPr/>
              <a:t>34</a:t>
            </a:fld>
            <a:endParaRPr 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Tree>
    <p:extLst>
      <p:ext uri="{BB962C8B-B14F-4D97-AF65-F5344CB8AC3E}">
        <p14:creationId xmlns:p14="http://schemas.microsoft.com/office/powerpoint/2010/main" val="309135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a:defRPr>
            </a:lvl1pPr>
            <a:lvl2pPr marL="742950" indent="-285750" defTabSz="931863" eaLnBrk="0" hangingPunct="0">
              <a:defRPr sz="2400">
                <a:solidFill>
                  <a:schemeClr val="tx1"/>
                </a:solidFill>
                <a:latin typeface="Times"/>
              </a:defRPr>
            </a:lvl2pPr>
            <a:lvl3pPr marL="1143000" indent="-228600" defTabSz="931863" eaLnBrk="0" hangingPunct="0">
              <a:defRPr sz="2400">
                <a:solidFill>
                  <a:schemeClr val="tx1"/>
                </a:solidFill>
                <a:latin typeface="Times"/>
              </a:defRPr>
            </a:lvl3pPr>
            <a:lvl4pPr marL="1600200" indent="-228600" defTabSz="931863" eaLnBrk="0" hangingPunct="0">
              <a:defRPr sz="2400">
                <a:solidFill>
                  <a:schemeClr val="tx1"/>
                </a:solidFill>
                <a:latin typeface="Times"/>
              </a:defRPr>
            </a:lvl4pPr>
            <a:lvl5pPr marL="2057400" indent="-228600" defTabSz="931863" eaLnBrk="0" hangingPunct="0">
              <a:defRPr sz="2400">
                <a:solidFill>
                  <a:schemeClr val="tx1"/>
                </a:solidFill>
                <a:latin typeface="Times"/>
              </a:defRPr>
            </a:lvl5pPr>
            <a:lvl6pPr marL="2514600" indent="-228600" defTabSz="931863" eaLnBrk="0" fontAlgn="base" hangingPunct="0">
              <a:spcBef>
                <a:spcPct val="0"/>
              </a:spcBef>
              <a:spcAft>
                <a:spcPct val="0"/>
              </a:spcAft>
              <a:defRPr sz="2400">
                <a:solidFill>
                  <a:schemeClr val="tx1"/>
                </a:solidFill>
                <a:latin typeface="Times"/>
              </a:defRPr>
            </a:lvl6pPr>
            <a:lvl7pPr marL="2971800" indent="-228600" defTabSz="931863" eaLnBrk="0" fontAlgn="base" hangingPunct="0">
              <a:spcBef>
                <a:spcPct val="0"/>
              </a:spcBef>
              <a:spcAft>
                <a:spcPct val="0"/>
              </a:spcAft>
              <a:defRPr sz="2400">
                <a:solidFill>
                  <a:schemeClr val="tx1"/>
                </a:solidFill>
                <a:latin typeface="Times"/>
              </a:defRPr>
            </a:lvl7pPr>
            <a:lvl8pPr marL="3429000" indent="-228600" defTabSz="931863" eaLnBrk="0" fontAlgn="base" hangingPunct="0">
              <a:spcBef>
                <a:spcPct val="0"/>
              </a:spcBef>
              <a:spcAft>
                <a:spcPct val="0"/>
              </a:spcAft>
              <a:defRPr sz="2400">
                <a:solidFill>
                  <a:schemeClr val="tx1"/>
                </a:solidFill>
                <a:latin typeface="Times"/>
              </a:defRPr>
            </a:lvl8pPr>
            <a:lvl9pPr marL="3886200" indent="-228600" defTabSz="931863" eaLnBrk="0" fontAlgn="base" hangingPunct="0">
              <a:spcBef>
                <a:spcPct val="0"/>
              </a:spcBef>
              <a:spcAft>
                <a:spcPct val="0"/>
              </a:spcAft>
              <a:defRPr sz="2400">
                <a:solidFill>
                  <a:schemeClr val="tx1"/>
                </a:solidFill>
                <a:latin typeface="Times"/>
              </a:defRPr>
            </a:lvl9pPr>
          </a:lstStyle>
          <a:p>
            <a:fld id="{FC0183EA-395F-4EF1-9051-F0B1F4A53AD7}" type="slidenum">
              <a:rPr lang="en-US" sz="1200" smtClean="0"/>
              <a:pPr/>
              <a:t>38</a:t>
            </a:fld>
            <a:endParaRPr 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Tree>
    <p:extLst>
      <p:ext uri="{BB962C8B-B14F-4D97-AF65-F5344CB8AC3E}">
        <p14:creationId xmlns:p14="http://schemas.microsoft.com/office/powerpoint/2010/main" val="21751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A1BF7-0E76-854E-92AC-CA7F64F04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4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4A1BF7-0E76-854E-92AC-CA7F64F04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692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92A1A-1EFD-436D-8A41-3FA486865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46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92A1A-1EFD-436D-8A41-3FA486865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830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8CB0B-6A33-474C-BA29-C02CDFC626DD}" type="slidenum">
              <a:rPr lang="en-US" smtClean="0"/>
              <a:t>45</a:t>
            </a:fld>
            <a:endParaRPr lang="en-US"/>
          </a:p>
        </p:txBody>
      </p:sp>
    </p:spTree>
    <p:extLst>
      <p:ext uri="{BB962C8B-B14F-4D97-AF65-F5344CB8AC3E}">
        <p14:creationId xmlns:p14="http://schemas.microsoft.com/office/powerpoint/2010/main" val="2740248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Describe TASC</a:t>
            </a:r>
          </a:p>
          <a:p>
            <a:endParaRPr lang="en-US" dirty="0"/>
          </a:p>
          <a:p>
            <a:r>
              <a:rPr lang="en-US" dirty="0"/>
              <a:t>CHJ is a national  &amp; international consulting agency</a:t>
            </a:r>
          </a:p>
          <a:p>
            <a:endParaRPr lang="en-US" dirty="0"/>
          </a:p>
          <a:p>
            <a:r>
              <a:rPr lang="en-US" dirty="0"/>
              <a:t>COSSAP TTA provider since 2017. FR led diversion. Provide a number of resources related to this field which I will go over in the next few slides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9D63D-7A3B-42FE-BBAF-212653E9B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623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178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notes"/>
          <p:cNvSpPr txBox="1">
            <a:spLocks noGrp="1"/>
          </p:cNvSpPr>
          <p:nvPr>
            <p:ph type="body" idx="1"/>
          </p:nvPr>
        </p:nvSpPr>
        <p:spPr>
          <a:xfrm>
            <a:off x="731520" y="4620576"/>
            <a:ext cx="5852160" cy="3780474"/>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423" name="Google Shape;423;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17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7AB1DD5-0503-4387-9355-7C5A97F508E8}" type="slidenum">
              <a:rPr lang="en-US" smtClean="0"/>
              <a:t>5</a:t>
            </a:fld>
            <a:endParaRPr lang="en-US"/>
          </a:p>
        </p:txBody>
      </p:sp>
    </p:spTree>
    <p:extLst>
      <p:ext uri="{BB962C8B-B14F-4D97-AF65-F5344CB8AC3E}">
        <p14:creationId xmlns:p14="http://schemas.microsoft.com/office/powerpoint/2010/main" val="4164558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1143000" y="685800"/>
            <a:ext cx="4572000" cy="3429000"/>
          </a:xfrm>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pPr>
              <a:defRPr sz="1100">
                <a:latin typeface="Calibri Light"/>
                <a:ea typeface="Calibri Light"/>
                <a:cs typeface="Calibri Light"/>
                <a:sym typeface="Calibri Light"/>
              </a:defRPr>
            </a:pPr>
            <a:r>
              <a:rPr sz="1400" dirty="0"/>
              <a:t>The justice system can divert many people to treatment and services in the community. The system consists of separate intervention points in multiple locations and different segments of government each of which represents an opportunity to divert people from further penetration into the justice system.</a:t>
            </a:r>
            <a:endParaRPr lang="en-US" sz="1400" dirty="0"/>
          </a:p>
          <a:p>
            <a:pPr>
              <a:defRPr sz="1100">
                <a:latin typeface="Calibri Light"/>
                <a:ea typeface="Calibri Light"/>
                <a:cs typeface="Calibri Light"/>
                <a:sym typeface="Calibri Light"/>
              </a:defRPr>
            </a:pPr>
            <a:br>
              <a:rPr sz="1400" dirty="0"/>
            </a:br>
            <a:r>
              <a:rPr sz="1400" dirty="0"/>
              <a:t>CM provides a central point of contact for resources for treatment providers, justice and community partners</a:t>
            </a:r>
          </a:p>
          <a:p>
            <a:pPr>
              <a:defRPr sz="1400" spc="-50"/>
            </a:pPr>
            <a:endParaRPr lang="en-US" sz="1400" spc="-100" dirty="0"/>
          </a:p>
          <a:p>
            <a:pPr marL="232943" marR="0" lvl="0" indent="-232943" algn="l" rtl="0">
              <a:spcBef>
                <a:spcPts val="0"/>
              </a:spcBef>
              <a:spcAft>
                <a:spcPts val="0"/>
              </a:spcAft>
              <a:buNone/>
            </a:pPr>
            <a:r>
              <a:rPr lang="en-US" sz="1400" b="0" i="0" u="none" strike="noStrike" cap="none" dirty="0">
                <a:solidFill>
                  <a:schemeClr val="dk1"/>
                </a:solidFill>
                <a:latin typeface="+mn-lt"/>
                <a:ea typeface="Calibri"/>
                <a:cs typeface="Calibri"/>
                <a:sym typeface="Calibri"/>
              </a:rPr>
              <a:t>Over the years we have learned that the justice system has iatrogenic effects—a term borrowed from medicine that means the cure is worse than the disease.  In criminal justice, we call it “collateral consequences.”</a:t>
            </a:r>
            <a:endParaRPr lang="en-US" sz="1400" dirty="0"/>
          </a:p>
          <a:p>
            <a:pPr marL="232943" marR="0" lvl="0" indent="-232943" algn="l" rtl="0">
              <a:spcBef>
                <a:spcPts val="0"/>
              </a:spcBef>
              <a:spcAft>
                <a:spcPts val="0"/>
              </a:spcAft>
              <a:buNone/>
            </a:pPr>
            <a:endParaRPr lang="en-US" sz="1400" b="0" i="0" u="none" strike="noStrike" cap="none" dirty="0">
              <a:solidFill>
                <a:schemeClr val="dk1"/>
              </a:solidFill>
              <a:latin typeface="+mn-lt"/>
              <a:ea typeface="Calibri"/>
              <a:cs typeface="Calibri"/>
              <a:sym typeface="Calibri"/>
            </a:endParaRPr>
          </a:p>
          <a:p>
            <a:pPr marL="232943" marR="0" lvl="0" indent="-232943" algn="l" rtl="0">
              <a:spcBef>
                <a:spcPts val="0"/>
              </a:spcBef>
              <a:spcAft>
                <a:spcPts val="0"/>
              </a:spcAft>
              <a:buNone/>
            </a:pPr>
            <a:r>
              <a:rPr lang="en-US" sz="1400" b="0" i="0" u="none" strike="noStrike" cap="none" dirty="0">
                <a:solidFill>
                  <a:schemeClr val="dk1"/>
                </a:solidFill>
                <a:latin typeface="+mn-lt"/>
                <a:ea typeface="Calibri"/>
                <a:cs typeface="Calibri"/>
                <a:sym typeface="Calibri"/>
              </a:rPr>
              <a:t>Years of success in problem solving courts and reentry has enabled us to learn this and look “upstream” for earlier points of interventions, to diversion or deflection, to achieve our goals of increasing public safety and improving public health.</a:t>
            </a:r>
            <a:endParaRPr lang="en-US" sz="1400" dirty="0"/>
          </a:p>
          <a:p>
            <a:pPr marL="232943" marR="0" lvl="0" indent="-232943" algn="l" rtl="0">
              <a:spcBef>
                <a:spcPts val="0"/>
              </a:spcBef>
              <a:spcAft>
                <a:spcPts val="0"/>
              </a:spcAft>
              <a:buNone/>
            </a:pPr>
            <a:endParaRPr lang="en-US" sz="1400" b="0" i="0" u="none" strike="noStrike" cap="none" dirty="0">
              <a:solidFill>
                <a:schemeClr val="dk1"/>
              </a:solidFill>
              <a:latin typeface="+mn-lt"/>
              <a:ea typeface="Calibri"/>
              <a:cs typeface="Calibri"/>
              <a:sym typeface="Calibri"/>
            </a:endParaRPr>
          </a:p>
          <a:p>
            <a:pPr marL="232943" marR="0" lvl="0" indent="-232943" algn="l" rtl="0">
              <a:spcBef>
                <a:spcPts val="0"/>
              </a:spcBef>
              <a:spcAft>
                <a:spcPts val="0"/>
              </a:spcAft>
              <a:buNone/>
            </a:pPr>
            <a:r>
              <a:rPr lang="en-US" sz="1400" b="0" i="0" u="none" strike="noStrike" cap="none" dirty="0">
                <a:solidFill>
                  <a:schemeClr val="dk1"/>
                </a:solidFill>
                <a:latin typeface="+mn-lt"/>
                <a:ea typeface="Calibri"/>
                <a:cs typeface="Calibri"/>
                <a:sym typeface="Calibri"/>
              </a:rPr>
              <a:t>Intervening earlier, before the extreme collateral consequences have stacked up, is often also less costly than waiting to serve people until they have moved deeper into the system.  </a:t>
            </a:r>
          </a:p>
          <a:p>
            <a:pPr>
              <a:defRPr sz="1400" spc="-50"/>
            </a:pPr>
            <a:endParaRPr sz="1200" spc="-100" dirty="0"/>
          </a:p>
        </p:txBody>
      </p:sp>
    </p:spTree>
    <p:extLst>
      <p:ext uri="{BB962C8B-B14F-4D97-AF65-F5344CB8AC3E}">
        <p14:creationId xmlns:p14="http://schemas.microsoft.com/office/powerpoint/2010/main" val="975713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Generalized:</a:t>
            </a:r>
            <a:r>
              <a:rPr lang="en-US" baseline="0" dirty="0"/>
              <a:t> framework for the methods, learn more</a:t>
            </a:r>
            <a:endParaRPr lang="en-US" dirty="0"/>
          </a:p>
          <a:p>
            <a:endParaRPr lang="en-US" dirty="0"/>
          </a:p>
          <a:p>
            <a:r>
              <a:rPr lang="en-US" dirty="0"/>
              <a:t>As the TTA provider for FR led diversion, we’ve reviewed the national landscape on this new, innovative area of diversion. I find FR led diversion particularly interesting because these interventions have been organically driven by departments across the country who have problem solved around the opioid crisis in their jurisdictions. As a result </a:t>
            </a:r>
            <a:r>
              <a:rPr lang="en-US" baseline="0" dirty="0"/>
              <a:t>multiple pathways to treatment have been developed. We categorized them into five primary pathways. </a:t>
            </a:r>
            <a:endParaRPr lang="en-US" dirty="0"/>
          </a:p>
          <a:p>
            <a:endParaRPr lang="en-US" baseline="0" dirty="0"/>
          </a:p>
          <a:p>
            <a:r>
              <a:rPr lang="en-US" dirty="0"/>
              <a:t>You will find much more info on these pathways on the COSSAP webpage.</a:t>
            </a:r>
          </a:p>
          <a:p>
            <a:endParaRPr lang="en-US" baseline="0" dirty="0"/>
          </a:p>
          <a:p>
            <a:endParaRPr lang="en-US" baseline="0" dirty="0"/>
          </a:p>
          <a:p>
            <a:r>
              <a:rPr lang="en-US" baseline="0" dirty="0"/>
              <a:t>**outreach teams including people with lived experience, similar to credible messengers</a:t>
            </a:r>
          </a:p>
        </p:txBody>
      </p:sp>
      <p:sp>
        <p:nvSpPr>
          <p:cNvPr id="4" name="Slide Number Placeholder 3"/>
          <p:cNvSpPr>
            <a:spLocks noGrp="1"/>
          </p:cNvSpPr>
          <p:nvPr>
            <p:ph type="sldNum" sz="quarter" idx="10"/>
          </p:nvPr>
        </p:nvSpPr>
        <p:spPr/>
        <p:txBody>
          <a:bodyPr/>
          <a:lstStyle/>
          <a:p>
            <a:fld id="{4C39D63D-7A3B-42FE-BBAF-212653E9BA02}" type="slidenum">
              <a:rPr lang="en-US" smtClean="0"/>
              <a:t>52</a:t>
            </a:fld>
            <a:endParaRPr lang="en-US" dirty="0"/>
          </a:p>
        </p:txBody>
      </p:sp>
    </p:spTree>
    <p:extLst>
      <p:ext uri="{BB962C8B-B14F-4D97-AF65-F5344CB8AC3E}">
        <p14:creationId xmlns:p14="http://schemas.microsoft.com/office/powerpoint/2010/main" val="498742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Generalized:</a:t>
            </a:r>
            <a:r>
              <a:rPr lang="en-US" baseline="0" dirty="0"/>
              <a:t> framework for the methods, learn more</a:t>
            </a:r>
            <a:endParaRPr lang="en-US" dirty="0"/>
          </a:p>
          <a:p>
            <a:endParaRPr lang="en-US" dirty="0"/>
          </a:p>
          <a:p>
            <a:r>
              <a:rPr lang="en-US" dirty="0"/>
              <a:t>As the TTA provider for FR led diversion, we’ve reviewed the national landscape on this new, innovative area of diversion. I find FR led diversion particularly interesting because these interventions have been organically driven by departments across the country who have problem solved around the opioid crisis in their jurisdictions. As a result </a:t>
            </a:r>
            <a:r>
              <a:rPr lang="en-US" baseline="0" dirty="0"/>
              <a:t>multiple pathways to treatment have been developed. We categorized them into five primary pathways. </a:t>
            </a:r>
            <a:endParaRPr lang="en-US" dirty="0"/>
          </a:p>
          <a:p>
            <a:endParaRPr lang="en-US" baseline="0" dirty="0"/>
          </a:p>
          <a:p>
            <a:r>
              <a:rPr lang="en-US" dirty="0"/>
              <a:t>You will find much more info on these pathways on the COSSAP webpage.</a:t>
            </a:r>
          </a:p>
          <a:p>
            <a:endParaRPr lang="en-US" baseline="0" dirty="0"/>
          </a:p>
          <a:p>
            <a:endParaRPr lang="en-US" baseline="0" dirty="0"/>
          </a:p>
          <a:p>
            <a:r>
              <a:rPr lang="en-US" baseline="0" dirty="0"/>
              <a:t>**outreach teams including people with lived experience, similar to credible messengers</a:t>
            </a:r>
          </a:p>
        </p:txBody>
      </p:sp>
      <p:sp>
        <p:nvSpPr>
          <p:cNvPr id="4" name="Slide Number Placeholder 3"/>
          <p:cNvSpPr>
            <a:spLocks noGrp="1"/>
          </p:cNvSpPr>
          <p:nvPr>
            <p:ph type="sldNum" sz="quarter" idx="10"/>
          </p:nvPr>
        </p:nvSpPr>
        <p:spPr/>
        <p:txBody>
          <a:bodyPr/>
          <a:lstStyle/>
          <a:p>
            <a:fld id="{4C39D63D-7A3B-42FE-BBAF-212653E9BA02}" type="slidenum">
              <a:rPr lang="en-US" smtClean="0"/>
              <a:t>53</a:t>
            </a:fld>
            <a:endParaRPr lang="en-US" dirty="0"/>
          </a:p>
        </p:txBody>
      </p:sp>
    </p:spTree>
    <p:extLst>
      <p:ext uri="{BB962C8B-B14F-4D97-AF65-F5344CB8AC3E}">
        <p14:creationId xmlns:p14="http://schemas.microsoft.com/office/powerpoint/2010/main" val="3570023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4:notes"/>
          <p:cNvSpPr txBox="1">
            <a:spLocks noGrp="1"/>
          </p:cNvSpPr>
          <p:nvPr>
            <p:ph type="body" idx="1"/>
          </p:nvPr>
        </p:nvSpPr>
        <p:spPr>
          <a:xfrm>
            <a:off x="731520" y="4620576"/>
            <a:ext cx="5852160" cy="3780474"/>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502" name="Google Shape;502;p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451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4:notes"/>
          <p:cNvSpPr txBox="1">
            <a:spLocks noGrp="1"/>
          </p:cNvSpPr>
          <p:nvPr>
            <p:ph type="body" idx="1"/>
          </p:nvPr>
        </p:nvSpPr>
        <p:spPr>
          <a:xfrm>
            <a:off x="731520" y="4620576"/>
            <a:ext cx="5852160" cy="3780474"/>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502" name="Google Shape;502;p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398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4:notes"/>
          <p:cNvSpPr txBox="1">
            <a:spLocks noGrp="1"/>
          </p:cNvSpPr>
          <p:nvPr>
            <p:ph type="body" idx="1"/>
          </p:nvPr>
        </p:nvSpPr>
        <p:spPr>
          <a:xfrm>
            <a:off x="731520" y="4620576"/>
            <a:ext cx="5852160" cy="3780474"/>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502" name="Google Shape;502;p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410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Deflection programs typically have been initiated and led by law enforcement departments in response to the opioid epidemic</a:t>
            </a:r>
          </a:p>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Local needs and public health/safety priorities are the primary driver for developing first responder programs. These localized programs create a patchwork of deflection programs across the country, with varying protocols, procedures, and measurement standards.</a:t>
            </a:r>
            <a:endParaRPr lang="en-US" sz="1200" b="0" i="0" u="none" strike="noStrike" cap="none" dirty="0">
              <a:solidFill>
                <a:schemeClr val="tx1"/>
              </a:solidFill>
              <a:sym typeface="Arial"/>
            </a:endParaRPr>
          </a:p>
          <a:p>
            <a:pPr marL="0" lvl="0" indent="0" algn="l" rtl="0">
              <a:spcBef>
                <a:spcPts val="0"/>
              </a:spcBef>
              <a:spcAft>
                <a:spcPts val="0"/>
              </a:spcAft>
              <a:buNone/>
            </a:pPr>
            <a:endParaRPr dirty="0"/>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857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The overwhelming number of FRD programs that participated in this survey were influenced by a specific model or “brand” of deflection. This indicates the strong influence that early-adopter FRD programs have had on other jurisdictions, especially within their regions of the country</a:t>
            </a:r>
            <a:endParaRPr lang="en-US" sz="1200" b="0" i="0" u="none" strike="noStrike" cap="none" dirty="0">
              <a:solidFill>
                <a:schemeClr val="tx1"/>
              </a:solidFill>
              <a:sym typeface="Arial"/>
            </a:endParaRPr>
          </a:p>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For all five deflection pathways, large numbers of FRD programs give all frontline staff deflection authority, suggesting that deflection is used as a broader policing practice in these agencies</a:t>
            </a:r>
          </a:p>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The overwhelming majority of programs that perform outreach do in-person outreach to the location of the individual in the community.</a:t>
            </a:r>
          </a:p>
          <a:p>
            <a:pPr marL="0" lvl="0" indent="0" algn="l" rtl="0">
              <a:spcBef>
                <a:spcPts val="0"/>
              </a:spcBef>
              <a:spcAft>
                <a:spcPts val="0"/>
              </a:spcAft>
              <a:buNone/>
            </a:pPr>
            <a:endParaRPr dirty="0"/>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861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Slightly more than half of the programs responding to this survey involve co-responders (predominantly peer support specialists/recovery coaches, clinical SUD treatment staff, case managers, and social workers), an important finding given the national spotlight now being focused on co-responders.</a:t>
            </a:r>
            <a:endParaRPr lang="en-US" sz="1200" b="1" dirty="0">
              <a:solidFill>
                <a:schemeClr val="tx1"/>
              </a:solidFill>
            </a:endParaRPr>
          </a:p>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More than half of FRD programs provide a personal introduction to treatment case managers to assist in linkage to services, helping to overcome a significant barrier to getting treatment.</a:t>
            </a:r>
          </a:p>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Many programs do not have specialized training that would help staff members who conduct deflection and outreach to increase their effectiveness.</a:t>
            </a:r>
          </a:p>
          <a:p>
            <a:pPr marL="0" lvl="0" indent="0" algn="l" rtl="0">
              <a:spcBef>
                <a:spcPts val="0"/>
              </a:spcBef>
              <a:spcAft>
                <a:spcPts val="0"/>
              </a:spcAft>
              <a:buNone/>
            </a:pPr>
            <a:endParaRPr dirty="0"/>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598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Having multiple community-based service partners is a key element in the operation of deflection programs. These partners come from across the justice system and recovery community.</a:t>
            </a:r>
            <a:endParaRPr lang="en-US" sz="1200" b="1" dirty="0">
              <a:solidFill>
                <a:schemeClr val="tx1"/>
              </a:solidFill>
            </a:endParaRPr>
          </a:p>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Most FRD programs rely on a program coordinator to ensure the day-today work of the program runs smoothly and are guided by a stakeholder group that meets regularly to make important program decisions collaboratively</a:t>
            </a:r>
          </a:p>
          <a:p>
            <a:pPr marL="428625" lvl="0" indent="-28575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More than half of respondents have agreements with their community-based partners regarding the services they will facilitate, but often these are not formalized in writing. In addition, agreements often do not clarify critical expectations regarding length of time to care, information to be exchanged, and metrics for success.</a:t>
            </a:r>
          </a:p>
          <a:p>
            <a:pPr marL="0" lvl="0" indent="0" algn="l" rtl="0">
              <a:spcBef>
                <a:spcPts val="0"/>
              </a:spcBef>
              <a:spcAft>
                <a:spcPts val="0"/>
              </a:spcAft>
              <a:buNone/>
            </a:pPr>
            <a:endParaRPr dirty="0"/>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55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400050"/>
            <a:ext cx="3224212" cy="1814513"/>
          </a:xfrm>
        </p:spPr>
      </p:sp>
      <p:sp>
        <p:nvSpPr>
          <p:cNvPr id="3" name="Notes Placeholder 2"/>
          <p:cNvSpPr>
            <a:spLocks noGrp="1"/>
          </p:cNvSpPr>
          <p:nvPr>
            <p:ph type="body" idx="1"/>
          </p:nvPr>
        </p:nvSpPr>
        <p:spPr>
          <a:xfrm>
            <a:off x="302236" y="2357765"/>
            <a:ext cx="6268590" cy="6525299"/>
          </a:xfrm>
        </p:spPr>
        <p:txBody>
          <a:bodyPr/>
          <a:lstStyle/>
          <a:p>
            <a:endParaRPr lang="en-US" sz="1300" dirty="0"/>
          </a:p>
        </p:txBody>
      </p:sp>
      <p:sp>
        <p:nvSpPr>
          <p:cNvPr id="4" name="Slide Number Placeholder 3"/>
          <p:cNvSpPr>
            <a:spLocks noGrp="1"/>
          </p:cNvSpPr>
          <p:nvPr>
            <p:ph type="sldNum" sz="quarter" idx="5"/>
          </p:nvPr>
        </p:nvSpPr>
        <p:spPr/>
        <p:txBody>
          <a:bodyPr/>
          <a:lstStyle/>
          <a:p>
            <a:fld id="{54FF0346-F6B9-4A51-999D-EEDDA0CEB637}" type="slidenum">
              <a:rPr lang="en-US" smtClean="0"/>
              <a:t>6</a:t>
            </a:fld>
            <a:endParaRPr lang="en-US"/>
          </a:p>
        </p:txBody>
      </p:sp>
    </p:spTree>
    <p:extLst>
      <p:ext uri="{BB962C8B-B14F-4D97-AF65-F5344CB8AC3E}">
        <p14:creationId xmlns:p14="http://schemas.microsoft.com/office/powerpoint/2010/main" val="3417442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Substance use treatment that includes access to medication-assisted treatment is the primary service referred by deflection programs.</a:t>
            </a:r>
          </a:p>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Recovery support specialists play an important role in initial outreach to and continued engagement of individuals in deflection programs.</a:t>
            </a:r>
          </a:p>
          <a:p>
            <a:pPr marL="485775" lvl="0">
              <a:lnSpc>
                <a:spcPct val="100000"/>
              </a:lnSpc>
              <a:spcBef>
                <a:spcPts val="1800"/>
              </a:spcBef>
              <a:buFont typeface="Wingdings" panose="05000000000000000000" pitchFamily="2" charset="2"/>
              <a:buChar char="v"/>
            </a:pPr>
            <a:r>
              <a:rPr lang="en-US" sz="1200" b="1" dirty="0">
                <a:solidFill>
                  <a:schemeClr val="tx1"/>
                </a:solidFill>
              </a:rPr>
              <a:t>Key Finding: </a:t>
            </a:r>
            <a:r>
              <a:rPr lang="en-US" sz="1200" dirty="0">
                <a:solidFill>
                  <a:schemeClr val="tx1"/>
                </a:solidFill>
              </a:rPr>
              <a:t>Funding for deflection-related treatment is approximately equal between public and private sources, but regardless of the source of funding, nearly 90 percent of programs that responded to the survey are located in states that have expanded access to health care services through Medicaid via the Affordable Care Act.</a:t>
            </a:r>
          </a:p>
          <a:p>
            <a:pPr marL="0" lvl="0" indent="0" algn="l" rtl="0">
              <a:spcBef>
                <a:spcPts val="0"/>
              </a:spcBef>
              <a:spcAft>
                <a:spcPts val="0"/>
              </a:spcAft>
              <a:buNone/>
            </a:pPr>
            <a:endParaRPr dirty="0"/>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873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3a73dcd4f_0_0:notes"/>
          <p:cNvSpPr txBox="1">
            <a:spLocks noGrp="1"/>
          </p:cNvSpPr>
          <p:nvPr>
            <p:ph type="body" idx="1"/>
          </p:nvPr>
        </p:nvSpPr>
        <p:spPr>
          <a:xfrm>
            <a:off x="732183" y="4561226"/>
            <a:ext cx="5850900" cy="43203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394" name="Google Shape;394;g43a73dcd4f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86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accessing information about COSSAP on the national </a:t>
            </a:r>
            <a:r>
              <a:rPr lang="en-US" dirty="0" err="1"/>
              <a:t>cossap</a:t>
            </a:r>
            <a:r>
              <a:rPr lang="en-US" dirty="0"/>
              <a:t> website, I’m providing contact information for myself and our agency if you are interested. </a:t>
            </a:r>
          </a:p>
          <a:p>
            <a:endParaRPr lang="en-US" dirty="0"/>
          </a:p>
          <a:p>
            <a:r>
              <a:rPr lang="en-US" dirty="0"/>
              <a:t>Thank you for your time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39D63D-7A3B-42FE-BBAF-212653E9BA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95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133350"/>
            <a:ext cx="2814637" cy="1584325"/>
          </a:xfrm>
        </p:spPr>
      </p:sp>
      <p:sp>
        <p:nvSpPr>
          <p:cNvPr id="3" name="Notes Placeholder 2"/>
          <p:cNvSpPr>
            <a:spLocks noGrp="1"/>
          </p:cNvSpPr>
          <p:nvPr>
            <p:ph type="body" idx="1"/>
          </p:nvPr>
        </p:nvSpPr>
        <p:spPr>
          <a:xfrm>
            <a:off x="358204" y="1717670"/>
            <a:ext cx="6391723" cy="6405570"/>
          </a:xfrm>
        </p:spPr>
        <p:txBody>
          <a:bodyPr/>
          <a:lstStyle/>
          <a:p>
            <a:endParaRPr lang="en-US" dirty="0"/>
          </a:p>
        </p:txBody>
      </p:sp>
      <p:sp>
        <p:nvSpPr>
          <p:cNvPr id="4" name="Slide Number Placeholder 3"/>
          <p:cNvSpPr>
            <a:spLocks noGrp="1"/>
          </p:cNvSpPr>
          <p:nvPr>
            <p:ph type="sldNum" sz="quarter" idx="10"/>
          </p:nvPr>
        </p:nvSpPr>
        <p:spPr/>
        <p:txBody>
          <a:bodyPr/>
          <a:lstStyle/>
          <a:p>
            <a:pPr defTabSz="929591">
              <a:defRPr/>
            </a:pPr>
            <a:fld id="{57D3A302-6729-41E2-8607-957A1BAE82D8}" type="slidenum">
              <a:rPr lang="en-US">
                <a:solidFill>
                  <a:prstClr val="black"/>
                </a:solidFill>
                <a:latin typeface="Calibri"/>
              </a:rPr>
              <a:pPr defTabSz="929591">
                <a:defRPr/>
              </a:pPr>
              <a:t>7</a:t>
            </a:fld>
            <a:endParaRPr lang="en-US">
              <a:solidFill>
                <a:prstClr val="black"/>
              </a:solidFill>
              <a:latin typeface="Calibri"/>
            </a:endParaRPr>
          </a:p>
        </p:txBody>
      </p:sp>
    </p:spTree>
    <p:extLst>
      <p:ext uri="{BB962C8B-B14F-4D97-AF65-F5344CB8AC3E}">
        <p14:creationId xmlns:p14="http://schemas.microsoft.com/office/powerpoint/2010/main" val="20941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65088"/>
            <a:ext cx="2965451" cy="16684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75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61925"/>
            <a:ext cx="2786063" cy="1568450"/>
          </a:xfrm>
        </p:spPr>
      </p:sp>
      <p:sp>
        <p:nvSpPr>
          <p:cNvPr id="3" name="Notes Placeholder 2"/>
          <p:cNvSpPr>
            <a:spLocks noGrp="1"/>
          </p:cNvSpPr>
          <p:nvPr>
            <p:ph type="body" idx="1"/>
          </p:nvPr>
        </p:nvSpPr>
        <p:spPr>
          <a:xfrm>
            <a:off x="313430" y="1729950"/>
            <a:ext cx="6425304" cy="6393288"/>
          </a:xfrm>
        </p:spPr>
        <p:txBody>
          <a:bodyPr/>
          <a:lstStyle/>
          <a:p>
            <a:pPr defTabSz="929591">
              <a:defRPr/>
            </a:pPr>
            <a:endParaRPr lang="en-US" dirty="0"/>
          </a:p>
        </p:txBody>
      </p:sp>
      <p:sp>
        <p:nvSpPr>
          <p:cNvPr id="4" name="Slide Number Placeholder 3"/>
          <p:cNvSpPr>
            <a:spLocks noGrp="1"/>
          </p:cNvSpPr>
          <p:nvPr>
            <p:ph type="sldNum" sz="quarter" idx="5"/>
          </p:nvPr>
        </p:nvSpPr>
        <p:spPr/>
        <p:txBody>
          <a:bodyPr/>
          <a:lstStyle/>
          <a:p>
            <a:fld id="{54FF0346-F6B9-4A51-999D-EEDDA0CEB637}" type="slidenum">
              <a:rPr lang="en-US" smtClean="0"/>
              <a:t>9</a:t>
            </a:fld>
            <a:endParaRPr lang="en-US"/>
          </a:p>
        </p:txBody>
      </p:sp>
    </p:spTree>
    <p:extLst>
      <p:ext uri="{BB962C8B-B14F-4D97-AF65-F5344CB8AC3E}">
        <p14:creationId xmlns:p14="http://schemas.microsoft.com/office/powerpoint/2010/main" val="56294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174625"/>
            <a:ext cx="3227388" cy="1816100"/>
          </a:xfrm>
        </p:spPr>
      </p:sp>
      <p:sp>
        <p:nvSpPr>
          <p:cNvPr id="3" name="Notes Placeholder 2"/>
          <p:cNvSpPr>
            <a:spLocks noGrp="1"/>
          </p:cNvSpPr>
          <p:nvPr>
            <p:ph type="body" idx="1"/>
          </p:nvPr>
        </p:nvSpPr>
        <p:spPr>
          <a:xfrm>
            <a:off x="347012" y="2131057"/>
            <a:ext cx="6346947" cy="6574537"/>
          </a:xfrm>
        </p:spPr>
        <p:txBody>
          <a:bodyPr/>
          <a:lstStyle/>
          <a:p>
            <a:endParaRPr lang="en-US" sz="1300" dirty="0"/>
          </a:p>
        </p:txBody>
      </p:sp>
      <p:sp>
        <p:nvSpPr>
          <p:cNvPr id="4" name="Slide Number Placeholder 3"/>
          <p:cNvSpPr>
            <a:spLocks noGrp="1"/>
          </p:cNvSpPr>
          <p:nvPr>
            <p:ph type="sldNum" sz="quarter" idx="5"/>
          </p:nvPr>
        </p:nvSpPr>
        <p:spPr/>
        <p:txBody>
          <a:bodyPr/>
          <a:lstStyle/>
          <a:p>
            <a:fld id="{D66A85F3-AA00-4A98-9DB0-D7EDCC639211}" type="slidenum">
              <a:rPr lang="en-US" smtClean="0"/>
              <a:t>10</a:t>
            </a:fld>
            <a:endParaRPr lang="en-US"/>
          </a:p>
        </p:txBody>
      </p:sp>
    </p:spTree>
    <p:extLst>
      <p:ext uri="{BB962C8B-B14F-4D97-AF65-F5344CB8AC3E}">
        <p14:creationId xmlns:p14="http://schemas.microsoft.com/office/powerpoint/2010/main" val="73484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_stacked logo">
    <p:spTree>
      <p:nvGrpSpPr>
        <p:cNvPr id="1" name=""/>
        <p:cNvGrpSpPr/>
        <p:nvPr/>
      </p:nvGrpSpPr>
      <p:grpSpPr>
        <a:xfrm>
          <a:off x="0" y="0"/>
          <a:ext cx="0" cy="0"/>
          <a:chOff x="0" y="0"/>
          <a:chExt cx="0" cy="0"/>
        </a:xfrm>
      </p:grpSpPr>
      <p:sp>
        <p:nvSpPr>
          <p:cNvPr id="2" name="Title 1"/>
          <p:cNvSpPr>
            <a:spLocks noGrp="1"/>
          </p:cNvSpPr>
          <p:nvPr>
            <p:ph type="title"/>
          </p:nvPr>
        </p:nvSpPr>
        <p:spPr>
          <a:xfrm>
            <a:off x="231422" y="186306"/>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2" y="1369029"/>
            <a:ext cx="11700746"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1" y="6393358"/>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1613646" y="6393359"/>
            <a:ext cx="9524045"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pic>
        <p:nvPicPr>
          <p:cNvPr id="12" name="Picture 11">
            <a:extLst>
              <a:ext uri="{FF2B5EF4-FFF2-40B4-BE49-F238E27FC236}">
                <a16:creationId xmlns:a16="http://schemas.microsoft.com/office/drawing/2014/main" id="{80247EEB-916C-4406-822F-AD89EB8E1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15" y="5957248"/>
            <a:ext cx="1412212" cy="861350"/>
          </a:xfrm>
          <a:prstGeom prst="rect">
            <a:avLst/>
          </a:prstGeom>
        </p:spPr>
      </p:pic>
    </p:spTree>
    <p:extLst>
      <p:ext uri="{BB962C8B-B14F-4D97-AF65-F5344CB8AC3E}">
        <p14:creationId xmlns:p14="http://schemas.microsoft.com/office/powerpoint/2010/main" val="208362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_purple ba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440267"/>
            <a:ext cx="12192000" cy="4122208"/>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6"/>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pic>
        <p:nvPicPr>
          <p:cNvPr id="10" name="Picture 9">
            <a:extLst>
              <a:ext uri="{FF2B5EF4-FFF2-40B4-BE49-F238E27FC236}">
                <a16:creationId xmlns:a16="http://schemas.microsoft.com/office/drawing/2014/main" id="{ABBBE156-FA39-4A3F-B124-464D084EB035}"/>
              </a:ext>
            </a:extLst>
          </p:cNvPr>
          <p:cNvPicPr>
            <a:picLocks/>
          </p:cNvPicPr>
          <p:nvPr/>
        </p:nvPicPr>
        <p:blipFill>
          <a:blip r:embed="rId2"/>
          <a:stretch>
            <a:fillRect/>
          </a:stretch>
        </p:blipFill>
        <p:spPr>
          <a:xfrm>
            <a:off x="0" y="309030"/>
            <a:ext cx="12192000" cy="125064"/>
          </a:xfrm>
          <a:prstGeom prst="rect">
            <a:avLst/>
          </a:prstGeom>
        </p:spPr>
      </p:pic>
    </p:spTree>
    <p:extLst>
      <p:ext uri="{BB962C8B-B14F-4D97-AF65-F5344CB8AC3E}">
        <p14:creationId xmlns:p14="http://schemas.microsoft.com/office/powerpoint/2010/main" val="330821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0"/>
            <a:ext cx="5772210"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0"/>
            <a:ext cx="5772210"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a:xfrm>
            <a:off x="1937657" y="6451370"/>
            <a:ext cx="7217632" cy="365125"/>
          </a:xfrm>
        </p:spPr>
        <p:txBody>
          <a:bodyPr/>
          <a:lstStyle/>
          <a:p>
            <a:endParaRPr lang="en-US" dirty="0"/>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a:xfrm>
            <a:off x="9248371" y="6451370"/>
            <a:ext cx="2743200" cy="365125"/>
          </a:xfrm>
        </p:spPr>
        <p:txBody>
          <a:bodyPr/>
          <a:lstStyle/>
          <a:p>
            <a:fld id="{E271A468-681A-4C18-A000-B6313EFAF6FF}" type="slidenum">
              <a:rPr lang="en-US" smtClean="0"/>
              <a:t>‹#›</a:t>
            </a:fld>
            <a:endParaRPr lang="en-US"/>
          </a:p>
        </p:txBody>
      </p:sp>
      <p:pic>
        <p:nvPicPr>
          <p:cNvPr id="9" name="Picture 8">
            <a:extLst>
              <a:ext uri="{FF2B5EF4-FFF2-40B4-BE49-F238E27FC236}">
                <a16:creationId xmlns:a16="http://schemas.microsoft.com/office/drawing/2014/main" id="{7EA75BC9-9539-4B5C-ACFD-56823F0D3CAC}"/>
              </a:ext>
            </a:extLst>
          </p:cNvPr>
          <p:cNvPicPr>
            <a:picLocks/>
          </p:cNvPicPr>
          <p:nvPr/>
        </p:nvPicPr>
        <p:blipFill>
          <a:blip r:embed="rId2"/>
          <a:stretch>
            <a:fillRect/>
          </a:stretch>
        </p:blipFill>
        <p:spPr>
          <a:xfrm flipV="1">
            <a:off x="0" y="1075994"/>
            <a:ext cx="12161520" cy="18288"/>
          </a:xfrm>
          <a:prstGeom prst="rect">
            <a:avLst/>
          </a:prstGeom>
        </p:spPr>
      </p:pic>
      <p:pic>
        <p:nvPicPr>
          <p:cNvPr id="11" name="Picture 10">
            <a:extLst>
              <a:ext uri="{FF2B5EF4-FFF2-40B4-BE49-F238E27FC236}">
                <a16:creationId xmlns:a16="http://schemas.microsoft.com/office/drawing/2014/main" id="{A4E934D9-4F6D-41D4-A22A-AA86F8375B09}"/>
              </a:ext>
            </a:extLst>
          </p:cNvPr>
          <p:cNvPicPr>
            <a:picLocks noChangeAspect="1"/>
          </p:cNvPicPr>
          <p:nvPr userDrawn="1"/>
        </p:nvPicPr>
        <p:blipFill>
          <a:blip r:embed="rId3"/>
          <a:stretch>
            <a:fillRect/>
          </a:stretch>
        </p:blipFill>
        <p:spPr>
          <a:xfrm>
            <a:off x="141869" y="5950788"/>
            <a:ext cx="1414395" cy="865707"/>
          </a:xfrm>
          <a:prstGeom prst="rect">
            <a:avLst/>
          </a:prstGeom>
        </p:spPr>
      </p:pic>
    </p:spTree>
    <p:extLst>
      <p:ext uri="{BB962C8B-B14F-4D97-AF65-F5344CB8AC3E}">
        <p14:creationId xmlns:p14="http://schemas.microsoft.com/office/powerpoint/2010/main" val="232322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_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0"/>
            <a:ext cx="5772210"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0"/>
            <a:ext cx="5772210"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8" name="Picture 7">
            <a:extLst>
              <a:ext uri="{FF2B5EF4-FFF2-40B4-BE49-F238E27FC236}">
                <a16:creationId xmlns:a16="http://schemas.microsoft.com/office/drawing/2014/main" id="{9FB8046B-3BBA-4CBA-9B2B-6FC0F066CA25}"/>
              </a:ext>
            </a:extLst>
          </p:cNvPr>
          <p:cNvPicPr>
            <a:picLocks/>
          </p:cNvPicPr>
          <p:nvPr/>
        </p:nvPicPr>
        <p:blipFill>
          <a:blip r:embed="rId2"/>
          <a:stretch>
            <a:fillRect/>
          </a:stretch>
        </p:blipFill>
        <p:spPr>
          <a:xfrm flipV="1">
            <a:off x="0" y="1075994"/>
            <a:ext cx="12161520" cy="18288"/>
          </a:xfrm>
          <a:prstGeom prst="rect">
            <a:avLst/>
          </a:prstGeom>
        </p:spPr>
      </p:pic>
      <p:pic>
        <p:nvPicPr>
          <p:cNvPr id="9" name="Picture 8">
            <a:extLst>
              <a:ext uri="{FF2B5EF4-FFF2-40B4-BE49-F238E27FC236}">
                <a16:creationId xmlns:a16="http://schemas.microsoft.com/office/drawing/2014/main" id="{68A1F8F2-5171-4FE3-AA3F-C63608D6AF6A}"/>
              </a:ext>
            </a:extLst>
          </p:cNvPr>
          <p:cNvPicPr>
            <a:picLocks/>
          </p:cNvPicPr>
          <p:nvPr/>
        </p:nvPicPr>
        <p:blipFill>
          <a:blip r:embed="rId2"/>
          <a:stretch>
            <a:fillRect/>
          </a:stretch>
        </p:blipFill>
        <p:spPr>
          <a:xfrm flipV="1">
            <a:off x="30480" y="6402492"/>
            <a:ext cx="12161520" cy="18288"/>
          </a:xfrm>
          <a:prstGeom prst="rect">
            <a:avLst/>
          </a:prstGeom>
        </p:spPr>
      </p:pic>
    </p:spTree>
    <p:extLst>
      <p:ext uri="{BB962C8B-B14F-4D97-AF65-F5344CB8AC3E}">
        <p14:creationId xmlns:p14="http://schemas.microsoft.com/office/powerpoint/2010/main" val="2052011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6E4-8AAA-4939-AA34-F25966F01391}"/>
              </a:ext>
            </a:extLst>
          </p:cNvPr>
          <p:cNvSpPr>
            <a:spLocks noGrp="1"/>
          </p:cNvSpPr>
          <p:nvPr>
            <p:ph type="title"/>
          </p:nvPr>
        </p:nvSpPr>
        <p:spPr>
          <a:xfrm>
            <a:off x="184881" y="134798"/>
            <a:ext cx="11822238"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3F470-1AA9-48FC-AEAB-017A95E97DFA}"/>
              </a:ext>
            </a:extLst>
          </p:cNvPr>
          <p:cNvSpPr>
            <a:spLocks noGrp="1"/>
          </p:cNvSpPr>
          <p:nvPr>
            <p:ph type="body" idx="1"/>
          </p:nvPr>
        </p:nvSpPr>
        <p:spPr>
          <a:xfrm>
            <a:off x="184881" y="1013051"/>
            <a:ext cx="5809485" cy="823912"/>
          </a:xfrm>
          <a:solidFill>
            <a:schemeClr val="tx1">
              <a:lumMod val="50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E2A5C-34E7-4644-A7BC-1203E1AD2978}"/>
              </a:ext>
            </a:extLst>
          </p:cNvPr>
          <p:cNvSpPr>
            <a:spLocks noGrp="1"/>
          </p:cNvSpPr>
          <p:nvPr>
            <p:ph sz="half" idx="2"/>
          </p:nvPr>
        </p:nvSpPr>
        <p:spPr>
          <a:xfrm>
            <a:off x="184881" y="1873015"/>
            <a:ext cx="5809485" cy="4316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5877B-9F44-49EA-A7DA-CD078EC25ED2}"/>
              </a:ext>
            </a:extLst>
          </p:cNvPr>
          <p:cNvSpPr>
            <a:spLocks noGrp="1"/>
          </p:cNvSpPr>
          <p:nvPr>
            <p:ph type="body" sz="quarter" idx="3"/>
          </p:nvPr>
        </p:nvSpPr>
        <p:spPr>
          <a:xfrm>
            <a:off x="6169024" y="1013051"/>
            <a:ext cx="5838095" cy="823912"/>
          </a:xfrm>
          <a:solidFill>
            <a:schemeClr val="tx1">
              <a:lumMod val="50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CA514-021F-467D-B812-EB91ACA7653C}"/>
              </a:ext>
            </a:extLst>
          </p:cNvPr>
          <p:cNvSpPr>
            <a:spLocks noGrp="1"/>
          </p:cNvSpPr>
          <p:nvPr>
            <p:ph sz="quarter" idx="4"/>
          </p:nvPr>
        </p:nvSpPr>
        <p:spPr>
          <a:xfrm>
            <a:off x="6197635" y="1873015"/>
            <a:ext cx="5809483" cy="4316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656EA7F-6AFC-4605-8986-1EDC3B94AEA1}"/>
              </a:ext>
            </a:extLst>
          </p:cNvPr>
          <p:cNvSpPr>
            <a:spLocks noGrp="1"/>
          </p:cNvSpPr>
          <p:nvPr>
            <p:ph type="ftr" sz="quarter" idx="11"/>
          </p:nvPr>
        </p:nvSpPr>
        <p:spPr>
          <a:xfrm>
            <a:off x="1676400" y="6410464"/>
            <a:ext cx="7329940" cy="365125"/>
          </a:xfrm>
        </p:spPr>
        <p:txBody>
          <a:bodyPr/>
          <a:lstStyle/>
          <a:p>
            <a:endParaRPr lang="en-US" dirty="0"/>
          </a:p>
        </p:txBody>
      </p:sp>
      <p:sp>
        <p:nvSpPr>
          <p:cNvPr id="9" name="Slide Number Placeholder 8">
            <a:extLst>
              <a:ext uri="{FF2B5EF4-FFF2-40B4-BE49-F238E27FC236}">
                <a16:creationId xmlns:a16="http://schemas.microsoft.com/office/drawing/2014/main" id="{D86007B9-7703-4050-856E-632876AAB3C6}"/>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11" name="Picture 10">
            <a:extLst>
              <a:ext uri="{FF2B5EF4-FFF2-40B4-BE49-F238E27FC236}">
                <a16:creationId xmlns:a16="http://schemas.microsoft.com/office/drawing/2014/main" id="{E14115DA-F1E4-4930-8BE6-D84285CABFAE}"/>
              </a:ext>
            </a:extLst>
          </p:cNvPr>
          <p:cNvPicPr>
            <a:picLocks/>
          </p:cNvPicPr>
          <p:nvPr/>
        </p:nvPicPr>
        <p:blipFill>
          <a:blip r:embed="rId2"/>
          <a:stretch>
            <a:fillRect/>
          </a:stretch>
        </p:blipFill>
        <p:spPr>
          <a:xfrm flipV="1">
            <a:off x="0" y="958711"/>
            <a:ext cx="12161520" cy="18288"/>
          </a:xfrm>
          <a:prstGeom prst="rect">
            <a:avLst/>
          </a:prstGeom>
        </p:spPr>
      </p:pic>
      <p:pic>
        <p:nvPicPr>
          <p:cNvPr id="7" name="Picture 6">
            <a:extLst>
              <a:ext uri="{FF2B5EF4-FFF2-40B4-BE49-F238E27FC236}">
                <a16:creationId xmlns:a16="http://schemas.microsoft.com/office/drawing/2014/main" id="{D3F4172E-FBA9-47A3-B3DC-2386A4DE2539}"/>
              </a:ext>
            </a:extLst>
          </p:cNvPr>
          <p:cNvPicPr>
            <a:picLocks noChangeAspect="1"/>
          </p:cNvPicPr>
          <p:nvPr userDrawn="1"/>
        </p:nvPicPr>
        <p:blipFill>
          <a:blip r:embed="rId3"/>
          <a:stretch>
            <a:fillRect/>
          </a:stretch>
        </p:blipFill>
        <p:spPr>
          <a:xfrm>
            <a:off x="133215" y="5879267"/>
            <a:ext cx="1414395" cy="865707"/>
          </a:xfrm>
          <a:prstGeom prst="rect">
            <a:avLst/>
          </a:prstGeom>
        </p:spPr>
      </p:pic>
    </p:spTree>
    <p:extLst>
      <p:ext uri="{BB962C8B-B14F-4D97-AF65-F5344CB8AC3E}">
        <p14:creationId xmlns:p14="http://schemas.microsoft.com/office/powerpoint/2010/main" val="222217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DA57-4BB7-47AB-95E2-749AD3B47C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879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98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327366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0" y="0"/>
            <a:ext cx="5183188" cy="68580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4"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7" y="287514"/>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4"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5"/>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146577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0" y="0"/>
            <a:ext cx="5183188"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4"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7" y="287514"/>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4"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5"/>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261166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C938-D5E6-4257-811E-1A39481F0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A9CCA-D366-454B-B1B9-457BDF3EE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6EA732-3537-42F6-A93E-7935F4926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50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_NIH logo">
    <p:spTree>
      <p:nvGrpSpPr>
        <p:cNvPr id="1" name=""/>
        <p:cNvGrpSpPr/>
        <p:nvPr/>
      </p:nvGrpSpPr>
      <p:grpSpPr>
        <a:xfrm>
          <a:off x="0" y="0"/>
          <a:ext cx="0" cy="0"/>
          <a:chOff x="0" y="0"/>
          <a:chExt cx="0" cy="0"/>
        </a:xfrm>
      </p:grpSpPr>
      <p:sp>
        <p:nvSpPr>
          <p:cNvPr id="2" name="Title 1"/>
          <p:cNvSpPr>
            <a:spLocks noGrp="1"/>
          </p:cNvSpPr>
          <p:nvPr>
            <p:ph type="title"/>
          </p:nvPr>
        </p:nvSpPr>
        <p:spPr>
          <a:xfrm>
            <a:off x="231422" y="186306"/>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2" y="1369029"/>
            <a:ext cx="11700746"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1" y="6393358"/>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2731910" y="6393359"/>
            <a:ext cx="8405781"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pic>
        <p:nvPicPr>
          <p:cNvPr id="4" name="Picture 3">
            <a:extLst>
              <a:ext uri="{FF2B5EF4-FFF2-40B4-BE49-F238E27FC236}">
                <a16:creationId xmlns:a16="http://schemas.microsoft.com/office/drawing/2014/main" id="{99044A01-0F33-4A4F-BD18-50011F44F016}"/>
              </a:ext>
            </a:extLst>
          </p:cNvPr>
          <p:cNvPicPr>
            <a:picLocks noChangeAspect="1"/>
          </p:cNvPicPr>
          <p:nvPr userDrawn="1"/>
        </p:nvPicPr>
        <p:blipFill>
          <a:blip r:embed="rId3"/>
          <a:stretch>
            <a:fillRect/>
          </a:stretch>
        </p:blipFill>
        <p:spPr>
          <a:xfrm>
            <a:off x="176994" y="5957248"/>
            <a:ext cx="1414395" cy="865707"/>
          </a:xfrm>
          <a:prstGeom prst="rect">
            <a:avLst/>
          </a:prstGeom>
        </p:spPr>
      </p:pic>
    </p:spTree>
    <p:extLst>
      <p:ext uri="{BB962C8B-B14F-4D97-AF65-F5344CB8AC3E}">
        <p14:creationId xmlns:p14="http://schemas.microsoft.com/office/powerpoint/2010/main" val="3603410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327192"/>
            <a:ext cx="12192000" cy="6858000"/>
          </a:xfrm>
          <a:prstGeom prst="rect">
            <a:avLst/>
          </a:prstGeom>
          <a:solidFill>
            <a:srgbClr val="922247"/>
          </a:solidFill>
          <a:ln>
            <a:solidFill>
              <a:srgbClr val="9222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74877" y="1127761"/>
            <a:ext cx="10363200" cy="1405160"/>
          </a:xfrm>
        </p:spPr>
        <p:txBody>
          <a:bodyPr>
            <a:noAutofit/>
          </a:bodyPr>
          <a:lstStyle>
            <a:lvl1pPr algn="l">
              <a:lnSpc>
                <a:spcPct val="80000"/>
              </a:lnSpc>
              <a:defRPr sz="6600" b="1" cap="all">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4877" y="2818672"/>
            <a:ext cx="8534400" cy="713019"/>
          </a:xfrm>
        </p:spPr>
        <p:txBody>
          <a:bodyPr>
            <a:normAutofit/>
          </a:bodyPr>
          <a:lstStyle>
            <a:lvl1pPr marL="0" indent="0" algn="l">
              <a:buNone/>
              <a:defRPr sz="2400" b="0" i="0">
                <a:solidFill>
                  <a:schemeClr val="tx2"/>
                </a:solidFill>
                <a:latin typeface="Calibri Light"/>
                <a:cs typeface="Calibri Ligh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0" hasCustomPrompt="1"/>
          </p:nvPr>
        </p:nvSpPr>
        <p:spPr>
          <a:xfrm>
            <a:off x="975786" y="3756193"/>
            <a:ext cx="3947583" cy="798513"/>
          </a:xfrm>
        </p:spPr>
        <p:txBody>
          <a:bodyPr>
            <a:normAutofit/>
          </a:bodyPr>
          <a:lstStyle>
            <a:lvl1pPr marL="0" indent="0">
              <a:buNone/>
              <a:defRPr sz="1400" b="0" i="0">
                <a:solidFill>
                  <a:srgbClr val="FFFFFF"/>
                </a:solidFill>
                <a:latin typeface="Calibri Light"/>
                <a:cs typeface="Calibri Light"/>
              </a:defRPr>
            </a:lvl1pPr>
          </a:lstStyle>
          <a:p>
            <a:pPr lvl="0"/>
            <a:r>
              <a:rPr lang="en-US" dirty="0"/>
              <a:t>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322" y="5894554"/>
            <a:ext cx="1996554" cy="606952"/>
          </a:xfrm>
          <a:prstGeom prst="rect">
            <a:avLst/>
          </a:prstGeom>
        </p:spPr>
      </p:pic>
    </p:spTree>
    <p:extLst>
      <p:ext uri="{BB962C8B-B14F-4D97-AF65-F5344CB8AC3E}">
        <p14:creationId xmlns:p14="http://schemas.microsoft.com/office/powerpoint/2010/main" val="168170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18"/>
        <p:cNvGrpSpPr/>
        <p:nvPr/>
      </p:nvGrpSpPr>
      <p:grpSpPr>
        <a:xfrm>
          <a:off x="0" y="0"/>
          <a:ext cx="0" cy="0"/>
          <a:chOff x="0" y="0"/>
          <a:chExt cx="0" cy="0"/>
        </a:xfrm>
      </p:grpSpPr>
      <p:sp>
        <p:nvSpPr>
          <p:cNvPr id="319" name="Google Shape;319;p54"/>
          <p:cNvSpPr/>
          <p:nvPr/>
        </p:nvSpPr>
        <p:spPr>
          <a:xfrm>
            <a:off x="1" y="2"/>
            <a:ext cx="12228400" cy="6664200"/>
          </a:xfrm>
          <a:prstGeom prst="rect">
            <a:avLst/>
          </a:prstGeom>
          <a:solidFill>
            <a:srgbClr val="29416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284160"/>
              </a:solidFill>
              <a:effectLst/>
              <a:uLnTx/>
              <a:uFillTx/>
              <a:latin typeface="Arial"/>
              <a:ea typeface="Arial"/>
              <a:cs typeface="Arial"/>
              <a:sym typeface="Arial"/>
            </a:endParaRPr>
          </a:p>
        </p:txBody>
      </p:sp>
      <p:sp>
        <p:nvSpPr>
          <p:cNvPr id="320" name="Google Shape;320;p54"/>
          <p:cNvSpPr txBox="1">
            <a:spLocks noGrp="1"/>
          </p:cNvSpPr>
          <p:nvPr>
            <p:ph type="ctrTitle"/>
          </p:nvPr>
        </p:nvSpPr>
        <p:spPr>
          <a:xfrm>
            <a:off x="573568" y="1168887"/>
            <a:ext cx="10972800" cy="345120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SzPts val="1400"/>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21" name="Google Shape;321;p54"/>
          <p:cNvSpPr txBox="1">
            <a:spLocks noGrp="1"/>
          </p:cNvSpPr>
          <p:nvPr>
            <p:ph type="subTitle" idx="1"/>
          </p:nvPr>
        </p:nvSpPr>
        <p:spPr>
          <a:xfrm>
            <a:off x="591584" y="4930840"/>
            <a:ext cx="10972800" cy="837900"/>
          </a:xfrm>
          <a:prstGeom prst="rect">
            <a:avLst/>
          </a:prstGeom>
          <a:noFill/>
          <a:ln>
            <a:noFill/>
          </a:ln>
        </p:spPr>
        <p:txBody>
          <a:bodyPr spcFirstLastPara="1" wrap="square" lIns="91425" tIns="45700" rIns="91425" bIns="45700" anchor="b" anchorCtr="0"/>
          <a:lstStyle>
            <a:lvl1pPr marR="0" lvl="0" algn="l" rtl="0">
              <a:lnSpc>
                <a:spcPct val="110000"/>
              </a:lnSpc>
              <a:spcBef>
                <a:spcPts val="270"/>
              </a:spcBef>
              <a:spcAft>
                <a:spcPts val="0"/>
              </a:spcAft>
              <a:buClr>
                <a:schemeClr val="lt1"/>
              </a:buClr>
              <a:buSzPts val="1800"/>
              <a:buFont typeface="Arial"/>
              <a:buNone/>
              <a:defRPr sz="1350" b="0"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grpSp>
        <p:nvGrpSpPr>
          <p:cNvPr id="322" name="Google Shape;322;p54"/>
          <p:cNvGrpSpPr/>
          <p:nvPr/>
        </p:nvGrpSpPr>
        <p:grpSpPr>
          <a:xfrm>
            <a:off x="-2709" y="5980953"/>
            <a:ext cx="12228400" cy="914400"/>
            <a:chOff x="-2033" y="5980953"/>
            <a:chExt cx="9171300" cy="914400"/>
          </a:xfrm>
        </p:grpSpPr>
        <p:sp>
          <p:nvSpPr>
            <p:cNvPr id="323" name="Google Shape;323;p54"/>
            <p:cNvSpPr/>
            <p:nvPr/>
          </p:nvSpPr>
          <p:spPr>
            <a:xfrm>
              <a:off x="-2033" y="5980953"/>
              <a:ext cx="91713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24" name="Google Shape;324;p54" descr="CHJ_Logo.eps"/>
            <p:cNvPicPr preferRelativeResize="0"/>
            <p:nvPr/>
          </p:nvPicPr>
          <p:blipFill rotWithShape="1">
            <a:blip r:embed="rId2">
              <a:alphaModFix/>
            </a:blip>
            <a:srcRect/>
            <a:stretch/>
          </p:blipFill>
          <p:spPr>
            <a:xfrm>
              <a:off x="533400" y="6128575"/>
              <a:ext cx="2286000" cy="625511"/>
            </a:xfrm>
            <a:prstGeom prst="rect">
              <a:avLst/>
            </a:prstGeom>
            <a:noFill/>
            <a:ln>
              <a:noFill/>
            </a:ln>
          </p:spPr>
        </p:pic>
      </p:grpSp>
      <p:pic>
        <p:nvPicPr>
          <p:cNvPr id="325" name="Google Shape;325;p54"/>
          <p:cNvPicPr preferRelativeResize="0"/>
          <p:nvPr/>
        </p:nvPicPr>
        <p:blipFill rotWithShape="1">
          <a:blip r:embed="rId3">
            <a:alphaModFix/>
          </a:blip>
          <a:srcRect/>
          <a:stretch/>
        </p:blipFill>
        <p:spPr>
          <a:xfrm flipH="1">
            <a:off x="8867255" y="242113"/>
            <a:ext cx="5286167" cy="5486399"/>
          </a:xfrm>
          <a:prstGeom prst="rect">
            <a:avLst/>
          </a:prstGeom>
          <a:noFill/>
          <a:ln>
            <a:noFill/>
          </a:ln>
        </p:spPr>
      </p:pic>
    </p:spTree>
    <p:extLst>
      <p:ext uri="{BB962C8B-B14F-4D97-AF65-F5344CB8AC3E}">
        <p14:creationId xmlns:p14="http://schemas.microsoft.com/office/powerpoint/2010/main" val="124541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3350960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A05F-642D-1D46-86F8-6AE3D0FF8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59AB9F-2BD2-AE44-9532-1DC566A37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BAB202-998E-3442-B475-6E52CA5FCEE2}"/>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23CCF7F1-03F1-3742-91DA-6BD8FA23F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25C1D-5BFF-4041-B4C2-A9A4D6417E16}"/>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326691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331D-66A2-B04D-B03E-C859F78FC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72C61-A04D-794F-99B5-5777C2D1D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E6AB3-21C3-1D4F-B1CA-8E999CE7867E}"/>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2C331345-18CA-574A-B85C-7C6EC138E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2941E-7380-904E-B223-5C9C79B25A37}"/>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497052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F325-E35D-7242-B178-274AB0947B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FDC5A1-A109-5A45-A11B-7378D8B3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A8957-8655-E341-AB2B-0DA9D6B01877}"/>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225A14C5-0A32-954B-8245-28B74DA82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3821-A30C-0749-8D3D-38A0A4A3CEC6}"/>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95469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EC20-21CA-1A4D-B98C-B7855C870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C2D05-12D3-3748-AC2D-B17B066D42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6621B-D4BD-134B-B43F-BCB713B50A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9AF429-5407-DF48-8013-EA760C580999}"/>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6" name="Footer Placeholder 5">
            <a:extLst>
              <a:ext uri="{FF2B5EF4-FFF2-40B4-BE49-F238E27FC236}">
                <a16:creationId xmlns:a16="http://schemas.microsoft.com/office/drawing/2014/main" id="{4FCDAB45-749A-6E49-BB4A-364E3DCCC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22A5A-F94E-564E-BF0D-3B137D69F3AF}"/>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1877063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11F0-946F-8C4C-BCF4-05EFB5A7C7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522BC-0B3E-A44E-8520-CE064AC4D4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279A8-9ECA-4B4E-B6BB-C121D87CF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55C19-D84D-FB41-95DD-0BA66B5CC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FF10D-137F-BF4B-82DB-EE86247511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10AD4-AB82-204D-84A9-FA7F5A5BD0F2}"/>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8" name="Footer Placeholder 7">
            <a:extLst>
              <a:ext uri="{FF2B5EF4-FFF2-40B4-BE49-F238E27FC236}">
                <a16:creationId xmlns:a16="http://schemas.microsoft.com/office/drawing/2014/main" id="{1D66C8A8-A354-9845-A9B7-423D66C884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912EE-C319-184A-B5FE-596CDDF36F31}"/>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1978434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2437-5E16-F445-9735-EDD225B99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E7CF1-8856-A14F-BF6E-60EC606B10BB}"/>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4" name="Footer Placeholder 3">
            <a:extLst>
              <a:ext uri="{FF2B5EF4-FFF2-40B4-BE49-F238E27FC236}">
                <a16:creationId xmlns:a16="http://schemas.microsoft.com/office/drawing/2014/main" id="{C4BCABA3-2C7C-D34C-8CBB-908CB279A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E35B0-86AD-AC4C-BF7A-F2159B4E6349}"/>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4111470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69535-FD79-DE44-B050-0090FC9DCC20}"/>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3" name="Footer Placeholder 2">
            <a:extLst>
              <a:ext uri="{FF2B5EF4-FFF2-40B4-BE49-F238E27FC236}">
                <a16:creationId xmlns:a16="http://schemas.microsoft.com/office/drawing/2014/main" id="{DFDB01D9-6C15-D449-A7AB-B759F708C7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2C559-DC19-964F-A4D4-67289F2145AF}"/>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224791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31422" y="186306"/>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2" y="1369029"/>
            <a:ext cx="11700746" cy="5302665"/>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spTree>
    <p:extLst>
      <p:ext uri="{BB962C8B-B14F-4D97-AF65-F5344CB8AC3E}">
        <p14:creationId xmlns:p14="http://schemas.microsoft.com/office/powerpoint/2010/main" val="327449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B3E-2DDA-1C41-A736-8CBC60B48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AE56D-790E-D247-8E2B-415AC8C3B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7FA6C-18CB-4C42-A653-5A080C24E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40447-0C30-CA4D-9054-3B58A3B87871}"/>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6" name="Footer Placeholder 5">
            <a:extLst>
              <a:ext uri="{FF2B5EF4-FFF2-40B4-BE49-F238E27FC236}">
                <a16:creationId xmlns:a16="http://schemas.microsoft.com/office/drawing/2014/main" id="{2827ACC9-3A44-BB40-9435-2153FF670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7B979-36FF-0E4B-978E-7B36C5813AED}"/>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1484262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41AE-D00B-5342-8CF8-AC6E52909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71038-C164-8E49-92D1-4F94B44F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C3DA34-0010-F04C-9AFE-540BD53A6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45666-EA7E-734A-A71C-D18B5B95F7BE}"/>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6" name="Footer Placeholder 5">
            <a:extLst>
              <a:ext uri="{FF2B5EF4-FFF2-40B4-BE49-F238E27FC236}">
                <a16:creationId xmlns:a16="http://schemas.microsoft.com/office/drawing/2014/main" id="{7A27FA6F-B118-AD44-8F8D-91296DB0E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0A8D9-A6CF-2C43-94F7-26A88AEA9EDE}"/>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206255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DD4E-601C-7D4B-B568-DB4DFE73FE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832FE3-8E60-1D48-B7D2-F4BE265F9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E2E2F-665B-DE43-9356-BA95403F8B39}"/>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A8AB034B-A5D8-EF4B-B76D-A234D239C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9358D-C7DF-D440-ABB2-74C528192827}"/>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3140758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E080F-A52B-3F48-8B55-76BC9B7C39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A1C30D-6337-3F41-96BB-5E68A389B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D0D1A-088B-3248-B7AE-A9601B3DAADC}"/>
              </a:ext>
            </a:extLst>
          </p:cNvPr>
          <p:cNvSpPr>
            <a:spLocks noGrp="1"/>
          </p:cNvSpPr>
          <p:nvPr>
            <p:ph type="dt" sz="half" idx="10"/>
          </p:nvPr>
        </p:nvSpPr>
        <p:spPr/>
        <p:txBody>
          <a:body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5516B6C1-CBE0-4842-BDC3-19DD39D65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792EF-5756-5541-9580-7C76995203A4}"/>
              </a:ext>
            </a:extLst>
          </p:cNvPr>
          <p:cNvSpPr>
            <a:spLocks noGrp="1"/>
          </p:cNvSpPr>
          <p:nvPr>
            <p:ph type="sldNum" sz="quarter" idx="12"/>
          </p:nvPr>
        </p:nvSpPr>
        <p:spPr/>
        <p:txBody>
          <a:bodyPr/>
          <a:lstStyle/>
          <a:p>
            <a:fld id="{0A74B414-4AF2-9245-B645-5B7BE3940D3F}" type="slidenum">
              <a:rPr lang="en-US" smtClean="0"/>
              <a:t>‹#›</a:t>
            </a:fld>
            <a:endParaRPr lang="en-US"/>
          </a:p>
        </p:txBody>
      </p:sp>
    </p:spTree>
    <p:extLst>
      <p:ext uri="{BB962C8B-B14F-4D97-AF65-F5344CB8AC3E}">
        <p14:creationId xmlns:p14="http://schemas.microsoft.com/office/powerpoint/2010/main" val="205921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327192"/>
            <a:ext cx="12192000" cy="6858000"/>
          </a:xfrm>
          <a:prstGeom prst="rect">
            <a:avLst/>
          </a:prstGeom>
          <a:solidFill>
            <a:srgbClr val="922247"/>
          </a:solidFill>
          <a:ln>
            <a:solidFill>
              <a:srgbClr val="9222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74877" y="1127761"/>
            <a:ext cx="10363200" cy="1405160"/>
          </a:xfrm>
        </p:spPr>
        <p:txBody>
          <a:bodyPr>
            <a:noAutofit/>
          </a:bodyPr>
          <a:lstStyle>
            <a:lvl1pPr algn="l">
              <a:lnSpc>
                <a:spcPct val="80000"/>
              </a:lnSpc>
              <a:defRPr sz="6600" b="1" cap="all">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4877" y="2818672"/>
            <a:ext cx="8534400" cy="713019"/>
          </a:xfrm>
        </p:spPr>
        <p:txBody>
          <a:bodyPr>
            <a:normAutofit/>
          </a:bodyPr>
          <a:lstStyle>
            <a:lvl1pPr marL="0" indent="0" algn="l">
              <a:buNone/>
              <a:defRPr sz="2400" b="0" i="0">
                <a:solidFill>
                  <a:schemeClr val="tx2"/>
                </a:solidFill>
                <a:latin typeface="Calibri Light"/>
                <a:cs typeface="Calibri Ligh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0" hasCustomPrompt="1"/>
          </p:nvPr>
        </p:nvSpPr>
        <p:spPr>
          <a:xfrm>
            <a:off x="975786" y="3756193"/>
            <a:ext cx="3947583" cy="798513"/>
          </a:xfrm>
        </p:spPr>
        <p:txBody>
          <a:bodyPr>
            <a:normAutofit/>
          </a:bodyPr>
          <a:lstStyle>
            <a:lvl1pPr marL="0" indent="0">
              <a:buNone/>
              <a:defRPr sz="1400" b="0" i="0">
                <a:solidFill>
                  <a:srgbClr val="FFFFFF"/>
                </a:solidFill>
                <a:latin typeface="Calibri Light"/>
                <a:cs typeface="Calibri Light"/>
              </a:defRPr>
            </a:lvl1pPr>
          </a:lstStyle>
          <a:p>
            <a:pPr lvl="0"/>
            <a:r>
              <a:rPr lang="en-US" dirty="0"/>
              <a:t>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322" y="5894554"/>
            <a:ext cx="1996554" cy="606952"/>
          </a:xfrm>
          <a:prstGeom prst="rect">
            <a:avLst/>
          </a:prstGeom>
        </p:spPr>
      </p:pic>
    </p:spTree>
    <p:extLst>
      <p:ext uri="{BB962C8B-B14F-4D97-AF65-F5344CB8AC3E}">
        <p14:creationId xmlns:p14="http://schemas.microsoft.com/office/powerpoint/2010/main" val="2348989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299273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18"/>
        <p:cNvGrpSpPr/>
        <p:nvPr/>
      </p:nvGrpSpPr>
      <p:grpSpPr>
        <a:xfrm>
          <a:off x="0" y="0"/>
          <a:ext cx="0" cy="0"/>
          <a:chOff x="0" y="0"/>
          <a:chExt cx="0" cy="0"/>
        </a:xfrm>
      </p:grpSpPr>
      <p:sp>
        <p:nvSpPr>
          <p:cNvPr id="319" name="Google Shape;319;p54"/>
          <p:cNvSpPr/>
          <p:nvPr/>
        </p:nvSpPr>
        <p:spPr>
          <a:xfrm>
            <a:off x="1" y="2"/>
            <a:ext cx="12228400" cy="6664200"/>
          </a:xfrm>
          <a:prstGeom prst="rect">
            <a:avLst/>
          </a:prstGeom>
          <a:solidFill>
            <a:srgbClr val="29416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284160"/>
              </a:solidFill>
              <a:effectLst/>
              <a:uLnTx/>
              <a:uFillTx/>
              <a:latin typeface="Arial"/>
              <a:ea typeface="Arial"/>
              <a:cs typeface="Arial"/>
              <a:sym typeface="Arial"/>
            </a:endParaRPr>
          </a:p>
        </p:txBody>
      </p:sp>
      <p:sp>
        <p:nvSpPr>
          <p:cNvPr id="320" name="Google Shape;320;p54"/>
          <p:cNvSpPr txBox="1">
            <a:spLocks noGrp="1"/>
          </p:cNvSpPr>
          <p:nvPr>
            <p:ph type="ctrTitle"/>
          </p:nvPr>
        </p:nvSpPr>
        <p:spPr>
          <a:xfrm>
            <a:off x="573568" y="1168887"/>
            <a:ext cx="10972800" cy="345120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SzPts val="1400"/>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21" name="Google Shape;321;p54"/>
          <p:cNvSpPr txBox="1">
            <a:spLocks noGrp="1"/>
          </p:cNvSpPr>
          <p:nvPr>
            <p:ph type="subTitle" idx="1"/>
          </p:nvPr>
        </p:nvSpPr>
        <p:spPr>
          <a:xfrm>
            <a:off x="591584" y="4930840"/>
            <a:ext cx="10972800" cy="837900"/>
          </a:xfrm>
          <a:prstGeom prst="rect">
            <a:avLst/>
          </a:prstGeom>
          <a:noFill/>
          <a:ln>
            <a:noFill/>
          </a:ln>
        </p:spPr>
        <p:txBody>
          <a:bodyPr spcFirstLastPara="1" wrap="square" lIns="91425" tIns="45700" rIns="91425" bIns="45700" anchor="b" anchorCtr="0"/>
          <a:lstStyle>
            <a:lvl1pPr marR="0" lvl="0" algn="l" rtl="0">
              <a:lnSpc>
                <a:spcPct val="110000"/>
              </a:lnSpc>
              <a:spcBef>
                <a:spcPts val="270"/>
              </a:spcBef>
              <a:spcAft>
                <a:spcPts val="0"/>
              </a:spcAft>
              <a:buClr>
                <a:schemeClr val="lt1"/>
              </a:buClr>
              <a:buSzPts val="1800"/>
              <a:buFont typeface="Arial"/>
              <a:buNone/>
              <a:defRPr sz="1350" b="0"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grpSp>
        <p:nvGrpSpPr>
          <p:cNvPr id="322" name="Google Shape;322;p54"/>
          <p:cNvGrpSpPr/>
          <p:nvPr/>
        </p:nvGrpSpPr>
        <p:grpSpPr>
          <a:xfrm>
            <a:off x="-2709" y="5980953"/>
            <a:ext cx="12228400" cy="914400"/>
            <a:chOff x="-2033" y="5980953"/>
            <a:chExt cx="9171300" cy="914400"/>
          </a:xfrm>
        </p:grpSpPr>
        <p:sp>
          <p:nvSpPr>
            <p:cNvPr id="323" name="Google Shape;323;p54"/>
            <p:cNvSpPr/>
            <p:nvPr/>
          </p:nvSpPr>
          <p:spPr>
            <a:xfrm>
              <a:off x="-2033" y="5980953"/>
              <a:ext cx="91713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24" name="Google Shape;324;p54" descr="CHJ_Logo.eps"/>
            <p:cNvPicPr preferRelativeResize="0"/>
            <p:nvPr/>
          </p:nvPicPr>
          <p:blipFill rotWithShape="1">
            <a:blip r:embed="rId2">
              <a:alphaModFix/>
            </a:blip>
            <a:srcRect/>
            <a:stretch/>
          </p:blipFill>
          <p:spPr>
            <a:xfrm>
              <a:off x="533400" y="6128575"/>
              <a:ext cx="2286000" cy="625511"/>
            </a:xfrm>
            <a:prstGeom prst="rect">
              <a:avLst/>
            </a:prstGeom>
            <a:noFill/>
            <a:ln>
              <a:noFill/>
            </a:ln>
          </p:spPr>
        </p:pic>
      </p:grpSp>
      <p:pic>
        <p:nvPicPr>
          <p:cNvPr id="325" name="Google Shape;325;p54"/>
          <p:cNvPicPr preferRelativeResize="0"/>
          <p:nvPr/>
        </p:nvPicPr>
        <p:blipFill rotWithShape="1">
          <a:blip r:embed="rId3">
            <a:alphaModFix/>
          </a:blip>
          <a:srcRect/>
          <a:stretch/>
        </p:blipFill>
        <p:spPr>
          <a:xfrm flipH="1">
            <a:off x="8867255" y="242113"/>
            <a:ext cx="5286167" cy="5486399"/>
          </a:xfrm>
          <a:prstGeom prst="rect">
            <a:avLst/>
          </a:prstGeom>
          <a:noFill/>
          <a:ln>
            <a:noFill/>
          </a:ln>
        </p:spPr>
      </p:pic>
    </p:spTree>
    <p:extLst>
      <p:ext uri="{BB962C8B-B14F-4D97-AF65-F5344CB8AC3E}">
        <p14:creationId xmlns:p14="http://schemas.microsoft.com/office/powerpoint/2010/main" val="3528492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ata &amp; Text">
  <p:cSld name="Data &amp; Text">
    <p:spTree>
      <p:nvGrpSpPr>
        <p:cNvPr id="1" name="Shape 330"/>
        <p:cNvGrpSpPr/>
        <p:nvPr/>
      </p:nvGrpSpPr>
      <p:grpSpPr>
        <a:xfrm>
          <a:off x="0" y="0"/>
          <a:ext cx="0" cy="0"/>
          <a:chOff x="0" y="0"/>
          <a:chExt cx="0" cy="0"/>
        </a:xfrm>
      </p:grpSpPr>
      <p:sp>
        <p:nvSpPr>
          <p:cNvPr id="331" name="Google Shape;331;p56"/>
          <p:cNvSpPr txBox="1">
            <a:spLocks noGrp="1"/>
          </p:cNvSpPr>
          <p:nvPr>
            <p:ph type="ctrTitle"/>
          </p:nvPr>
        </p:nvSpPr>
        <p:spPr>
          <a:xfrm>
            <a:off x="573568" y="1231577"/>
            <a:ext cx="10972800" cy="727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32" name="Google Shape;332;p56"/>
          <p:cNvSpPr txBox="1">
            <a:spLocks noGrp="1"/>
          </p:cNvSpPr>
          <p:nvPr>
            <p:ph type="body" idx="1"/>
          </p:nvPr>
        </p:nvSpPr>
        <p:spPr>
          <a:xfrm>
            <a:off x="573568" y="2185500"/>
            <a:ext cx="10972800" cy="3486600"/>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L="685800" marR="0" lvl="1"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33" name="Google Shape;333;p56"/>
          <p:cNvSpPr txBox="1">
            <a:spLocks noGrp="1"/>
          </p:cNvSpPr>
          <p:nvPr>
            <p:ph type="sldNum" idx="12"/>
          </p:nvPr>
        </p:nvSpPr>
        <p:spPr>
          <a:xfrm>
            <a:off x="8737600" y="6356352"/>
            <a:ext cx="28448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825" b="1" i="0">
                <a:solidFill>
                  <a:srgbClr val="FFFFFF"/>
                </a:solidFill>
                <a:latin typeface="Arial"/>
                <a:ea typeface="Arial"/>
                <a:cs typeface="Arial"/>
                <a:sym typeface="Arial"/>
              </a:defRPr>
            </a:lvl1pPr>
            <a:lvl2pPr marL="0" marR="0" lvl="1" indent="0" algn="l" rtl="0">
              <a:spcBef>
                <a:spcPts val="0"/>
              </a:spcBef>
              <a:spcAft>
                <a:spcPts val="0"/>
              </a:spcAft>
              <a:buNone/>
              <a:defRPr sz="825" b="1" i="0">
                <a:solidFill>
                  <a:srgbClr val="FFFFFF"/>
                </a:solidFill>
                <a:latin typeface="Arial"/>
                <a:ea typeface="Arial"/>
                <a:cs typeface="Arial"/>
                <a:sym typeface="Arial"/>
              </a:defRPr>
            </a:lvl2pPr>
            <a:lvl3pPr marL="0" marR="0" lvl="2" indent="0" algn="l" rtl="0">
              <a:spcBef>
                <a:spcPts val="0"/>
              </a:spcBef>
              <a:spcAft>
                <a:spcPts val="0"/>
              </a:spcAft>
              <a:buNone/>
              <a:defRPr sz="825" b="1" i="0">
                <a:solidFill>
                  <a:srgbClr val="FFFFFF"/>
                </a:solidFill>
                <a:latin typeface="Arial"/>
                <a:ea typeface="Arial"/>
                <a:cs typeface="Arial"/>
                <a:sym typeface="Arial"/>
              </a:defRPr>
            </a:lvl3pPr>
            <a:lvl4pPr marL="0" marR="0" lvl="3" indent="0" algn="l" rtl="0">
              <a:spcBef>
                <a:spcPts val="0"/>
              </a:spcBef>
              <a:spcAft>
                <a:spcPts val="0"/>
              </a:spcAft>
              <a:buNone/>
              <a:defRPr sz="825" b="1" i="0">
                <a:solidFill>
                  <a:srgbClr val="FFFFFF"/>
                </a:solidFill>
                <a:latin typeface="Arial"/>
                <a:ea typeface="Arial"/>
                <a:cs typeface="Arial"/>
                <a:sym typeface="Arial"/>
              </a:defRPr>
            </a:lvl4pPr>
            <a:lvl5pPr marL="0" marR="0" lvl="4" indent="0" algn="l" rtl="0">
              <a:spcBef>
                <a:spcPts val="0"/>
              </a:spcBef>
              <a:spcAft>
                <a:spcPts val="0"/>
              </a:spcAft>
              <a:buNone/>
              <a:defRPr sz="825" b="1" i="0">
                <a:solidFill>
                  <a:srgbClr val="FFFFFF"/>
                </a:solidFill>
                <a:latin typeface="Arial"/>
                <a:ea typeface="Arial"/>
                <a:cs typeface="Arial"/>
                <a:sym typeface="Arial"/>
              </a:defRPr>
            </a:lvl5pPr>
            <a:lvl6pPr marL="0" marR="0" lvl="5" indent="0" algn="l" rtl="0">
              <a:spcBef>
                <a:spcPts val="0"/>
              </a:spcBef>
              <a:spcAft>
                <a:spcPts val="0"/>
              </a:spcAft>
              <a:buNone/>
              <a:defRPr sz="825" b="1" i="0">
                <a:solidFill>
                  <a:srgbClr val="FFFFFF"/>
                </a:solidFill>
                <a:latin typeface="Arial"/>
                <a:ea typeface="Arial"/>
                <a:cs typeface="Arial"/>
                <a:sym typeface="Arial"/>
              </a:defRPr>
            </a:lvl6pPr>
            <a:lvl7pPr marL="0" marR="0" lvl="6" indent="0" algn="l" rtl="0">
              <a:spcBef>
                <a:spcPts val="0"/>
              </a:spcBef>
              <a:spcAft>
                <a:spcPts val="0"/>
              </a:spcAft>
              <a:buNone/>
              <a:defRPr sz="825" b="1" i="0">
                <a:solidFill>
                  <a:srgbClr val="FFFFFF"/>
                </a:solidFill>
                <a:latin typeface="Arial"/>
                <a:ea typeface="Arial"/>
                <a:cs typeface="Arial"/>
                <a:sym typeface="Arial"/>
              </a:defRPr>
            </a:lvl7pPr>
            <a:lvl8pPr marL="0" marR="0" lvl="7" indent="0" algn="l" rtl="0">
              <a:spcBef>
                <a:spcPts val="0"/>
              </a:spcBef>
              <a:spcAft>
                <a:spcPts val="0"/>
              </a:spcAft>
              <a:buNone/>
              <a:defRPr sz="825" b="1" i="0">
                <a:solidFill>
                  <a:srgbClr val="FFFFFF"/>
                </a:solidFill>
                <a:latin typeface="Arial"/>
                <a:ea typeface="Arial"/>
                <a:cs typeface="Arial"/>
                <a:sym typeface="Arial"/>
              </a:defRPr>
            </a:lvl8pPr>
            <a:lvl9pPr marL="0" marR="0" lvl="8" indent="0" algn="l" rtl="0">
              <a:spcBef>
                <a:spcPts val="0"/>
              </a:spcBef>
              <a:spcAft>
                <a:spcPts val="0"/>
              </a:spcAft>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4027318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 - Blue">
  <p:cSld name="Divider - Blue">
    <p:spTree>
      <p:nvGrpSpPr>
        <p:cNvPr id="1" name="Shape 334"/>
        <p:cNvGrpSpPr/>
        <p:nvPr/>
      </p:nvGrpSpPr>
      <p:grpSpPr>
        <a:xfrm>
          <a:off x="0" y="0"/>
          <a:ext cx="0" cy="0"/>
          <a:chOff x="0" y="0"/>
          <a:chExt cx="0" cy="0"/>
        </a:xfrm>
      </p:grpSpPr>
      <p:sp>
        <p:nvSpPr>
          <p:cNvPr id="335" name="Google Shape;335;p57"/>
          <p:cNvSpPr/>
          <p:nvPr/>
        </p:nvSpPr>
        <p:spPr>
          <a:xfrm>
            <a:off x="1" y="-40530"/>
            <a:ext cx="12212400" cy="6322800"/>
          </a:xfrm>
          <a:prstGeom prst="rect">
            <a:avLst/>
          </a:prstGeom>
          <a:solidFill>
            <a:srgbClr val="29416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284160"/>
              </a:solidFill>
              <a:effectLst/>
              <a:uLnTx/>
              <a:uFillTx/>
              <a:latin typeface="Arial"/>
              <a:ea typeface="Arial"/>
              <a:cs typeface="Arial"/>
              <a:sym typeface="Arial"/>
            </a:endParaRPr>
          </a:p>
        </p:txBody>
      </p:sp>
      <p:grpSp>
        <p:nvGrpSpPr>
          <p:cNvPr id="336" name="Google Shape;336;p57"/>
          <p:cNvGrpSpPr/>
          <p:nvPr/>
        </p:nvGrpSpPr>
        <p:grpSpPr>
          <a:xfrm>
            <a:off x="-2709" y="5980953"/>
            <a:ext cx="12228400" cy="914400"/>
            <a:chOff x="-2033" y="5980953"/>
            <a:chExt cx="9171300" cy="914400"/>
          </a:xfrm>
        </p:grpSpPr>
        <p:sp>
          <p:nvSpPr>
            <p:cNvPr id="337" name="Google Shape;337;p57"/>
            <p:cNvSpPr/>
            <p:nvPr/>
          </p:nvSpPr>
          <p:spPr>
            <a:xfrm>
              <a:off x="-2033" y="5980953"/>
              <a:ext cx="91713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38" name="Google Shape;338;p57" descr="CHJ_Logo.eps"/>
            <p:cNvPicPr preferRelativeResize="0"/>
            <p:nvPr/>
          </p:nvPicPr>
          <p:blipFill rotWithShape="1">
            <a:blip r:embed="rId2">
              <a:alphaModFix/>
            </a:blip>
            <a:srcRect/>
            <a:stretch/>
          </p:blipFill>
          <p:spPr>
            <a:xfrm>
              <a:off x="533400" y="6128575"/>
              <a:ext cx="2286000" cy="625511"/>
            </a:xfrm>
            <a:prstGeom prst="rect">
              <a:avLst/>
            </a:prstGeom>
            <a:noFill/>
            <a:ln>
              <a:noFill/>
            </a:ln>
          </p:spPr>
        </p:pic>
      </p:grpSp>
      <p:sp>
        <p:nvSpPr>
          <p:cNvPr id="339" name="Google Shape;339;p57"/>
          <p:cNvSpPr txBox="1">
            <a:spLocks noGrp="1"/>
          </p:cNvSpPr>
          <p:nvPr>
            <p:ph type="ctrTitle"/>
          </p:nvPr>
        </p:nvSpPr>
        <p:spPr>
          <a:xfrm>
            <a:off x="573568" y="1106196"/>
            <a:ext cx="10972800" cy="456600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SzPts val="1400"/>
              <a:buNone/>
              <a:defRPr sz="375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pic>
        <p:nvPicPr>
          <p:cNvPr id="340" name="Google Shape;340;p57"/>
          <p:cNvPicPr preferRelativeResize="0"/>
          <p:nvPr/>
        </p:nvPicPr>
        <p:blipFill rotWithShape="1">
          <a:blip r:embed="rId3">
            <a:alphaModFix/>
          </a:blip>
          <a:srcRect/>
          <a:stretch/>
        </p:blipFill>
        <p:spPr>
          <a:xfrm flipH="1">
            <a:off x="8867255" y="242113"/>
            <a:ext cx="5286167" cy="5486399"/>
          </a:xfrm>
          <a:prstGeom prst="rect">
            <a:avLst/>
          </a:prstGeom>
          <a:noFill/>
          <a:ln>
            <a:noFill/>
          </a:ln>
        </p:spPr>
      </p:pic>
      <p:sp>
        <p:nvSpPr>
          <p:cNvPr id="341" name="Google Shape;341;p57"/>
          <p:cNvSpPr txBox="1">
            <a:spLocks noGrp="1"/>
          </p:cNvSpPr>
          <p:nvPr>
            <p:ph type="sldNum" idx="12"/>
          </p:nvPr>
        </p:nvSpPr>
        <p:spPr>
          <a:xfrm>
            <a:off x="8737600" y="6356352"/>
            <a:ext cx="28448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825" b="1" i="0">
                <a:solidFill>
                  <a:srgbClr val="355474"/>
                </a:solidFill>
                <a:latin typeface="Arial"/>
                <a:ea typeface="Arial"/>
                <a:cs typeface="Arial"/>
                <a:sym typeface="Arial"/>
              </a:defRPr>
            </a:lvl1pPr>
            <a:lvl2pPr marL="0" marR="0" lvl="1" indent="0" algn="l" rtl="0">
              <a:spcBef>
                <a:spcPts val="0"/>
              </a:spcBef>
              <a:spcAft>
                <a:spcPts val="0"/>
              </a:spcAft>
              <a:buNone/>
              <a:defRPr sz="825" b="1" i="0">
                <a:solidFill>
                  <a:srgbClr val="355474"/>
                </a:solidFill>
                <a:latin typeface="Arial"/>
                <a:ea typeface="Arial"/>
                <a:cs typeface="Arial"/>
                <a:sym typeface="Arial"/>
              </a:defRPr>
            </a:lvl2pPr>
            <a:lvl3pPr marL="0" marR="0" lvl="2" indent="0" algn="l" rtl="0">
              <a:spcBef>
                <a:spcPts val="0"/>
              </a:spcBef>
              <a:spcAft>
                <a:spcPts val="0"/>
              </a:spcAft>
              <a:buNone/>
              <a:defRPr sz="825" b="1" i="0">
                <a:solidFill>
                  <a:srgbClr val="355474"/>
                </a:solidFill>
                <a:latin typeface="Arial"/>
                <a:ea typeface="Arial"/>
                <a:cs typeface="Arial"/>
                <a:sym typeface="Arial"/>
              </a:defRPr>
            </a:lvl3pPr>
            <a:lvl4pPr marL="0" marR="0" lvl="3" indent="0" algn="l" rtl="0">
              <a:spcBef>
                <a:spcPts val="0"/>
              </a:spcBef>
              <a:spcAft>
                <a:spcPts val="0"/>
              </a:spcAft>
              <a:buNone/>
              <a:defRPr sz="825" b="1" i="0">
                <a:solidFill>
                  <a:srgbClr val="355474"/>
                </a:solidFill>
                <a:latin typeface="Arial"/>
                <a:ea typeface="Arial"/>
                <a:cs typeface="Arial"/>
                <a:sym typeface="Arial"/>
              </a:defRPr>
            </a:lvl4pPr>
            <a:lvl5pPr marL="0" marR="0" lvl="4" indent="0" algn="l" rtl="0">
              <a:spcBef>
                <a:spcPts val="0"/>
              </a:spcBef>
              <a:spcAft>
                <a:spcPts val="0"/>
              </a:spcAft>
              <a:buNone/>
              <a:defRPr sz="825" b="1" i="0">
                <a:solidFill>
                  <a:srgbClr val="355474"/>
                </a:solidFill>
                <a:latin typeface="Arial"/>
                <a:ea typeface="Arial"/>
                <a:cs typeface="Arial"/>
                <a:sym typeface="Arial"/>
              </a:defRPr>
            </a:lvl5pPr>
            <a:lvl6pPr marL="0" marR="0" lvl="5" indent="0" algn="l" rtl="0">
              <a:spcBef>
                <a:spcPts val="0"/>
              </a:spcBef>
              <a:spcAft>
                <a:spcPts val="0"/>
              </a:spcAft>
              <a:buNone/>
              <a:defRPr sz="825" b="1" i="0">
                <a:solidFill>
                  <a:srgbClr val="355474"/>
                </a:solidFill>
                <a:latin typeface="Arial"/>
                <a:ea typeface="Arial"/>
                <a:cs typeface="Arial"/>
                <a:sym typeface="Arial"/>
              </a:defRPr>
            </a:lvl6pPr>
            <a:lvl7pPr marL="0" marR="0" lvl="6" indent="0" algn="l" rtl="0">
              <a:spcBef>
                <a:spcPts val="0"/>
              </a:spcBef>
              <a:spcAft>
                <a:spcPts val="0"/>
              </a:spcAft>
              <a:buNone/>
              <a:defRPr sz="825" b="1" i="0">
                <a:solidFill>
                  <a:srgbClr val="355474"/>
                </a:solidFill>
                <a:latin typeface="Arial"/>
                <a:ea typeface="Arial"/>
                <a:cs typeface="Arial"/>
                <a:sym typeface="Arial"/>
              </a:defRPr>
            </a:lvl7pPr>
            <a:lvl8pPr marL="0" marR="0" lvl="7" indent="0" algn="l" rtl="0">
              <a:spcBef>
                <a:spcPts val="0"/>
              </a:spcBef>
              <a:spcAft>
                <a:spcPts val="0"/>
              </a:spcAft>
              <a:buNone/>
              <a:defRPr sz="825" b="1" i="0">
                <a:solidFill>
                  <a:srgbClr val="355474"/>
                </a:solidFill>
                <a:latin typeface="Arial"/>
                <a:ea typeface="Arial"/>
                <a:cs typeface="Arial"/>
                <a:sym typeface="Arial"/>
              </a:defRPr>
            </a:lvl8pPr>
            <a:lvl9pPr marL="0" marR="0" lvl="8" indent="0" algn="l" rtl="0">
              <a:spcBef>
                <a:spcPts val="0"/>
              </a:spcBef>
              <a:spcAft>
                <a:spcPts val="0"/>
              </a:spcAft>
              <a:buNone/>
              <a:defRPr sz="825" b="1" i="0">
                <a:solidFill>
                  <a:srgbClr val="355474"/>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3294383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58"/>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350">
                <a:solidFill>
                  <a:srgbClr val="000000"/>
                </a:solidFill>
                <a:latin typeface="Arial"/>
                <a:ea typeface="Arial"/>
                <a:cs typeface="Arial"/>
                <a:sym typeface="Arial"/>
              </a:defRPr>
            </a:lvl1pPr>
            <a:lvl2pPr marL="0" marR="0" lvl="1" indent="0" algn="l" rtl="0">
              <a:spcBef>
                <a:spcPts val="0"/>
              </a:spcBef>
              <a:spcAft>
                <a:spcPts val="0"/>
              </a:spcAft>
              <a:buNone/>
              <a:defRPr sz="1350">
                <a:solidFill>
                  <a:srgbClr val="000000"/>
                </a:solidFill>
                <a:latin typeface="Arial"/>
                <a:ea typeface="Arial"/>
                <a:cs typeface="Arial"/>
                <a:sym typeface="Arial"/>
              </a:defRPr>
            </a:lvl2pPr>
            <a:lvl3pPr marL="0" marR="0" lvl="2" indent="0" algn="l" rtl="0">
              <a:spcBef>
                <a:spcPts val="0"/>
              </a:spcBef>
              <a:spcAft>
                <a:spcPts val="0"/>
              </a:spcAft>
              <a:buNone/>
              <a:defRPr sz="1350">
                <a:solidFill>
                  <a:srgbClr val="000000"/>
                </a:solidFill>
                <a:latin typeface="Arial"/>
                <a:ea typeface="Arial"/>
                <a:cs typeface="Arial"/>
                <a:sym typeface="Arial"/>
              </a:defRPr>
            </a:lvl3pPr>
            <a:lvl4pPr marL="0" marR="0" lvl="3" indent="0" algn="l" rtl="0">
              <a:spcBef>
                <a:spcPts val="0"/>
              </a:spcBef>
              <a:spcAft>
                <a:spcPts val="0"/>
              </a:spcAft>
              <a:buNone/>
              <a:defRPr sz="1350">
                <a:solidFill>
                  <a:srgbClr val="000000"/>
                </a:solidFill>
                <a:latin typeface="Arial"/>
                <a:ea typeface="Arial"/>
                <a:cs typeface="Arial"/>
                <a:sym typeface="Arial"/>
              </a:defRPr>
            </a:lvl4pPr>
            <a:lvl5pPr marL="0" marR="0" lvl="4" indent="0" algn="l" rtl="0">
              <a:spcBef>
                <a:spcPts val="0"/>
              </a:spcBef>
              <a:spcAft>
                <a:spcPts val="0"/>
              </a:spcAft>
              <a:buNone/>
              <a:defRPr sz="1350">
                <a:solidFill>
                  <a:srgbClr val="000000"/>
                </a:solidFill>
                <a:latin typeface="Arial"/>
                <a:ea typeface="Arial"/>
                <a:cs typeface="Arial"/>
                <a:sym typeface="Arial"/>
              </a:defRPr>
            </a:lvl5pPr>
            <a:lvl6pPr marL="0" marR="0" lvl="5" indent="0" algn="l" rtl="0">
              <a:spcBef>
                <a:spcPts val="0"/>
              </a:spcBef>
              <a:spcAft>
                <a:spcPts val="0"/>
              </a:spcAft>
              <a:buNone/>
              <a:defRPr sz="1350">
                <a:solidFill>
                  <a:srgbClr val="000000"/>
                </a:solidFill>
                <a:latin typeface="Arial"/>
                <a:ea typeface="Arial"/>
                <a:cs typeface="Arial"/>
                <a:sym typeface="Arial"/>
              </a:defRPr>
            </a:lvl6pPr>
            <a:lvl7pPr marL="0" marR="0" lvl="6" indent="0" algn="l" rtl="0">
              <a:spcBef>
                <a:spcPts val="0"/>
              </a:spcBef>
              <a:spcAft>
                <a:spcPts val="0"/>
              </a:spcAft>
              <a:buNone/>
              <a:defRPr sz="1350">
                <a:solidFill>
                  <a:srgbClr val="000000"/>
                </a:solidFill>
                <a:latin typeface="Arial"/>
                <a:ea typeface="Arial"/>
                <a:cs typeface="Arial"/>
                <a:sym typeface="Arial"/>
              </a:defRPr>
            </a:lvl7pPr>
            <a:lvl8pPr marL="0" marR="0" lvl="7" indent="0" algn="l" rtl="0">
              <a:spcBef>
                <a:spcPts val="0"/>
              </a:spcBef>
              <a:spcAft>
                <a:spcPts val="0"/>
              </a:spcAft>
              <a:buNone/>
              <a:defRPr sz="1350">
                <a:solidFill>
                  <a:srgbClr val="000000"/>
                </a:solidFill>
                <a:latin typeface="Arial"/>
                <a:ea typeface="Arial"/>
                <a:cs typeface="Arial"/>
                <a:sym typeface="Arial"/>
              </a:defRPr>
            </a:lvl8pPr>
            <a:lvl9pPr marL="0" marR="0" lvl="8" indent="0" algn="l" rtl="0">
              <a:spcBef>
                <a:spcPts val="0"/>
              </a:spcBef>
              <a:spcAft>
                <a:spcPts val="0"/>
              </a:spcAft>
              <a:buNone/>
              <a:defRPr sz="135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98238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E695-BF5D-4572-A1D9-E4C19F55F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33589-65C9-4FCD-9493-C3C48A031F50}"/>
              </a:ext>
            </a:extLst>
          </p:cNvPr>
          <p:cNvSpPr>
            <a:spLocks noGrp="1"/>
          </p:cNvSpPr>
          <p:nvPr>
            <p:ph idx="1"/>
          </p:nvPr>
        </p:nvSpPr>
        <p:spPr>
          <a:xfrm>
            <a:off x="163641" y="1253330"/>
            <a:ext cx="11843478" cy="4997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486280-E1B0-4664-9742-C492C09EEBF6}"/>
              </a:ext>
            </a:extLst>
          </p:cNvPr>
          <p:cNvSpPr>
            <a:spLocks noGrp="1"/>
          </p:cNvSpPr>
          <p:nvPr>
            <p:ph type="ftr" sz="quarter" idx="11"/>
          </p:nvPr>
        </p:nvSpPr>
        <p:spPr>
          <a:xfrm>
            <a:off x="1654628" y="6410465"/>
            <a:ext cx="7351711" cy="365125"/>
          </a:xfrm>
        </p:spPr>
        <p:txBody>
          <a:bodyPr/>
          <a:lstStyle/>
          <a:p>
            <a:endParaRPr lang="en-US" dirty="0"/>
          </a:p>
        </p:txBody>
      </p:sp>
      <p:sp>
        <p:nvSpPr>
          <p:cNvPr id="6" name="Slide Number Placeholder 5">
            <a:extLst>
              <a:ext uri="{FF2B5EF4-FFF2-40B4-BE49-F238E27FC236}">
                <a16:creationId xmlns:a16="http://schemas.microsoft.com/office/drawing/2014/main" id="{EB93706B-C8F6-4E7D-9E30-32CFE8ECCEF2}"/>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4" name="Picture 3">
            <a:extLst>
              <a:ext uri="{FF2B5EF4-FFF2-40B4-BE49-F238E27FC236}">
                <a16:creationId xmlns:a16="http://schemas.microsoft.com/office/drawing/2014/main" id="{96FF62DA-A714-4A19-A1E2-608F68F4ABD5}"/>
              </a:ext>
            </a:extLst>
          </p:cNvPr>
          <p:cNvPicPr>
            <a:picLocks noChangeAspect="1"/>
          </p:cNvPicPr>
          <p:nvPr userDrawn="1"/>
        </p:nvPicPr>
        <p:blipFill>
          <a:blip r:embed="rId2"/>
          <a:stretch>
            <a:fillRect/>
          </a:stretch>
        </p:blipFill>
        <p:spPr>
          <a:xfrm>
            <a:off x="122329" y="5912380"/>
            <a:ext cx="1414395" cy="865707"/>
          </a:xfrm>
          <a:prstGeom prst="rect">
            <a:avLst/>
          </a:prstGeom>
        </p:spPr>
      </p:pic>
    </p:spTree>
    <p:extLst>
      <p:ext uri="{BB962C8B-B14F-4D97-AF65-F5344CB8AC3E}">
        <p14:creationId xmlns:p14="http://schemas.microsoft.com/office/powerpoint/2010/main" val="763282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4"/>
        <p:cNvGrpSpPr/>
        <p:nvPr/>
      </p:nvGrpSpPr>
      <p:grpSpPr>
        <a:xfrm>
          <a:off x="0" y="0"/>
          <a:ext cx="0" cy="0"/>
          <a:chOff x="0" y="0"/>
          <a:chExt cx="0" cy="0"/>
        </a:xfrm>
      </p:grpSpPr>
      <p:sp>
        <p:nvSpPr>
          <p:cNvPr id="345" name="Google Shape;345;p59"/>
          <p:cNvSpPr txBox="1">
            <a:spLocks noGrp="1"/>
          </p:cNvSpPr>
          <p:nvPr>
            <p:ph type="title"/>
          </p:nvPr>
        </p:nvSpPr>
        <p:spPr>
          <a:xfrm>
            <a:off x="963084" y="4406902"/>
            <a:ext cx="103632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46" name="Google Shape;346;p59"/>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lstStyle>
            <a:lvl1pPr marL="342900" marR="0" lvl="0" indent="-171450" algn="l"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1pPr>
            <a:lvl2pPr marL="685800" marR="0" lvl="1" indent="-171450" algn="l"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028700" marR="0" lvl="2" indent="-171450" algn="l" rtl="0">
              <a:spcBef>
                <a:spcPts val="240"/>
              </a:spcBef>
              <a:spcAft>
                <a:spcPts val="0"/>
              </a:spcAft>
              <a:buClr>
                <a:srgbClr val="888888"/>
              </a:buClr>
              <a:buSzPts val="1600"/>
              <a:buFont typeface="Arial"/>
              <a:buNone/>
              <a:defRPr sz="1200" b="0" i="0" u="none" strike="noStrike" cap="none">
                <a:solidFill>
                  <a:srgbClr val="888888"/>
                </a:solidFill>
                <a:latin typeface="Arial"/>
                <a:ea typeface="Arial"/>
                <a:cs typeface="Arial"/>
                <a:sym typeface="Arial"/>
              </a:defRPr>
            </a:lvl3pPr>
            <a:lvl4pPr marL="1371600" marR="0" lvl="3"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4pPr>
            <a:lvl5pPr marL="1714500" marR="0" lvl="4"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9pPr>
          </a:lstStyle>
          <a:p>
            <a:endParaRPr/>
          </a:p>
        </p:txBody>
      </p:sp>
      <p:sp>
        <p:nvSpPr>
          <p:cNvPr id="347" name="Google Shape;347;p59"/>
          <p:cNvSpPr txBox="1">
            <a:spLocks noGrp="1"/>
          </p:cNvSpPr>
          <p:nvPr>
            <p:ph type="dt" idx="10"/>
          </p:nvPr>
        </p:nvSpPr>
        <p:spPr>
          <a:xfrm>
            <a:off x="609600" y="6356352"/>
            <a:ext cx="2844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48" name="Google Shape;348;p59"/>
          <p:cNvSpPr txBox="1">
            <a:spLocks noGrp="1"/>
          </p:cNvSpPr>
          <p:nvPr>
            <p:ph type="ftr" idx="11"/>
          </p:nvPr>
        </p:nvSpPr>
        <p:spPr>
          <a:xfrm>
            <a:off x="4165600" y="6356352"/>
            <a:ext cx="3860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49" name="Google Shape;349;p59"/>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350">
                <a:solidFill>
                  <a:srgbClr val="000000"/>
                </a:solidFill>
                <a:latin typeface="Arial"/>
                <a:ea typeface="Arial"/>
                <a:cs typeface="Arial"/>
                <a:sym typeface="Arial"/>
              </a:defRPr>
            </a:lvl1pPr>
            <a:lvl2pPr marL="0" marR="0" lvl="1" indent="0" algn="l" rtl="0">
              <a:spcBef>
                <a:spcPts val="0"/>
              </a:spcBef>
              <a:spcAft>
                <a:spcPts val="0"/>
              </a:spcAft>
              <a:buNone/>
              <a:defRPr sz="1350">
                <a:solidFill>
                  <a:srgbClr val="000000"/>
                </a:solidFill>
                <a:latin typeface="Arial"/>
                <a:ea typeface="Arial"/>
                <a:cs typeface="Arial"/>
                <a:sym typeface="Arial"/>
              </a:defRPr>
            </a:lvl2pPr>
            <a:lvl3pPr marL="0" marR="0" lvl="2" indent="0" algn="l" rtl="0">
              <a:spcBef>
                <a:spcPts val="0"/>
              </a:spcBef>
              <a:spcAft>
                <a:spcPts val="0"/>
              </a:spcAft>
              <a:buNone/>
              <a:defRPr sz="1350">
                <a:solidFill>
                  <a:srgbClr val="000000"/>
                </a:solidFill>
                <a:latin typeface="Arial"/>
                <a:ea typeface="Arial"/>
                <a:cs typeface="Arial"/>
                <a:sym typeface="Arial"/>
              </a:defRPr>
            </a:lvl3pPr>
            <a:lvl4pPr marL="0" marR="0" lvl="3" indent="0" algn="l" rtl="0">
              <a:spcBef>
                <a:spcPts val="0"/>
              </a:spcBef>
              <a:spcAft>
                <a:spcPts val="0"/>
              </a:spcAft>
              <a:buNone/>
              <a:defRPr sz="1350">
                <a:solidFill>
                  <a:srgbClr val="000000"/>
                </a:solidFill>
                <a:latin typeface="Arial"/>
                <a:ea typeface="Arial"/>
                <a:cs typeface="Arial"/>
                <a:sym typeface="Arial"/>
              </a:defRPr>
            </a:lvl4pPr>
            <a:lvl5pPr marL="0" marR="0" lvl="4" indent="0" algn="l" rtl="0">
              <a:spcBef>
                <a:spcPts val="0"/>
              </a:spcBef>
              <a:spcAft>
                <a:spcPts val="0"/>
              </a:spcAft>
              <a:buNone/>
              <a:defRPr sz="1350">
                <a:solidFill>
                  <a:srgbClr val="000000"/>
                </a:solidFill>
                <a:latin typeface="Arial"/>
                <a:ea typeface="Arial"/>
                <a:cs typeface="Arial"/>
                <a:sym typeface="Arial"/>
              </a:defRPr>
            </a:lvl5pPr>
            <a:lvl6pPr marL="0" marR="0" lvl="5" indent="0" algn="l" rtl="0">
              <a:spcBef>
                <a:spcPts val="0"/>
              </a:spcBef>
              <a:spcAft>
                <a:spcPts val="0"/>
              </a:spcAft>
              <a:buNone/>
              <a:defRPr sz="1350">
                <a:solidFill>
                  <a:srgbClr val="000000"/>
                </a:solidFill>
                <a:latin typeface="Arial"/>
                <a:ea typeface="Arial"/>
                <a:cs typeface="Arial"/>
                <a:sym typeface="Arial"/>
              </a:defRPr>
            </a:lvl6pPr>
            <a:lvl7pPr marL="0" marR="0" lvl="6" indent="0" algn="l" rtl="0">
              <a:spcBef>
                <a:spcPts val="0"/>
              </a:spcBef>
              <a:spcAft>
                <a:spcPts val="0"/>
              </a:spcAft>
              <a:buNone/>
              <a:defRPr sz="1350">
                <a:solidFill>
                  <a:srgbClr val="000000"/>
                </a:solidFill>
                <a:latin typeface="Arial"/>
                <a:ea typeface="Arial"/>
                <a:cs typeface="Arial"/>
                <a:sym typeface="Arial"/>
              </a:defRPr>
            </a:lvl7pPr>
            <a:lvl8pPr marL="0" marR="0" lvl="7" indent="0" algn="l" rtl="0">
              <a:spcBef>
                <a:spcPts val="0"/>
              </a:spcBef>
              <a:spcAft>
                <a:spcPts val="0"/>
              </a:spcAft>
              <a:buNone/>
              <a:defRPr sz="1350">
                <a:solidFill>
                  <a:srgbClr val="000000"/>
                </a:solidFill>
                <a:latin typeface="Arial"/>
                <a:ea typeface="Arial"/>
                <a:cs typeface="Arial"/>
                <a:sym typeface="Arial"/>
              </a:defRPr>
            </a:lvl8pPr>
            <a:lvl9pPr marL="0" marR="0" lvl="8" indent="0" algn="l" rtl="0">
              <a:spcBef>
                <a:spcPts val="0"/>
              </a:spcBef>
              <a:spcAft>
                <a:spcPts val="0"/>
              </a:spcAft>
              <a:buNone/>
              <a:defRPr sz="135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140985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573568" y="1155442"/>
            <a:ext cx="10972800" cy="692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68" name="Google Shape;368;p62"/>
          <p:cNvSpPr txBox="1">
            <a:spLocks noGrp="1"/>
          </p:cNvSpPr>
          <p:nvPr>
            <p:ph type="dt" idx="10"/>
          </p:nvPr>
        </p:nvSpPr>
        <p:spPr>
          <a:xfrm>
            <a:off x="609600" y="6356352"/>
            <a:ext cx="2844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69" name="Google Shape;369;p62"/>
          <p:cNvSpPr txBox="1">
            <a:spLocks noGrp="1"/>
          </p:cNvSpPr>
          <p:nvPr>
            <p:ph type="ftr" idx="11"/>
          </p:nvPr>
        </p:nvSpPr>
        <p:spPr>
          <a:xfrm>
            <a:off x="4165600" y="6356352"/>
            <a:ext cx="3860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70" name="Google Shape;370;p62"/>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350">
                <a:solidFill>
                  <a:srgbClr val="000000"/>
                </a:solidFill>
                <a:latin typeface="Arial"/>
                <a:ea typeface="Arial"/>
                <a:cs typeface="Arial"/>
                <a:sym typeface="Arial"/>
              </a:defRPr>
            </a:lvl1pPr>
            <a:lvl2pPr marL="0" marR="0" lvl="1" indent="0" algn="l" rtl="0">
              <a:spcBef>
                <a:spcPts val="0"/>
              </a:spcBef>
              <a:spcAft>
                <a:spcPts val="0"/>
              </a:spcAft>
              <a:buNone/>
              <a:defRPr sz="1350">
                <a:solidFill>
                  <a:srgbClr val="000000"/>
                </a:solidFill>
                <a:latin typeface="Arial"/>
                <a:ea typeface="Arial"/>
                <a:cs typeface="Arial"/>
                <a:sym typeface="Arial"/>
              </a:defRPr>
            </a:lvl2pPr>
            <a:lvl3pPr marL="0" marR="0" lvl="2" indent="0" algn="l" rtl="0">
              <a:spcBef>
                <a:spcPts val="0"/>
              </a:spcBef>
              <a:spcAft>
                <a:spcPts val="0"/>
              </a:spcAft>
              <a:buNone/>
              <a:defRPr sz="1350">
                <a:solidFill>
                  <a:srgbClr val="000000"/>
                </a:solidFill>
                <a:latin typeface="Arial"/>
                <a:ea typeface="Arial"/>
                <a:cs typeface="Arial"/>
                <a:sym typeface="Arial"/>
              </a:defRPr>
            </a:lvl3pPr>
            <a:lvl4pPr marL="0" marR="0" lvl="3" indent="0" algn="l" rtl="0">
              <a:spcBef>
                <a:spcPts val="0"/>
              </a:spcBef>
              <a:spcAft>
                <a:spcPts val="0"/>
              </a:spcAft>
              <a:buNone/>
              <a:defRPr sz="1350">
                <a:solidFill>
                  <a:srgbClr val="000000"/>
                </a:solidFill>
                <a:latin typeface="Arial"/>
                <a:ea typeface="Arial"/>
                <a:cs typeface="Arial"/>
                <a:sym typeface="Arial"/>
              </a:defRPr>
            </a:lvl4pPr>
            <a:lvl5pPr marL="0" marR="0" lvl="4" indent="0" algn="l" rtl="0">
              <a:spcBef>
                <a:spcPts val="0"/>
              </a:spcBef>
              <a:spcAft>
                <a:spcPts val="0"/>
              </a:spcAft>
              <a:buNone/>
              <a:defRPr sz="1350">
                <a:solidFill>
                  <a:srgbClr val="000000"/>
                </a:solidFill>
                <a:latin typeface="Arial"/>
                <a:ea typeface="Arial"/>
                <a:cs typeface="Arial"/>
                <a:sym typeface="Arial"/>
              </a:defRPr>
            </a:lvl5pPr>
            <a:lvl6pPr marL="0" marR="0" lvl="5" indent="0" algn="l" rtl="0">
              <a:spcBef>
                <a:spcPts val="0"/>
              </a:spcBef>
              <a:spcAft>
                <a:spcPts val="0"/>
              </a:spcAft>
              <a:buNone/>
              <a:defRPr sz="1350">
                <a:solidFill>
                  <a:srgbClr val="000000"/>
                </a:solidFill>
                <a:latin typeface="Arial"/>
                <a:ea typeface="Arial"/>
                <a:cs typeface="Arial"/>
                <a:sym typeface="Arial"/>
              </a:defRPr>
            </a:lvl6pPr>
            <a:lvl7pPr marL="0" marR="0" lvl="6" indent="0" algn="l" rtl="0">
              <a:spcBef>
                <a:spcPts val="0"/>
              </a:spcBef>
              <a:spcAft>
                <a:spcPts val="0"/>
              </a:spcAft>
              <a:buNone/>
              <a:defRPr sz="1350">
                <a:solidFill>
                  <a:srgbClr val="000000"/>
                </a:solidFill>
                <a:latin typeface="Arial"/>
                <a:ea typeface="Arial"/>
                <a:cs typeface="Arial"/>
                <a:sym typeface="Arial"/>
              </a:defRPr>
            </a:lvl7pPr>
            <a:lvl8pPr marL="0" marR="0" lvl="7" indent="0" algn="l" rtl="0">
              <a:spcBef>
                <a:spcPts val="0"/>
              </a:spcBef>
              <a:spcAft>
                <a:spcPts val="0"/>
              </a:spcAft>
              <a:buNone/>
              <a:defRPr sz="1350">
                <a:solidFill>
                  <a:srgbClr val="000000"/>
                </a:solidFill>
                <a:latin typeface="Arial"/>
                <a:ea typeface="Arial"/>
                <a:cs typeface="Arial"/>
                <a:sym typeface="Arial"/>
              </a:defRPr>
            </a:lvl8pPr>
            <a:lvl9pPr marL="0" marR="0" lvl="8" indent="0" algn="l" rtl="0">
              <a:spcBef>
                <a:spcPts val="0"/>
              </a:spcBef>
              <a:spcAft>
                <a:spcPts val="0"/>
              </a:spcAft>
              <a:buNone/>
              <a:defRPr sz="135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2553638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71"/>
        <p:cNvGrpSpPr/>
        <p:nvPr/>
      </p:nvGrpSpPr>
      <p:grpSpPr>
        <a:xfrm>
          <a:off x="0" y="0"/>
          <a:ext cx="0" cy="0"/>
          <a:chOff x="0" y="0"/>
          <a:chExt cx="0" cy="0"/>
        </a:xfrm>
      </p:grpSpPr>
      <p:sp>
        <p:nvSpPr>
          <p:cNvPr id="372" name="Google Shape;372;p6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73" name="Google Shape;373;p63"/>
          <p:cNvSpPr txBox="1">
            <a:spLocks noGrp="1"/>
          </p:cNvSpPr>
          <p:nvPr>
            <p:ph type="body" idx="1"/>
          </p:nvPr>
        </p:nvSpPr>
        <p:spPr>
          <a:xfrm>
            <a:off x="4766733" y="273052"/>
            <a:ext cx="6815600" cy="5853000"/>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rgbClr val="7F7F7F"/>
              </a:buClr>
              <a:buSzPts val="3200"/>
              <a:buFont typeface="Arial"/>
              <a:buChar char="•"/>
              <a:defRPr sz="2400" b="0" i="0" u="none" strike="noStrike" cap="none">
                <a:solidFill>
                  <a:srgbClr val="7F7F7F"/>
                </a:solidFill>
                <a:latin typeface="Arial"/>
                <a:ea typeface="Arial"/>
                <a:cs typeface="Arial"/>
                <a:sym typeface="Arial"/>
              </a:defRPr>
            </a:lvl1pPr>
            <a:lvl2pPr marL="685800" marR="0" lvl="1" indent="-304800" algn="l" rtl="0">
              <a:spcBef>
                <a:spcPts val="420"/>
              </a:spcBef>
              <a:spcAft>
                <a:spcPts val="0"/>
              </a:spcAft>
              <a:buClr>
                <a:srgbClr val="7F7F7F"/>
              </a:buClr>
              <a:buSzPts val="2800"/>
              <a:buFont typeface="Arial"/>
              <a:buChar char="–"/>
              <a:defRPr sz="2100" b="0" i="0" u="none" strike="noStrike" cap="none">
                <a:solidFill>
                  <a:srgbClr val="7F7F7F"/>
                </a:solidFill>
                <a:latin typeface="Arial"/>
                <a:ea typeface="Arial"/>
                <a:cs typeface="Arial"/>
                <a:sym typeface="Arial"/>
              </a:defRPr>
            </a:lvl2pPr>
            <a:lvl3pPr marL="1028700" marR="0" lvl="2"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3pPr>
            <a:lvl4pPr marL="1371600" marR="0" lvl="3"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4pPr>
            <a:lvl5pPr marL="1714500" marR="0" lvl="4"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74" name="Google Shape;374;p63"/>
          <p:cNvSpPr txBox="1">
            <a:spLocks noGrp="1"/>
          </p:cNvSpPr>
          <p:nvPr>
            <p:ph type="body" idx="2"/>
          </p:nvPr>
        </p:nvSpPr>
        <p:spPr>
          <a:xfrm>
            <a:off x="609601" y="1435102"/>
            <a:ext cx="4011200" cy="4691100"/>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rgbClr val="7F7F7F"/>
              </a:buClr>
              <a:buSzPts val="1400"/>
              <a:buFont typeface="Arial"/>
              <a:buNone/>
              <a:defRPr sz="1050" b="0" i="0" u="none" strike="noStrike" cap="none">
                <a:solidFill>
                  <a:srgbClr val="7F7F7F"/>
                </a:solidFill>
                <a:latin typeface="Arial"/>
                <a:ea typeface="Arial"/>
                <a:cs typeface="Arial"/>
                <a:sym typeface="Arial"/>
              </a:defRPr>
            </a:lvl1pPr>
            <a:lvl2pPr marL="685800" marR="0" lvl="1" indent="-171450" algn="l" rtl="0">
              <a:spcBef>
                <a:spcPts val="180"/>
              </a:spcBef>
              <a:spcAft>
                <a:spcPts val="0"/>
              </a:spcAft>
              <a:buClr>
                <a:srgbClr val="7F7F7F"/>
              </a:buClr>
              <a:buSzPts val="1200"/>
              <a:buFont typeface="Arial"/>
              <a:buNone/>
              <a:defRPr sz="900" b="0" i="0" u="none" strike="noStrike" cap="none">
                <a:solidFill>
                  <a:srgbClr val="7F7F7F"/>
                </a:solidFill>
                <a:latin typeface="Arial"/>
                <a:ea typeface="Arial"/>
                <a:cs typeface="Arial"/>
                <a:sym typeface="Arial"/>
              </a:defRPr>
            </a:lvl2pPr>
            <a:lvl3pPr marL="1028700" marR="0" lvl="2" indent="-171450" algn="l" rtl="0">
              <a:spcBef>
                <a:spcPts val="150"/>
              </a:spcBef>
              <a:spcAft>
                <a:spcPts val="0"/>
              </a:spcAft>
              <a:buClr>
                <a:srgbClr val="7F7F7F"/>
              </a:buClr>
              <a:buSzPts val="1000"/>
              <a:buFont typeface="Arial"/>
              <a:buNone/>
              <a:defRPr sz="750" b="0" i="0" u="none" strike="noStrike" cap="none">
                <a:solidFill>
                  <a:srgbClr val="7F7F7F"/>
                </a:solidFill>
                <a:latin typeface="Arial"/>
                <a:ea typeface="Arial"/>
                <a:cs typeface="Arial"/>
                <a:sym typeface="Arial"/>
              </a:defRPr>
            </a:lvl3pPr>
            <a:lvl4pPr marL="1371600" marR="0" lvl="3"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4pPr>
            <a:lvl5pPr marL="1714500" marR="0" lvl="4"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375" name="Google Shape;375;p63"/>
          <p:cNvSpPr txBox="1">
            <a:spLocks noGrp="1"/>
          </p:cNvSpPr>
          <p:nvPr>
            <p:ph type="dt" idx="10"/>
          </p:nvPr>
        </p:nvSpPr>
        <p:spPr>
          <a:xfrm>
            <a:off x="609600" y="6356352"/>
            <a:ext cx="2844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76" name="Google Shape;376;p63"/>
          <p:cNvSpPr txBox="1">
            <a:spLocks noGrp="1"/>
          </p:cNvSpPr>
          <p:nvPr>
            <p:ph type="ftr" idx="11"/>
          </p:nvPr>
        </p:nvSpPr>
        <p:spPr>
          <a:xfrm>
            <a:off x="4165600" y="6356352"/>
            <a:ext cx="3860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77" name="Google Shape;377;p63"/>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350">
                <a:solidFill>
                  <a:srgbClr val="000000"/>
                </a:solidFill>
                <a:latin typeface="Arial"/>
                <a:ea typeface="Arial"/>
                <a:cs typeface="Arial"/>
                <a:sym typeface="Arial"/>
              </a:defRPr>
            </a:lvl1pPr>
            <a:lvl2pPr marL="0" marR="0" lvl="1" indent="0" algn="l" rtl="0">
              <a:spcBef>
                <a:spcPts val="0"/>
              </a:spcBef>
              <a:spcAft>
                <a:spcPts val="0"/>
              </a:spcAft>
              <a:buNone/>
              <a:defRPr sz="1350">
                <a:solidFill>
                  <a:srgbClr val="000000"/>
                </a:solidFill>
                <a:latin typeface="Arial"/>
                <a:ea typeface="Arial"/>
                <a:cs typeface="Arial"/>
                <a:sym typeface="Arial"/>
              </a:defRPr>
            </a:lvl2pPr>
            <a:lvl3pPr marL="0" marR="0" lvl="2" indent="0" algn="l" rtl="0">
              <a:spcBef>
                <a:spcPts val="0"/>
              </a:spcBef>
              <a:spcAft>
                <a:spcPts val="0"/>
              </a:spcAft>
              <a:buNone/>
              <a:defRPr sz="1350">
                <a:solidFill>
                  <a:srgbClr val="000000"/>
                </a:solidFill>
                <a:latin typeface="Arial"/>
                <a:ea typeface="Arial"/>
                <a:cs typeface="Arial"/>
                <a:sym typeface="Arial"/>
              </a:defRPr>
            </a:lvl3pPr>
            <a:lvl4pPr marL="0" marR="0" lvl="3" indent="0" algn="l" rtl="0">
              <a:spcBef>
                <a:spcPts val="0"/>
              </a:spcBef>
              <a:spcAft>
                <a:spcPts val="0"/>
              </a:spcAft>
              <a:buNone/>
              <a:defRPr sz="1350">
                <a:solidFill>
                  <a:srgbClr val="000000"/>
                </a:solidFill>
                <a:latin typeface="Arial"/>
                <a:ea typeface="Arial"/>
                <a:cs typeface="Arial"/>
                <a:sym typeface="Arial"/>
              </a:defRPr>
            </a:lvl4pPr>
            <a:lvl5pPr marL="0" marR="0" lvl="4" indent="0" algn="l" rtl="0">
              <a:spcBef>
                <a:spcPts val="0"/>
              </a:spcBef>
              <a:spcAft>
                <a:spcPts val="0"/>
              </a:spcAft>
              <a:buNone/>
              <a:defRPr sz="1350">
                <a:solidFill>
                  <a:srgbClr val="000000"/>
                </a:solidFill>
                <a:latin typeface="Arial"/>
                <a:ea typeface="Arial"/>
                <a:cs typeface="Arial"/>
                <a:sym typeface="Arial"/>
              </a:defRPr>
            </a:lvl5pPr>
            <a:lvl6pPr marL="0" marR="0" lvl="5" indent="0" algn="l" rtl="0">
              <a:spcBef>
                <a:spcPts val="0"/>
              </a:spcBef>
              <a:spcAft>
                <a:spcPts val="0"/>
              </a:spcAft>
              <a:buNone/>
              <a:defRPr sz="1350">
                <a:solidFill>
                  <a:srgbClr val="000000"/>
                </a:solidFill>
                <a:latin typeface="Arial"/>
                <a:ea typeface="Arial"/>
                <a:cs typeface="Arial"/>
                <a:sym typeface="Arial"/>
              </a:defRPr>
            </a:lvl6pPr>
            <a:lvl7pPr marL="0" marR="0" lvl="6" indent="0" algn="l" rtl="0">
              <a:spcBef>
                <a:spcPts val="0"/>
              </a:spcBef>
              <a:spcAft>
                <a:spcPts val="0"/>
              </a:spcAft>
              <a:buNone/>
              <a:defRPr sz="1350">
                <a:solidFill>
                  <a:srgbClr val="000000"/>
                </a:solidFill>
                <a:latin typeface="Arial"/>
                <a:ea typeface="Arial"/>
                <a:cs typeface="Arial"/>
                <a:sym typeface="Arial"/>
              </a:defRPr>
            </a:lvl7pPr>
            <a:lvl8pPr marL="0" marR="0" lvl="7" indent="0" algn="l" rtl="0">
              <a:spcBef>
                <a:spcPts val="0"/>
              </a:spcBef>
              <a:spcAft>
                <a:spcPts val="0"/>
              </a:spcAft>
              <a:buNone/>
              <a:defRPr sz="1350">
                <a:solidFill>
                  <a:srgbClr val="000000"/>
                </a:solidFill>
                <a:latin typeface="Arial"/>
                <a:ea typeface="Arial"/>
                <a:cs typeface="Arial"/>
                <a:sym typeface="Arial"/>
              </a:defRPr>
            </a:lvl8pPr>
            <a:lvl9pPr marL="0" marR="0" lvl="8" indent="0" algn="l" rtl="0">
              <a:spcBef>
                <a:spcPts val="0"/>
              </a:spcBef>
              <a:spcAft>
                <a:spcPts val="0"/>
              </a:spcAft>
              <a:buNone/>
              <a:defRPr sz="135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432115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8"/>
        <p:cNvGrpSpPr/>
        <p:nvPr/>
      </p:nvGrpSpPr>
      <p:grpSpPr>
        <a:xfrm>
          <a:off x="0" y="0"/>
          <a:ext cx="0" cy="0"/>
          <a:chOff x="0" y="0"/>
          <a:chExt cx="0" cy="0"/>
        </a:xfrm>
      </p:grpSpPr>
      <p:sp>
        <p:nvSpPr>
          <p:cNvPr id="379" name="Google Shape;379;p64"/>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80" name="Google Shape;380;p6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7F7F7F"/>
              </a:buClr>
              <a:buSzPts val="3200"/>
              <a:buFont typeface="Arial"/>
              <a:buNone/>
              <a:defRPr sz="2400" b="0" i="0" u="none" strike="noStrike" cap="none">
                <a:solidFill>
                  <a:srgbClr val="7F7F7F"/>
                </a:solidFill>
                <a:latin typeface="Arial"/>
                <a:ea typeface="Arial"/>
                <a:cs typeface="Arial"/>
                <a:sym typeface="Arial"/>
              </a:defRPr>
            </a:lvl1pPr>
            <a:lvl2pPr marR="0" lvl="1" algn="l" rtl="0">
              <a:spcBef>
                <a:spcPts val="420"/>
              </a:spcBef>
              <a:spcAft>
                <a:spcPts val="0"/>
              </a:spcAft>
              <a:buClr>
                <a:srgbClr val="7F7F7F"/>
              </a:buClr>
              <a:buSzPts val="2800"/>
              <a:buFont typeface="Arial"/>
              <a:buNone/>
              <a:defRPr sz="2100" b="0" i="0" u="none" strike="noStrike" cap="none">
                <a:solidFill>
                  <a:srgbClr val="7F7F7F"/>
                </a:solidFill>
                <a:latin typeface="Arial"/>
                <a:ea typeface="Arial"/>
                <a:cs typeface="Arial"/>
                <a:sym typeface="Arial"/>
              </a:defRPr>
            </a:lvl2pPr>
            <a:lvl3pPr marR="0" lvl="2" algn="l" rtl="0">
              <a:spcBef>
                <a:spcPts val="360"/>
              </a:spcBef>
              <a:spcAft>
                <a:spcPts val="0"/>
              </a:spcAft>
              <a:buClr>
                <a:srgbClr val="7F7F7F"/>
              </a:buClr>
              <a:buSzPts val="2400"/>
              <a:buFont typeface="Arial"/>
              <a:buNone/>
              <a:defRPr sz="1800" b="0" i="0" u="none" strike="noStrike" cap="none">
                <a:solidFill>
                  <a:srgbClr val="7F7F7F"/>
                </a:solidFill>
                <a:latin typeface="Arial"/>
                <a:ea typeface="Arial"/>
                <a:cs typeface="Arial"/>
                <a:sym typeface="Arial"/>
              </a:defRPr>
            </a:lvl3pPr>
            <a:lvl4pPr marR="0" lvl="3" algn="l" rtl="0">
              <a:spcBef>
                <a:spcPts val="300"/>
              </a:spcBef>
              <a:spcAft>
                <a:spcPts val="0"/>
              </a:spcAft>
              <a:buClr>
                <a:srgbClr val="7F7F7F"/>
              </a:buClr>
              <a:buSzPts val="2000"/>
              <a:buFont typeface="Arial"/>
              <a:buNone/>
              <a:defRPr sz="1500" b="0" i="0" u="none" strike="noStrike" cap="none">
                <a:solidFill>
                  <a:srgbClr val="7F7F7F"/>
                </a:solidFill>
                <a:latin typeface="Arial"/>
                <a:ea typeface="Arial"/>
                <a:cs typeface="Arial"/>
                <a:sym typeface="Arial"/>
              </a:defRPr>
            </a:lvl4pPr>
            <a:lvl5pPr marR="0" lvl="4" algn="l" rtl="0">
              <a:spcBef>
                <a:spcPts val="300"/>
              </a:spcBef>
              <a:spcAft>
                <a:spcPts val="0"/>
              </a:spcAft>
              <a:buClr>
                <a:srgbClr val="7F7F7F"/>
              </a:buClr>
              <a:buSzPts val="2000"/>
              <a:buFont typeface="Arial"/>
              <a:buNone/>
              <a:defRPr sz="15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381" name="Google Shape;381;p64"/>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rgbClr val="7F7F7F"/>
              </a:buClr>
              <a:buSzPts val="1400"/>
              <a:buFont typeface="Arial"/>
              <a:buNone/>
              <a:defRPr sz="1050" b="0" i="0" u="none" strike="noStrike" cap="none">
                <a:solidFill>
                  <a:srgbClr val="7F7F7F"/>
                </a:solidFill>
                <a:latin typeface="Arial"/>
                <a:ea typeface="Arial"/>
                <a:cs typeface="Arial"/>
                <a:sym typeface="Arial"/>
              </a:defRPr>
            </a:lvl1pPr>
            <a:lvl2pPr marL="685800" marR="0" lvl="1" indent="-171450" algn="l" rtl="0">
              <a:spcBef>
                <a:spcPts val="180"/>
              </a:spcBef>
              <a:spcAft>
                <a:spcPts val="0"/>
              </a:spcAft>
              <a:buClr>
                <a:srgbClr val="7F7F7F"/>
              </a:buClr>
              <a:buSzPts val="1200"/>
              <a:buFont typeface="Arial"/>
              <a:buNone/>
              <a:defRPr sz="900" b="0" i="0" u="none" strike="noStrike" cap="none">
                <a:solidFill>
                  <a:srgbClr val="7F7F7F"/>
                </a:solidFill>
                <a:latin typeface="Arial"/>
                <a:ea typeface="Arial"/>
                <a:cs typeface="Arial"/>
                <a:sym typeface="Arial"/>
              </a:defRPr>
            </a:lvl2pPr>
            <a:lvl3pPr marL="1028700" marR="0" lvl="2" indent="-171450" algn="l" rtl="0">
              <a:spcBef>
                <a:spcPts val="150"/>
              </a:spcBef>
              <a:spcAft>
                <a:spcPts val="0"/>
              </a:spcAft>
              <a:buClr>
                <a:srgbClr val="7F7F7F"/>
              </a:buClr>
              <a:buSzPts val="1000"/>
              <a:buFont typeface="Arial"/>
              <a:buNone/>
              <a:defRPr sz="750" b="0" i="0" u="none" strike="noStrike" cap="none">
                <a:solidFill>
                  <a:srgbClr val="7F7F7F"/>
                </a:solidFill>
                <a:latin typeface="Arial"/>
                <a:ea typeface="Arial"/>
                <a:cs typeface="Arial"/>
                <a:sym typeface="Arial"/>
              </a:defRPr>
            </a:lvl3pPr>
            <a:lvl4pPr marL="1371600" marR="0" lvl="3"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4pPr>
            <a:lvl5pPr marL="1714500" marR="0" lvl="4"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382" name="Google Shape;382;p64"/>
          <p:cNvSpPr txBox="1">
            <a:spLocks noGrp="1"/>
          </p:cNvSpPr>
          <p:nvPr>
            <p:ph type="dt" idx="10"/>
          </p:nvPr>
        </p:nvSpPr>
        <p:spPr>
          <a:xfrm>
            <a:off x="609600" y="6356352"/>
            <a:ext cx="2844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83" name="Google Shape;383;p64"/>
          <p:cNvSpPr txBox="1">
            <a:spLocks noGrp="1"/>
          </p:cNvSpPr>
          <p:nvPr>
            <p:ph type="ftr" idx="11"/>
          </p:nvPr>
        </p:nvSpPr>
        <p:spPr>
          <a:xfrm>
            <a:off x="4165600" y="6356352"/>
            <a:ext cx="3860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84" name="Google Shape;384;p64"/>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350">
                <a:solidFill>
                  <a:srgbClr val="000000"/>
                </a:solidFill>
                <a:latin typeface="Arial"/>
                <a:ea typeface="Arial"/>
                <a:cs typeface="Arial"/>
                <a:sym typeface="Arial"/>
              </a:defRPr>
            </a:lvl1pPr>
            <a:lvl2pPr marL="0" marR="0" lvl="1" indent="0" algn="l" rtl="0">
              <a:spcBef>
                <a:spcPts val="0"/>
              </a:spcBef>
              <a:spcAft>
                <a:spcPts val="0"/>
              </a:spcAft>
              <a:buNone/>
              <a:defRPr sz="1350">
                <a:solidFill>
                  <a:srgbClr val="000000"/>
                </a:solidFill>
                <a:latin typeface="Arial"/>
                <a:ea typeface="Arial"/>
                <a:cs typeface="Arial"/>
                <a:sym typeface="Arial"/>
              </a:defRPr>
            </a:lvl2pPr>
            <a:lvl3pPr marL="0" marR="0" lvl="2" indent="0" algn="l" rtl="0">
              <a:spcBef>
                <a:spcPts val="0"/>
              </a:spcBef>
              <a:spcAft>
                <a:spcPts val="0"/>
              </a:spcAft>
              <a:buNone/>
              <a:defRPr sz="1350">
                <a:solidFill>
                  <a:srgbClr val="000000"/>
                </a:solidFill>
                <a:latin typeface="Arial"/>
                <a:ea typeface="Arial"/>
                <a:cs typeface="Arial"/>
                <a:sym typeface="Arial"/>
              </a:defRPr>
            </a:lvl3pPr>
            <a:lvl4pPr marL="0" marR="0" lvl="3" indent="0" algn="l" rtl="0">
              <a:spcBef>
                <a:spcPts val="0"/>
              </a:spcBef>
              <a:spcAft>
                <a:spcPts val="0"/>
              </a:spcAft>
              <a:buNone/>
              <a:defRPr sz="1350">
                <a:solidFill>
                  <a:srgbClr val="000000"/>
                </a:solidFill>
                <a:latin typeface="Arial"/>
                <a:ea typeface="Arial"/>
                <a:cs typeface="Arial"/>
                <a:sym typeface="Arial"/>
              </a:defRPr>
            </a:lvl4pPr>
            <a:lvl5pPr marL="0" marR="0" lvl="4" indent="0" algn="l" rtl="0">
              <a:spcBef>
                <a:spcPts val="0"/>
              </a:spcBef>
              <a:spcAft>
                <a:spcPts val="0"/>
              </a:spcAft>
              <a:buNone/>
              <a:defRPr sz="1350">
                <a:solidFill>
                  <a:srgbClr val="000000"/>
                </a:solidFill>
                <a:latin typeface="Arial"/>
                <a:ea typeface="Arial"/>
                <a:cs typeface="Arial"/>
                <a:sym typeface="Arial"/>
              </a:defRPr>
            </a:lvl5pPr>
            <a:lvl6pPr marL="0" marR="0" lvl="5" indent="0" algn="l" rtl="0">
              <a:spcBef>
                <a:spcPts val="0"/>
              </a:spcBef>
              <a:spcAft>
                <a:spcPts val="0"/>
              </a:spcAft>
              <a:buNone/>
              <a:defRPr sz="1350">
                <a:solidFill>
                  <a:srgbClr val="000000"/>
                </a:solidFill>
                <a:latin typeface="Arial"/>
                <a:ea typeface="Arial"/>
                <a:cs typeface="Arial"/>
                <a:sym typeface="Arial"/>
              </a:defRPr>
            </a:lvl6pPr>
            <a:lvl7pPr marL="0" marR="0" lvl="6" indent="0" algn="l" rtl="0">
              <a:spcBef>
                <a:spcPts val="0"/>
              </a:spcBef>
              <a:spcAft>
                <a:spcPts val="0"/>
              </a:spcAft>
              <a:buNone/>
              <a:defRPr sz="1350">
                <a:solidFill>
                  <a:srgbClr val="000000"/>
                </a:solidFill>
                <a:latin typeface="Arial"/>
                <a:ea typeface="Arial"/>
                <a:cs typeface="Arial"/>
                <a:sym typeface="Arial"/>
              </a:defRPr>
            </a:lvl7pPr>
            <a:lvl8pPr marL="0" marR="0" lvl="7" indent="0" algn="l" rtl="0">
              <a:spcBef>
                <a:spcPts val="0"/>
              </a:spcBef>
              <a:spcAft>
                <a:spcPts val="0"/>
              </a:spcAft>
              <a:buNone/>
              <a:defRPr sz="1350">
                <a:solidFill>
                  <a:srgbClr val="000000"/>
                </a:solidFill>
                <a:latin typeface="Arial"/>
                <a:ea typeface="Arial"/>
                <a:cs typeface="Arial"/>
                <a:sym typeface="Arial"/>
              </a:defRPr>
            </a:lvl8pPr>
            <a:lvl9pPr marL="0" marR="0" lvl="8" indent="0" algn="l" rtl="0">
              <a:spcBef>
                <a:spcPts val="0"/>
              </a:spcBef>
              <a:spcAft>
                <a:spcPts val="0"/>
              </a:spcAft>
              <a:buNone/>
              <a:defRPr sz="135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2940461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vider - Grey">
    <p:spTree>
      <p:nvGrpSpPr>
        <p:cNvPr id="1" name=""/>
        <p:cNvGrpSpPr/>
        <p:nvPr/>
      </p:nvGrpSpPr>
      <p:grpSpPr>
        <a:xfrm>
          <a:off x="0" y="0"/>
          <a:ext cx="0" cy="0"/>
          <a:chOff x="0" y="0"/>
          <a:chExt cx="0" cy="0"/>
        </a:xfrm>
      </p:grpSpPr>
      <p:sp>
        <p:nvSpPr>
          <p:cNvPr id="10" name="Rectangle 9"/>
          <p:cNvSpPr/>
          <p:nvPr userDrawn="1"/>
        </p:nvSpPr>
        <p:spPr>
          <a:xfrm>
            <a:off x="2" y="1"/>
            <a:ext cx="12228577"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284160"/>
              </a:solidFill>
              <a:effectLst/>
              <a:uLnTx/>
              <a:uFillTx/>
              <a:latin typeface="Arial"/>
              <a:ea typeface="+mn-ea"/>
              <a:cs typeface="+mn-cs"/>
              <a:sym typeface="Arial"/>
            </a:endParaRPr>
          </a:p>
        </p:txBody>
      </p:sp>
      <p:grpSp>
        <p:nvGrpSpPr>
          <p:cNvPr id="7" name="Group 6"/>
          <p:cNvGrpSpPr/>
          <p:nvPr userDrawn="1"/>
        </p:nvGrpSpPr>
        <p:grpSpPr>
          <a:xfrm>
            <a:off x="-2709" y="5980953"/>
            <a:ext cx="12228577"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609600" y="1106196"/>
            <a:ext cx="10972800" cy="4565942"/>
          </a:xfrm>
        </p:spPr>
        <p:txBody>
          <a:bodyPr anchor="t"/>
          <a:lstStyle>
            <a:lvl1pPr>
              <a:lnSpc>
                <a:spcPct val="110000"/>
              </a:lnSpc>
              <a:defRPr sz="3750" b="0" i="0" spc="0">
                <a:solidFill>
                  <a:schemeClr val="bg1"/>
                </a:solidFill>
                <a:latin typeface="Arial"/>
                <a:cs typeface="Arial"/>
              </a:defRPr>
            </a:lvl1pPr>
          </a:lstStyle>
          <a:p>
            <a:r>
              <a:rPr lang="en-US" dirty="0"/>
              <a:t>Grey Divider [</a:t>
            </a:r>
            <a:r>
              <a:rPr lang="en-US" dirty="0" err="1"/>
              <a:t>arial</a:t>
            </a:r>
            <a:br>
              <a:rPr lang="en-US" dirty="0"/>
            </a:br>
            <a:r>
              <a:rPr lang="en-US" dirty="0"/>
              <a:t>50pt]</a:t>
            </a:r>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824370" y="227530"/>
            <a:ext cx="5339561" cy="54864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1370" y="6272215"/>
            <a:ext cx="2232121" cy="331876"/>
          </a:xfrm>
          <a:prstGeom prst="rect">
            <a:avLst/>
          </a:prstGeom>
        </p:spPr>
      </p:pic>
    </p:spTree>
    <p:extLst>
      <p:ext uri="{BB962C8B-B14F-4D97-AF65-F5344CB8AC3E}">
        <p14:creationId xmlns:p14="http://schemas.microsoft.com/office/powerpoint/2010/main" val="161045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573568" y="2171995"/>
            <a:ext cx="10972800" cy="2936875"/>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L="685800" marR="0" lvl="1"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0" name="Google Shape;30;p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1" name="Google Shape;31;p4"/>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
        <p:nvSpPr>
          <p:cNvPr id="32" name="Google Shape;32;p4"/>
          <p:cNvSpPr txBox="1">
            <a:spLocks noGrp="1"/>
          </p:cNvSpPr>
          <p:nvPr>
            <p:ph type="title"/>
          </p:nvPr>
        </p:nvSpPr>
        <p:spPr>
          <a:xfrm>
            <a:off x="573568" y="1155445"/>
            <a:ext cx="109728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Tree>
    <p:extLst>
      <p:ext uri="{BB962C8B-B14F-4D97-AF65-F5344CB8AC3E}">
        <p14:creationId xmlns:p14="http://schemas.microsoft.com/office/powerpoint/2010/main" val="1202242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hort Head / Heavy Text">
  <p:cSld name="Short Head / Heavy Text">
    <p:spTree>
      <p:nvGrpSpPr>
        <p:cNvPr id="1" name="Shape 307"/>
        <p:cNvGrpSpPr/>
        <p:nvPr/>
      </p:nvGrpSpPr>
      <p:grpSpPr>
        <a:xfrm>
          <a:off x="0" y="0"/>
          <a:ext cx="0" cy="0"/>
          <a:chOff x="0" y="0"/>
          <a:chExt cx="0" cy="0"/>
        </a:xfrm>
      </p:grpSpPr>
      <p:sp>
        <p:nvSpPr>
          <p:cNvPr id="308" name="Google Shape;308;p52"/>
          <p:cNvSpPr txBox="1">
            <a:spLocks noGrp="1"/>
          </p:cNvSpPr>
          <p:nvPr>
            <p:ph type="ctrTitle"/>
          </p:nvPr>
        </p:nvSpPr>
        <p:spPr>
          <a:xfrm>
            <a:off x="573568" y="1231577"/>
            <a:ext cx="10972800" cy="78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309" name="Google Shape;309;p52"/>
          <p:cNvSpPr txBox="1">
            <a:spLocks noGrp="1"/>
          </p:cNvSpPr>
          <p:nvPr>
            <p:ph type="subTitle" idx="1"/>
          </p:nvPr>
        </p:nvSpPr>
        <p:spPr>
          <a:xfrm>
            <a:off x="573568" y="2080536"/>
            <a:ext cx="10972800" cy="3591600"/>
          </a:xfrm>
          <a:prstGeom prst="rect">
            <a:avLst/>
          </a:prstGeom>
          <a:noFill/>
          <a:ln>
            <a:noFill/>
          </a:ln>
        </p:spPr>
        <p:txBody>
          <a:bodyPr spcFirstLastPara="1" wrap="square" lIns="91425" tIns="45700" rIns="91425" bIns="45700" anchor="t" anchorCtr="0"/>
          <a:lstStyle>
            <a:lvl1pPr marR="0" lvl="0" algn="l" rtl="0">
              <a:lnSpc>
                <a:spcPct val="140000"/>
              </a:lnSpc>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1pPr>
            <a:lvl2pPr marR="0" lvl="1"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10" name="Google Shape;310;p52"/>
          <p:cNvSpPr txBox="1">
            <a:spLocks noGrp="1"/>
          </p:cNvSpPr>
          <p:nvPr>
            <p:ph type="sldNum" idx="12"/>
          </p:nvPr>
        </p:nvSpPr>
        <p:spPr>
          <a:xfrm>
            <a:off x="8737600" y="6356352"/>
            <a:ext cx="28448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b="1" i="0">
                <a:solidFill>
                  <a:srgbClr val="FFFFFF"/>
                </a:solidFill>
                <a:latin typeface="Arial"/>
                <a:ea typeface="Arial"/>
                <a:cs typeface="Arial"/>
                <a:sym typeface="Arial"/>
              </a:defRPr>
            </a:lvl1pPr>
            <a:lvl2pPr marL="0" marR="0" lvl="1" indent="0" algn="l" rtl="0">
              <a:spcBef>
                <a:spcPts val="0"/>
              </a:spcBef>
              <a:spcAft>
                <a:spcPts val="0"/>
              </a:spcAft>
              <a:buNone/>
              <a:defRPr sz="1100" b="1" i="0">
                <a:solidFill>
                  <a:srgbClr val="FFFFFF"/>
                </a:solidFill>
                <a:latin typeface="Arial"/>
                <a:ea typeface="Arial"/>
                <a:cs typeface="Arial"/>
                <a:sym typeface="Arial"/>
              </a:defRPr>
            </a:lvl2pPr>
            <a:lvl3pPr marL="0" marR="0" lvl="2" indent="0" algn="l" rtl="0">
              <a:spcBef>
                <a:spcPts val="0"/>
              </a:spcBef>
              <a:spcAft>
                <a:spcPts val="0"/>
              </a:spcAft>
              <a:buNone/>
              <a:defRPr sz="1100" b="1" i="0">
                <a:solidFill>
                  <a:srgbClr val="FFFFFF"/>
                </a:solidFill>
                <a:latin typeface="Arial"/>
                <a:ea typeface="Arial"/>
                <a:cs typeface="Arial"/>
                <a:sym typeface="Arial"/>
              </a:defRPr>
            </a:lvl3pPr>
            <a:lvl4pPr marL="0" marR="0" lvl="3" indent="0" algn="l" rtl="0">
              <a:spcBef>
                <a:spcPts val="0"/>
              </a:spcBef>
              <a:spcAft>
                <a:spcPts val="0"/>
              </a:spcAft>
              <a:buNone/>
              <a:defRPr sz="1100" b="1" i="0">
                <a:solidFill>
                  <a:srgbClr val="FFFFFF"/>
                </a:solidFill>
                <a:latin typeface="Arial"/>
                <a:ea typeface="Arial"/>
                <a:cs typeface="Arial"/>
                <a:sym typeface="Arial"/>
              </a:defRPr>
            </a:lvl4pPr>
            <a:lvl5pPr marL="0" marR="0" lvl="4" indent="0" algn="l" rtl="0">
              <a:spcBef>
                <a:spcPts val="0"/>
              </a:spcBef>
              <a:spcAft>
                <a:spcPts val="0"/>
              </a:spcAft>
              <a:buNone/>
              <a:defRPr sz="1100" b="1" i="0">
                <a:solidFill>
                  <a:srgbClr val="FFFFFF"/>
                </a:solidFill>
                <a:latin typeface="Arial"/>
                <a:ea typeface="Arial"/>
                <a:cs typeface="Arial"/>
                <a:sym typeface="Arial"/>
              </a:defRPr>
            </a:lvl5pPr>
            <a:lvl6pPr marL="0" marR="0" lvl="5" indent="0" algn="l" rtl="0">
              <a:spcBef>
                <a:spcPts val="0"/>
              </a:spcBef>
              <a:spcAft>
                <a:spcPts val="0"/>
              </a:spcAft>
              <a:buNone/>
              <a:defRPr sz="1100" b="1" i="0">
                <a:solidFill>
                  <a:srgbClr val="FFFFFF"/>
                </a:solidFill>
                <a:latin typeface="Arial"/>
                <a:ea typeface="Arial"/>
                <a:cs typeface="Arial"/>
                <a:sym typeface="Arial"/>
              </a:defRPr>
            </a:lvl6pPr>
            <a:lvl7pPr marL="0" marR="0" lvl="6" indent="0" algn="l" rtl="0">
              <a:spcBef>
                <a:spcPts val="0"/>
              </a:spcBef>
              <a:spcAft>
                <a:spcPts val="0"/>
              </a:spcAft>
              <a:buNone/>
              <a:defRPr sz="1100" b="1" i="0">
                <a:solidFill>
                  <a:srgbClr val="FFFFFF"/>
                </a:solidFill>
                <a:latin typeface="Arial"/>
                <a:ea typeface="Arial"/>
                <a:cs typeface="Arial"/>
                <a:sym typeface="Arial"/>
              </a:defRPr>
            </a:lvl7pPr>
            <a:lvl8pPr marL="0" marR="0" lvl="7" indent="0" algn="l" rtl="0">
              <a:spcBef>
                <a:spcPts val="0"/>
              </a:spcBef>
              <a:spcAft>
                <a:spcPts val="0"/>
              </a:spcAft>
              <a:buNone/>
              <a:defRPr sz="1100" b="1" i="0">
                <a:solidFill>
                  <a:srgbClr val="FFFFFF"/>
                </a:solidFill>
                <a:latin typeface="Arial"/>
                <a:ea typeface="Arial"/>
                <a:cs typeface="Arial"/>
                <a:sym typeface="Arial"/>
              </a:defRPr>
            </a:lvl8pPr>
            <a:lvl9pPr marL="0" marR="0" lvl="8" indent="0" algn="l" rtl="0">
              <a:spcBef>
                <a:spcPts val="0"/>
              </a:spcBef>
              <a:spcAft>
                <a:spcPts val="0"/>
              </a:spcAft>
              <a:buNone/>
              <a:defRPr sz="1100"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945961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0"/>
        <p:cNvGrpSpPr/>
        <p:nvPr/>
      </p:nvGrpSpPr>
      <p:grpSpPr>
        <a:xfrm>
          <a:off x="0" y="0"/>
          <a:ext cx="0" cy="0"/>
          <a:chOff x="0" y="0"/>
          <a:chExt cx="0" cy="0"/>
        </a:xfrm>
      </p:grpSpPr>
      <p:sp>
        <p:nvSpPr>
          <p:cNvPr id="351" name="Google Shape;351;p60"/>
          <p:cNvSpPr txBox="1">
            <a:spLocks noGrp="1"/>
          </p:cNvSpPr>
          <p:nvPr>
            <p:ph type="title"/>
          </p:nvPr>
        </p:nvSpPr>
        <p:spPr>
          <a:xfrm>
            <a:off x="573568" y="1155442"/>
            <a:ext cx="10972800" cy="692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352" name="Google Shape;352;p60"/>
          <p:cNvSpPr txBox="1">
            <a:spLocks noGrp="1"/>
          </p:cNvSpPr>
          <p:nvPr>
            <p:ph type="body" idx="1"/>
          </p:nvPr>
        </p:nvSpPr>
        <p:spPr>
          <a:xfrm>
            <a:off x="609600" y="1600202"/>
            <a:ext cx="53848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7F7F7F"/>
              </a:buClr>
              <a:buSzPts val="2800"/>
              <a:buFont typeface="Arial"/>
              <a:buChar char="•"/>
              <a:defRPr sz="2800" b="0" i="0" u="none" strike="noStrike" cap="none">
                <a:solidFill>
                  <a:srgbClr val="7F7F7F"/>
                </a:solidFill>
                <a:latin typeface="Arial"/>
                <a:ea typeface="Arial"/>
                <a:cs typeface="Arial"/>
                <a:sym typeface="Arial"/>
              </a:defRPr>
            </a:lvl1pPr>
            <a:lvl2pPr marL="914400" marR="0" lvl="1" indent="-381000" algn="l" rtl="0">
              <a:spcBef>
                <a:spcPts val="48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2pPr>
            <a:lvl3pPr marL="1371600" marR="0" lvl="2" indent="-355600" algn="l" rtl="0">
              <a:spcBef>
                <a:spcPts val="4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3" name="Google Shape;353;p60"/>
          <p:cNvSpPr txBox="1">
            <a:spLocks noGrp="1"/>
          </p:cNvSpPr>
          <p:nvPr>
            <p:ph type="body" idx="2"/>
          </p:nvPr>
        </p:nvSpPr>
        <p:spPr>
          <a:xfrm>
            <a:off x="6197600" y="1600202"/>
            <a:ext cx="53848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7F7F7F"/>
              </a:buClr>
              <a:buSzPts val="2800"/>
              <a:buFont typeface="Arial"/>
              <a:buChar char="•"/>
              <a:defRPr sz="2800" b="0" i="0" u="none" strike="noStrike" cap="none">
                <a:solidFill>
                  <a:srgbClr val="7F7F7F"/>
                </a:solidFill>
                <a:latin typeface="Arial"/>
                <a:ea typeface="Arial"/>
                <a:cs typeface="Arial"/>
                <a:sym typeface="Arial"/>
              </a:defRPr>
            </a:lvl1pPr>
            <a:lvl2pPr marL="914400" marR="0" lvl="1" indent="-381000" algn="l" rtl="0">
              <a:spcBef>
                <a:spcPts val="48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2pPr>
            <a:lvl3pPr marL="1371600" marR="0" lvl="2" indent="-355600" algn="l" rtl="0">
              <a:spcBef>
                <a:spcPts val="4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4" name="Google Shape;354;p60"/>
          <p:cNvSpPr txBox="1">
            <a:spLocks noGrp="1"/>
          </p:cNvSpPr>
          <p:nvPr>
            <p:ph type="dt" idx="10"/>
          </p:nvPr>
        </p:nvSpPr>
        <p:spPr>
          <a:xfrm>
            <a:off x="609600" y="6356352"/>
            <a:ext cx="2844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55" name="Google Shape;355;p60"/>
          <p:cNvSpPr txBox="1">
            <a:spLocks noGrp="1"/>
          </p:cNvSpPr>
          <p:nvPr>
            <p:ph type="ftr" idx="11"/>
          </p:nvPr>
        </p:nvSpPr>
        <p:spPr>
          <a:xfrm>
            <a:off x="4165600" y="6356352"/>
            <a:ext cx="3860800" cy="365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56" name="Google Shape;356;p60"/>
          <p:cNvSpPr txBox="1">
            <a:spLocks noGrp="1"/>
          </p:cNvSpPr>
          <p:nvPr>
            <p:ph type="sldNum" idx="12"/>
          </p:nvPr>
        </p:nvSpPr>
        <p:spPr>
          <a:xfrm>
            <a:off x="6884893" y="6370671"/>
            <a:ext cx="47420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Arial"/>
                <a:ea typeface="Arial"/>
                <a:cs typeface="Arial"/>
                <a:sym typeface="Arial"/>
              </a:defRPr>
            </a:lvl1pPr>
            <a:lvl2pPr marL="0" marR="0" lvl="1" indent="0" algn="l" rtl="0">
              <a:spcBef>
                <a:spcPts val="0"/>
              </a:spcBef>
              <a:spcAft>
                <a:spcPts val="0"/>
              </a:spcAft>
              <a:buNone/>
              <a:defRPr sz="1800">
                <a:solidFill>
                  <a:srgbClr val="000000"/>
                </a:solidFill>
                <a:latin typeface="Arial"/>
                <a:ea typeface="Arial"/>
                <a:cs typeface="Arial"/>
                <a:sym typeface="Arial"/>
              </a:defRPr>
            </a:lvl2pPr>
            <a:lvl3pPr marL="0" marR="0" lvl="2" indent="0" algn="l" rtl="0">
              <a:spcBef>
                <a:spcPts val="0"/>
              </a:spcBef>
              <a:spcAft>
                <a:spcPts val="0"/>
              </a:spcAft>
              <a:buNone/>
              <a:defRPr sz="1800">
                <a:solidFill>
                  <a:srgbClr val="000000"/>
                </a:solidFill>
                <a:latin typeface="Arial"/>
                <a:ea typeface="Arial"/>
                <a:cs typeface="Arial"/>
                <a:sym typeface="Arial"/>
              </a:defRPr>
            </a:lvl3pPr>
            <a:lvl4pPr marL="0" marR="0" lvl="3" indent="0" algn="l" rtl="0">
              <a:spcBef>
                <a:spcPts val="0"/>
              </a:spcBef>
              <a:spcAft>
                <a:spcPts val="0"/>
              </a:spcAft>
              <a:buNone/>
              <a:defRPr sz="1800">
                <a:solidFill>
                  <a:srgbClr val="000000"/>
                </a:solidFill>
                <a:latin typeface="Arial"/>
                <a:ea typeface="Arial"/>
                <a:cs typeface="Arial"/>
                <a:sym typeface="Arial"/>
              </a:defRPr>
            </a:lvl4pPr>
            <a:lvl5pPr marL="0" marR="0" lvl="4" indent="0" algn="l" rtl="0">
              <a:spcBef>
                <a:spcPts val="0"/>
              </a:spcBef>
              <a:spcAft>
                <a:spcPts val="0"/>
              </a:spcAft>
              <a:buNone/>
              <a:defRPr sz="1800">
                <a:solidFill>
                  <a:srgbClr val="000000"/>
                </a:solidFill>
                <a:latin typeface="Arial"/>
                <a:ea typeface="Arial"/>
                <a:cs typeface="Arial"/>
                <a:sym typeface="Arial"/>
              </a:defRPr>
            </a:lvl5pPr>
            <a:lvl6pPr marL="0" marR="0" lvl="5" indent="0" algn="l" rtl="0">
              <a:spcBef>
                <a:spcPts val="0"/>
              </a:spcBef>
              <a:spcAft>
                <a:spcPts val="0"/>
              </a:spcAft>
              <a:buNone/>
              <a:defRPr sz="1800">
                <a:solidFill>
                  <a:srgbClr val="000000"/>
                </a:solidFill>
                <a:latin typeface="Arial"/>
                <a:ea typeface="Arial"/>
                <a:cs typeface="Arial"/>
                <a:sym typeface="Arial"/>
              </a:defRPr>
            </a:lvl6pPr>
            <a:lvl7pPr marL="0" marR="0" lvl="6" indent="0" algn="l" rtl="0">
              <a:spcBef>
                <a:spcPts val="0"/>
              </a:spcBef>
              <a:spcAft>
                <a:spcPts val="0"/>
              </a:spcAft>
              <a:buNone/>
              <a:defRPr sz="1800">
                <a:solidFill>
                  <a:srgbClr val="000000"/>
                </a:solidFill>
                <a:latin typeface="Arial"/>
                <a:ea typeface="Arial"/>
                <a:cs typeface="Arial"/>
                <a:sym typeface="Arial"/>
              </a:defRPr>
            </a:lvl7pPr>
            <a:lvl8pPr marL="0" marR="0" lvl="7" indent="0" algn="l" rtl="0">
              <a:spcBef>
                <a:spcPts val="0"/>
              </a:spcBef>
              <a:spcAft>
                <a:spcPts val="0"/>
              </a:spcAft>
              <a:buNone/>
              <a:defRPr sz="1800">
                <a:solidFill>
                  <a:srgbClr val="000000"/>
                </a:solidFill>
                <a:latin typeface="Arial"/>
                <a:ea typeface="Arial"/>
                <a:cs typeface="Arial"/>
                <a:sym typeface="Arial"/>
              </a:defRPr>
            </a:lvl8pPr>
            <a:lvl9pPr marL="0" marR="0" lvl="8" indent="0" algn="l" rtl="0">
              <a:spcBef>
                <a:spcPts val="0"/>
              </a:spcBef>
              <a:spcAft>
                <a:spcPts val="0"/>
              </a:spcAft>
              <a:buNone/>
              <a:defRPr sz="1800">
                <a:solidFill>
                  <a:srgbClr val="000000"/>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2926627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hort Head / Light Text">
  <p:cSld name="Short Head / Light Text">
    <p:spTree>
      <p:nvGrpSpPr>
        <p:cNvPr id="1" name="Shape 115"/>
        <p:cNvGrpSpPr/>
        <p:nvPr/>
      </p:nvGrpSpPr>
      <p:grpSpPr>
        <a:xfrm>
          <a:off x="0" y="0"/>
          <a:ext cx="0" cy="0"/>
          <a:chOff x="0" y="0"/>
          <a:chExt cx="0" cy="0"/>
        </a:xfrm>
      </p:grpSpPr>
      <p:sp>
        <p:nvSpPr>
          <p:cNvPr id="116" name="Google Shape;116;p19"/>
          <p:cNvSpPr txBox="1">
            <a:spLocks noGrp="1"/>
          </p:cNvSpPr>
          <p:nvPr>
            <p:ph type="ctrTitle"/>
          </p:nvPr>
        </p:nvSpPr>
        <p:spPr>
          <a:xfrm>
            <a:off x="573568" y="1231580"/>
            <a:ext cx="10972800" cy="80843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117" name="Google Shape;117;p19"/>
          <p:cNvSpPr txBox="1">
            <a:spLocks noGrp="1"/>
          </p:cNvSpPr>
          <p:nvPr>
            <p:ph type="subTitle" idx="1"/>
          </p:nvPr>
        </p:nvSpPr>
        <p:spPr>
          <a:xfrm>
            <a:off x="573568" y="2094046"/>
            <a:ext cx="10972800" cy="3578092"/>
          </a:xfrm>
          <a:prstGeom prst="rect">
            <a:avLst/>
          </a:prstGeom>
          <a:noFill/>
          <a:ln>
            <a:noFill/>
          </a:ln>
        </p:spPr>
        <p:txBody>
          <a:bodyPr spcFirstLastPara="1" wrap="square" lIns="91425" tIns="45700" rIns="91425" bIns="45700" anchor="t" anchorCtr="0"/>
          <a:lstStyle>
            <a:lvl1pPr marR="0" lvl="0" algn="l" rtl="0">
              <a:lnSpc>
                <a:spcPct val="140000"/>
              </a:lnSpc>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1pPr>
            <a:lvl2pPr marR="0" lvl="1"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18" name="Google Shape;118;p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100" b="1" i="0">
                <a:solidFill>
                  <a:srgbClr val="FFFFFF"/>
                </a:solidFill>
                <a:latin typeface="Arial"/>
                <a:ea typeface="Arial"/>
                <a:cs typeface="Arial"/>
                <a:sym typeface="Arial"/>
              </a:defRPr>
            </a:lvl1pPr>
            <a:lvl2pPr marL="0" marR="0" lvl="1" indent="0" algn="l" rtl="0">
              <a:spcBef>
                <a:spcPts val="0"/>
              </a:spcBef>
              <a:buNone/>
              <a:defRPr sz="1100" b="1" i="0">
                <a:solidFill>
                  <a:srgbClr val="FFFFFF"/>
                </a:solidFill>
                <a:latin typeface="Arial"/>
                <a:ea typeface="Arial"/>
                <a:cs typeface="Arial"/>
                <a:sym typeface="Arial"/>
              </a:defRPr>
            </a:lvl2pPr>
            <a:lvl3pPr marL="0" marR="0" lvl="2" indent="0" algn="l" rtl="0">
              <a:spcBef>
                <a:spcPts val="0"/>
              </a:spcBef>
              <a:buNone/>
              <a:defRPr sz="1100" b="1" i="0">
                <a:solidFill>
                  <a:srgbClr val="FFFFFF"/>
                </a:solidFill>
                <a:latin typeface="Arial"/>
                <a:ea typeface="Arial"/>
                <a:cs typeface="Arial"/>
                <a:sym typeface="Arial"/>
              </a:defRPr>
            </a:lvl3pPr>
            <a:lvl4pPr marL="0" marR="0" lvl="3" indent="0" algn="l" rtl="0">
              <a:spcBef>
                <a:spcPts val="0"/>
              </a:spcBef>
              <a:buNone/>
              <a:defRPr sz="1100" b="1" i="0">
                <a:solidFill>
                  <a:srgbClr val="FFFFFF"/>
                </a:solidFill>
                <a:latin typeface="Arial"/>
                <a:ea typeface="Arial"/>
                <a:cs typeface="Arial"/>
                <a:sym typeface="Arial"/>
              </a:defRPr>
            </a:lvl4pPr>
            <a:lvl5pPr marL="0" marR="0" lvl="4" indent="0" algn="l" rtl="0">
              <a:spcBef>
                <a:spcPts val="0"/>
              </a:spcBef>
              <a:buNone/>
              <a:defRPr sz="1100" b="1" i="0">
                <a:solidFill>
                  <a:srgbClr val="FFFFFF"/>
                </a:solidFill>
                <a:latin typeface="Arial"/>
                <a:ea typeface="Arial"/>
                <a:cs typeface="Arial"/>
                <a:sym typeface="Arial"/>
              </a:defRPr>
            </a:lvl5pPr>
            <a:lvl6pPr marL="0" marR="0" lvl="5" indent="0" algn="l" rtl="0">
              <a:spcBef>
                <a:spcPts val="0"/>
              </a:spcBef>
              <a:buNone/>
              <a:defRPr sz="1100" b="1" i="0">
                <a:solidFill>
                  <a:srgbClr val="FFFFFF"/>
                </a:solidFill>
                <a:latin typeface="Arial"/>
                <a:ea typeface="Arial"/>
                <a:cs typeface="Arial"/>
                <a:sym typeface="Arial"/>
              </a:defRPr>
            </a:lvl6pPr>
            <a:lvl7pPr marL="0" marR="0" lvl="6" indent="0" algn="l" rtl="0">
              <a:spcBef>
                <a:spcPts val="0"/>
              </a:spcBef>
              <a:buNone/>
              <a:defRPr sz="1100" b="1" i="0">
                <a:solidFill>
                  <a:srgbClr val="FFFFFF"/>
                </a:solidFill>
                <a:latin typeface="Arial"/>
                <a:ea typeface="Arial"/>
                <a:cs typeface="Arial"/>
                <a:sym typeface="Arial"/>
              </a:defRPr>
            </a:lvl7pPr>
            <a:lvl8pPr marL="0" marR="0" lvl="7" indent="0" algn="l" rtl="0">
              <a:spcBef>
                <a:spcPts val="0"/>
              </a:spcBef>
              <a:buNone/>
              <a:defRPr sz="1100" b="1" i="0">
                <a:solidFill>
                  <a:srgbClr val="FFFFFF"/>
                </a:solidFill>
                <a:latin typeface="Arial"/>
                <a:ea typeface="Arial"/>
                <a:cs typeface="Arial"/>
                <a:sym typeface="Arial"/>
              </a:defRPr>
            </a:lvl8pPr>
            <a:lvl9pPr marL="0" marR="0" lvl="8" indent="0" algn="l" rtl="0">
              <a:spcBef>
                <a:spcPts val="0"/>
              </a:spcBef>
              <a:buNone/>
              <a:defRPr sz="1100"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910166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04048" y="454405"/>
            <a:ext cx="10972800" cy="69272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8276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kinny)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45626" y="33678"/>
            <a:ext cx="11700747" cy="7527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0387" y="964294"/>
            <a:ext cx="11700746" cy="5579812"/>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786385"/>
            <a:ext cx="12161520" cy="18288"/>
          </a:xfrm>
          <a:prstGeom prst="rect">
            <a:avLst/>
          </a:prstGeom>
        </p:spPr>
      </p:pic>
    </p:spTree>
    <p:extLst>
      <p:ext uri="{BB962C8B-B14F-4D97-AF65-F5344CB8AC3E}">
        <p14:creationId xmlns:p14="http://schemas.microsoft.com/office/powerpoint/2010/main" val="995374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2" y="3"/>
            <a:ext cx="12228577"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srgbClr val="284160"/>
              </a:solidFill>
            </a:endParaRPr>
          </a:p>
        </p:txBody>
      </p:sp>
      <p:sp>
        <p:nvSpPr>
          <p:cNvPr id="2" name="Title 1"/>
          <p:cNvSpPr>
            <a:spLocks noGrp="1"/>
          </p:cNvSpPr>
          <p:nvPr>
            <p:ph type="ctrTitle" hasCustomPrompt="1"/>
          </p:nvPr>
        </p:nvSpPr>
        <p:spPr>
          <a:xfrm>
            <a:off x="573568" y="1168888"/>
            <a:ext cx="10972800" cy="3451225"/>
          </a:xfrm>
        </p:spPr>
        <p:txBody>
          <a:bodyPr anchor="t"/>
          <a:lstStyle>
            <a:lvl1pPr>
              <a:lnSpc>
                <a:spcPct val="110000"/>
              </a:lnSpc>
              <a:defRPr sz="3500" b="1" i="0" spc="0">
                <a:solidFill>
                  <a:schemeClr val="bg1"/>
                </a:solidFill>
                <a:latin typeface="Arial"/>
                <a:cs typeface="Arial"/>
              </a:defRPr>
            </a:lvl1pPr>
          </a:lstStyle>
          <a:p>
            <a:r>
              <a:rPr lang="en-US" dirty="0"/>
              <a:t>Cover Slide</a:t>
            </a:r>
          </a:p>
        </p:txBody>
      </p:sp>
      <p:sp>
        <p:nvSpPr>
          <p:cNvPr id="6" name="Subtitle 2"/>
          <p:cNvSpPr>
            <a:spLocks noGrp="1"/>
          </p:cNvSpPr>
          <p:nvPr>
            <p:ph type="subTitle" idx="1"/>
          </p:nvPr>
        </p:nvSpPr>
        <p:spPr>
          <a:xfrm>
            <a:off x="591584" y="4930840"/>
            <a:ext cx="109728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p:txBody>
      </p:sp>
      <p:grpSp>
        <p:nvGrpSpPr>
          <p:cNvPr id="9" name="Group 8"/>
          <p:cNvGrpSpPr/>
          <p:nvPr userDrawn="1"/>
        </p:nvGrpSpPr>
        <p:grpSpPr>
          <a:xfrm>
            <a:off x="-2709" y="5980953"/>
            <a:ext cx="12228577"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8867252" y="242110"/>
            <a:ext cx="5286168" cy="5486400"/>
          </a:xfrm>
          <a:prstGeom prst="rect">
            <a:avLst/>
          </a:prstGeom>
        </p:spPr>
      </p:pic>
    </p:spTree>
    <p:extLst>
      <p:ext uri="{BB962C8B-B14F-4D97-AF65-F5344CB8AC3E}">
        <p14:creationId xmlns:p14="http://schemas.microsoft.com/office/powerpoint/2010/main" val="168167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573568" y="1231578"/>
            <a:ext cx="10972800" cy="808431"/>
          </a:xfrm>
        </p:spPr>
        <p:txBody>
          <a:bodyPr anchor="t"/>
          <a:lstStyle>
            <a:lvl1pPr>
              <a:defRPr sz="3000" b="1" i="0">
                <a:solidFill>
                  <a:srgbClr val="355474"/>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73568" y="2094046"/>
            <a:ext cx="109728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3" name="Slide Number Placeholder 5"/>
          <p:cNvSpPr>
            <a:spLocks noGrp="1"/>
          </p:cNvSpPr>
          <p:nvPr>
            <p:ph type="sldNum" sz="quarter" idx="12"/>
          </p:nvPr>
        </p:nvSpPr>
        <p:spPr>
          <a:xfrm>
            <a:off x="8737600" y="6356353"/>
            <a:ext cx="2844800" cy="365125"/>
          </a:xfrm>
          <a:prstGeom prst="rect">
            <a:avLst/>
          </a:prstGeom>
        </p:spPr>
        <p:txBody>
          <a:bodyPr anchor="b"/>
          <a:lstStyle>
            <a:lvl1pPr>
              <a:defRPr sz="1100" b="1" i="0">
                <a:solidFill>
                  <a:srgbClr val="FFFFFF"/>
                </a:solidFill>
                <a:latin typeface="Arial"/>
                <a:cs typeface="Arial"/>
              </a:defRPr>
            </a:lvl1pPr>
          </a:lstStyle>
          <a:p>
            <a:pPr>
              <a:defRPr/>
            </a:pPr>
            <a:fld id="{E3868204-2F57-426D-9F14-6594581641A7}" type="slidenum">
              <a:rPr lang="en-US" smtClean="0"/>
              <a:pPr>
                <a:defRPr/>
              </a:pPr>
              <a:t>‹#›</a:t>
            </a:fld>
            <a:endParaRPr lang="en-US" dirty="0"/>
          </a:p>
        </p:txBody>
      </p:sp>
    </p:spTree>
    <p:extLst>
      <p:ext uri="{BB962C8B-B14F-4D97-AF65-F5344CB8AC3E}">
        <p14:creationId xmlns:p14="http://schemas.microsoft.com/office/powerpoint/2010/main" val="1844349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3568" y="1233263"/>
            <a:ext cx="10972800" cy="1576811"/>
          </a:xfrm>
        </p:spPr>
        <p:txBody>
          <a:bodyPr anchor="t"/>
          <a:lstStyle>
            <a:lvl1pPr>
              <a:defRPr sz="3000">
                <a:solidFill>
                  <a:srgbClr val="355474"/>
                </a:solidFill>
              </a:defRPr>
            </a:lvl1pPr>
          </a:lstStyle>
          <a:p>
            <a:r>
              <a:rPr lang="en-US" dirty="0"/>
              <a:t>Click to edit </a:t>
            </a:r>
            <a:br>
              <a:rPr lang="en-US" dirty="0"/>
            </a:br>
            <a:r>
              <a:rPr lang="en-US" dirty="0"/>
              <a:t>Master </a:t>
            </a:r>
            <a:br>
              <a:rPr lang="en-US" dirty="0"/>
            </a:br>
            <a:r>
              <a:rPr lang="en-US" dirty="0"/>
              <a:t>title style</a:t>
            </a:r>
          </a:p>
        </p:txBody>
      </p:sp>
      <p:sp>
        <p:nvSpPr>
          <p:cNvPr id="3" name="Subtitle 2"/>
          <p:cNvSpPr>
            <a:spLocks noGrp="1"/>
          </p:cNvSpPr>
          <p:nvPr>
            <p:ph type="subTitle" idx="1"/>
          </p:nvPr>
        </p:nvSpPr>
        <p:spPr>
          <a:xfrm>
            <a:off x="573568" y="3024770"/>
            <a:ext cx="109728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0" name="Slide Number Placeholder 5"/>
          <p:cNvSpPr>
            <a:spLocks noGrp="1"/>
          </p:cNvSpPr>
          <p:nvPr>
            <p:ph type="sldNum" sz="quarter" idx="12"/>
          </p:nvPr>
        </p:nvSpPr>
        <p:spPr>
          <a:xfrm>
            <a:off x="8737600" y="6356353"/>
            <a:ext cx="2844800" cy="365125"/>
          </a:xfrm>
          <a:prstGeom prst="rect">
            <a:avLst/>
          </a:prstGeom>
        </p:spPr>
        <p:txBody>
          <a:bodyPr anchor="b"/>
          <a:lstStyle>
            <a:lvl1pPr>
              <a:defRPr sz="1100" b="1" i="0">
                <a:solidFill>
                  <a:srgbClr val="FFFFFF"/>
                </a:solidFill>
                <a:latin typeface="Arial"/>
                <a:cs typeface="Arial"/>
              </a:defRPr>
            </a:lvl1pPr>
          </a:lstStyle>
          <a:p>
            <a:pPr>
              <a:defRPr/>
            </a:pPr>
            <a:fld id="{E3868204-2F57-426D-9F14-6594581641A7}" type="slidenum">
              <a:rPr lang="en-US" smtClean="0"/>
              <a:pPr>
                <a:defRPr/>
              </a:pPr>
              <a:t>‹#›</a:t>
            </a:fld>
            <a:endParaRPr lang="en-US" dirty="0"/>
          </a:p>
        </p:txBody>
      </p:sp>
    </p:spTree>
    <p:extLst>
      <p:ext uri="{BB962C8B-B14F-4D97-AF65-F5344CB8AC3E}">
        <p14:creationId xmlns:p14="http://schemas.microsoft.com/office/powerpoint/2010/main" val="3680865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573568" y="1231578"/>
            <a:ext cx="10972800" cy="781411"/>
          </a:xfrm>
        </p:spPr>
        <p:txBody>
          <a:bodyPr anchor="t"/>
          <a:lstStyle>
            <a:lvl1pPr>
              <a:defRPr sz="3000">
                <a:solidFill>
                  <a:srgbClr val="355474"/>
                </a:solidFill>
              </a:defRPr>
            </a:lvl1pPr>
          </a:lstStyle>
          <a:p>
            <a:r>
              <a:rPr lang="en-US" dirty="0"/>
              <a:t>Click to edit Master title style</a:t>
            </a:r>
          </a:p>
        </p:txBody>
      </p:sp>
      <p:sp>
        <p:nvSpPr>
          <p:cNvPr id="3" name="Subtitle 2"/>
          <p:cNvSpPr>
            <a:spLocks noGrp="1"/>
          </p:cNvSpPr>
          <p:nvPr>
            <p:ph type="subTitle" idx="1"/>
          </p:nvPr>
        </p:nvSpPr>
        <p:spPr>
          <a:xfrm>
            <a:off x="573568" y="2080536"/>
            <a:ext cx="109728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1" name="Slide Number Placeholder 5"/>
          <p:cNvSpPr>
            <a:spLocks noGrp="1"/>
          </p:cNvSpPr>
          <p:nvPr>
            <p:ph type="sldNum" sz="quarter" idx="12"/>
          </p:nvPr>
        </p:nvSpPr>
        <p:spPr>
          <a:xfrm>
            <a:off x="8737600" y="6356353"/>
            <a:ext cx="2844800" cy="365125"/>
          </a:xfrm>
          <a:prstGeom prst="rect">
            <a:avLst/>
          </a:prstGeom>
        </p:spPr>
        <p:txBody>
          <a:bodyPr anchor="b"/>
          <a:lstStyle>
            <a:lvl1pPr>
              <a:defRPr sz="1100" b="1" i="0">
                <a:solidFill>
                  <a:srgbClr val="FFFFFF"/>
                </a:solidFill>
                <a:latin typeface="Arial"/>
                <a:cs typeface="Arial"/>
              </a:defRPr>
            </a:lvl1pPr>
          </a:lstStyle>
          <a:p>
            <a:pPr>
              <a:defRPr/>
            </a:pPr>
            <a:fld id="{E3868204-2F57-426D-9F14-6594581641A7}" type="slidenum">
              <a:rPr lang="en-US" smtClean="0"/>
              <a:pPr>
                <a:defRPr/>
              </a:pPr>
              <a:t>‹#›</a:t>
            </a:fld>
            <a:endParaRPr lang="en-US" dirty="0"/>
          </a:p>
        </p:txBody>
      </p:sp>
    </p:spTree>
    <p:extLst>
      <p:ext uri="{BB962C8B-B14F-4D97-AF65-F5344CB8AC3E}">
        <p14:creationId xmlns:p14="http://schemas.microsoft.com/office/powerpoint/2010/main" val="2448566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3568" y="1231578"/>
            <a:ext cx="10972800" cy="727371"/>
          </a:xfrm>
        </p:spPr>
        <p:txBody>
          <a:bodyPr anchor="t"/>
          <a:lstStyle>
            <a:lvl1pPr>
              <a:defRPr sz="3000">
                <a:solidFill>
                  <a:srgbClr val="355474"/>
                </a:solidFill>
              </a:defRPr>
            </a:lvl1pPr>
          </a:lstStyle>
          <a:p>
            <a:r>
              <a:rPr lang="en-US" dirty="0"/>
              <a:t>Data &amp; Text</a:t>
            </a:r>
          </a:p>
        </p:txBody>
      </p:sp>
      <p:sp>
        <p:nvSpPr>
          <p:cNvPr id="8" name="Content Placeholder 2"/>
          <p:cNvSpPr>
            <a:spLocks noGrp="1"/>
          </p:cNvSpPr>
          <p:nvPr>
            <p:ph idx="13"/>
          </p:nvPr>
        </p:nvSpPr>
        <p:spPr>
          <a:xfrm>
            <a:off x="573568" y="2185500"/>
            <a:ext cx="10972800" cy="3486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2"/>
          </p:nvPr>
        </p:nvSpPr>
        <p:spPr>
          <a:xfrm>
            <a:off x="8737600" y="6356353"/>
            <a:ext cx="2844800" cy="365125"/>
          </a:xfrm>
          <a:prstGeom prst="rect">
            <a:avLst/>
          </a:prstGeom>
        </p:spPr>
        <p:txBody>
          <a:bodyPr anchor="b"/>
          <a:lstStyle>
            <a:lvl1pPr>
              <a:defRPr sz="1100" b="1" i="0">
                <a:solidFill>
                  <a:srgbClr val="FFFFFF"/>
                </a:solidFill>
                <a:latin typeface="Arial"/>
                <a:cs typeface="Arial"/>
              </a:defRPr>
            </a:lvl1pPr>
          </a:lstStyle>
          <a:p>
            <a:pPr>
              <a:defRPr/>
            </a:pPr>
            <a:fld id="{E3868204-2F57-426D-9F14-6594581641A7}" type="slidenum">
              <a:rPr lang="en-US" smtClean="0"/>
              <a:pPr>
                <a:defRPr/>
              </a:pPr>
              <a:t>‹#›</a:t>
            </a:fld>
            <a:endParaRPr lang="en-US" dirty="0"/>
          </a:p>
        </p:txBody>
      </p:sp>
    </p:spTree>
    <p:extLst>
      <p:ext uri="{BB962C8B-B14F-4D97-AF65-F5344CB8AC3E}">
        <p14:creationId xmlns:p14="http://schemas.microsoft.com/office/powerpoint/2010/main" val="3779736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12212283"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srgbClr val="284160"/>
              </a:solidFill>
            </a:endParaRPr>
          </a:p>
        </p:txBody>
      </p:sp>
      <p:grpSp>
        <p:nvGrpSpPr>
          <p:cNvPr id="3" name="Group 2"/>
          <p:cNvGrpSpPr/>
          <p:nvPr userDrawn="1"/>
        </p:nvGrpSpPr>
        <p:grpSpPr>
          <a:xfrm>
            <a:off x="-2709" y="5980953"/>
            <a:ext cx="12228577"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573568" y="1106196"/>
            <a:ext cx="10972800" cy="4565942"/>
          </a:xfrm>
        </p:spPr>
        <p:txBody>
          <a:bodyPr anchor="t"/>
          <a:lstStyle>
            <a:lvl1pPr>
              <a:lnSpc>
                <a:spcPct val="110000"/>
              </a:lnSpc>
              <a:defRPr sz="500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6" name="Picture 15"/>
          <p:cNvPicPr>
            <a:picLocks noChangeAspect="1"/>
          </p:cNvPicPr>
          <p:nvPr userDrawn="1"/>
        </p:nvPicPr>
        <p:blipFill>
          <a:blip r:embed="rId3"/>
          <a:stretch>
            <a:fillRect/>
          </a:stretch>
        </p:blipFill>
        <p:spPr>
          <a:xfrm flipH="1">
            <a:off x="8867252" y="242110"/>
            <a:ext cx="5286168" cy="5486400"/>
          </a:xfrm>
          <a:prstGeom prst="rect">
            <a:avLst/>
          </a:prstGeom>
        </p:spPr>
      </p:pic>
      <p:sp>
        <p:nvSpPr>
          <p:cNvPr id="12" name="Slide Number Placeholder 5"/>
          <p:cNvSpPr>
            <a:spLocks noGrp="1"/>
          </p:cNvSpPr>
          <p:nvPr>
            <p:ph type="sldNum" sz="quarter" idx="12"/>
          </p:nvPr>
        </p:nvSpPr>
        <p:spPr>
          <a:xfrm>
            <a:off x="8737600" y="6356353"/>
            <a:ext cx="2844800" cy="365125"/>
          </a:xfrm>
          <a:prstGeom prst="rect">
            <a:avLst/>
          </a:prstGeom>
        </p:spPr>
        <p:txBody>
          <a:bodyPr anchor="b"/>
          <a:lstStyle>
            <a:lvl1pPr>
              <a:defRPr sz="1100" b="1" i="0">
                <a:solidFill>
                  <a:srgbClr val="355474"/>
                </a:solidFill>
                <a:latin typeface="Arial"/>
                <a:cs typeface="Arial"/>
              </a:defRPr>
            </a:lvl1pPr>
          </a:lstStyle>
          <a:p>
            <a:pPr>
              <a:defRPr/>
            </a:pPr>
            <a:fld id="{E3868204-2F57-426D-9F14-6594581641A7}" type="slidenum">
              <a:rPr lang="en-US" smtClean="0"/>
              <a:pPr>
                <a:defRPr/>
              </a:pPr>
              <a:t>‹#›</a:t>
            </a:fld>
            <a:endParaRPr lang="en-US" dirty="0"/>
          </a:p>
        </p:txBody>
      </p:sp>
    </p:spTree>
    <p:extLst>
      <p:ext uri="{BB962C8B-B14F-4D97-AF65-F5344CB8AC3E}">
        <p14:creationId xmlns:p14="http://schemas.microsoft.com/office/powerpoint/2010/main" val="1710138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2" y="1"/>
            <a:ext cx="12228577"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srgbClr val="284160"/>
              </a:solidFill>
            </a:endParaRPr>
          </a:p>
        </p:txBody>
      </p:sp>
      <p:grpSp>
        <p:nvGrpSpPr>
          <p:cNvPr id="7" name="Group 6"/>
          <p:cNvGrpSpPr/>
          <p:nvPr userDrawn="1"/>
        </p:nvGrpSpPr>
        <p:grpSpPr>
          <a:xfrm>
            <a:off x="-2709" y="5980953"/>
            <a:ext cx="12228577"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609600" y="1106196"/>
            <a:ext cx="10972800" cy="4565942"/>
          </a:xfrm>
        </p:spPr>
        <p:txBody>
          <a:bodyPr anchor="t"/>
          <a:lstStyle>
            <a:lvl1pPr>
              <a:lnSpc>
                <a:spcPct val="110000"/>
              </a:lnSpc>
              <a:defRPr sz="500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824370" y="227530"/>
            <a:ext cx="5339561" cy="5486400"/>
          </a:xfrm>
          <a:prstGeom prst="rect">
            <a:avLst/>
          </a:prstGeom>
        </p:spPr>
      </p:pic>
    </p:spTree>
    <p:extLst>
      <p:ext uri="{BB962C8B-B14F-4D97-AF65-F5344CB8AC3E}">
        <p14:creationId xmlns:p14="http://schemas.microsoft.com/office/powerpoint/2010/main" val="2889824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4A34583A-4E0E-4D4E-883F-CF1460D430DF}" type="slidenum">
              <a:rPr lang="en-US"/>
              <a:pPr>
                <a:defRPr/>
              </a:pPr>
              <a:t>‹#›</a:t>
            </a:fld>
            <a:endParaRPr lang="en-US" dirty="0"/>
          </a:p>
        </p:txBody>
      </p:sp>
    </p:spTree>
    <p:extLst>
      <p:ext uri="{BB962C8B-B14F-4D97-AF65-F5344CB8AC3E}">
        <p14:creationId xmlns:p14="http://schemas.microsoft.com/office/powerpoint/2010/main" val="2728430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E3868204-2F57-426D-9F14-6594581641A7}" type="slidenum">
              <a:rPr lang="en-US"/>
              <a:pPr>
                <a:defRPr/>
              </a:pPr>
              <a:t>‹#›</a:t>
            </a:fld>
            <a:endParaRPr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1885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FC91C018-E175-4A29-9D68-85D8531312C1}" type="slidenum">
              <a:rPr lang="en-US"/>
              <a:pPr>
                <a:defRPr/>
              </a:pPr>
              <a:t>‹#›</a:t>
            </a:fld>
            <a:endParaRPr lang="en-US" dirty="0"/>
          </a:p>
        </p:txBody>
      </p:sp>
    </p:spTree>
    <p:extLst>
      <p:ext uri="{BB962C8B-B14F-4D97-AF65-F5344CB8AC3E}">
        <p14:creationId xmlns:p14="http://schemas.microsoft.com/office/powerpoint/2010/main" val="171253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righ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6095999" y="205157"/>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6095999" y="3683998"/>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3" y="251688"/>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6096498" y="3629883"/>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H="1" flipV="1">
            <a:off x="0" y="6370261"/>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37703" y="6381620"/>
            <a:ext cx="6058296"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5" name="Straight Connector 4">
            <a:extLst>
              <a:ext uri="{FF2B5EF4-FFF2-40B4-BE49-F238E27FC236}">
                <a16:creationId xmlns:a16="http://schemas.microsoft.com/office/drawing/2014/main" id="{9F5A69A7-2610-4F1E-83AE-C7E547C4ED95}"/>
              </a:ext>
            </a:extLst>
          </p:cNvPr>
          <p:cNvCxnSpPr>
            <a:cxnSpLocks/>
          </p:cNvCxnSpPr>
          <p:nvPr/>
        </p:nvCxnSpPr>
        <p:spPr>
          <a:xfrm>
            <a:off x="0" y="6317047"/>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A77025-D2ED-4D53-A0D4-511D90AE96BC}"/>
              </a:ext>
            </a:extLst>
          </p:cNvPr>
          <p:cNvSpPr txBox="1"/>
          <p:nvPr userDrawn="1"/>
        </p:nvSpPr>
        <p:spPr>
          <a:xfrm>
            <a:off x="7016240" y="6420253"/>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1169023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7"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5FB8D606-FBF2-44B2-B2A9-AF2ADD16C02F}" type="slidenum">
              <a:rPr lang="en-US"/>
              <a:pPr>
                <a:defRPr/>
              </a:pPr>
              <a:t>‹#›</a:t>
            </a:fld>
            <a:endParaRPr lang="en-US" dirty="0"/>
          </a:p>
        </p:txBody>
      </p:sp>
    </p:spTree>
    <p:extLst>
      <p:ext uri="{BB962C8B-B14F-4D97-AF65-F5344CB8AC3E}">
        <p14:creationId xmlns:p14="http://schemas.microsoft.com/office/powerpoint/2010/main" val="2943471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8"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9"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4B1AF44B-99E2-4E52-B7A6-58C210D407DA}" type="slidenum">
              <a:rPr lang="en-US"/>
              <a:pPr>
                <a:defRPr/>
              </a:pPr>
              <a:t>‹#›</a:t>
            </a:fld>
            <a:endParaRPr lang="en-US" dirty="0"/>
          </a:p>
        </p:txBody>
      </p:sp>
    </p:spTree>
    <p:extLst>
      <p:ext uri="{BB962C8B-B14F-4D97-AF65-F5344CB8AC3E}">
        <p14:creationId xmlns:p14="http://schemas.microsoft.com/office/powerpoint/2010/main" val="41483361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4"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5"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3C3C576A-17D6-489B-B83F-8DD31205EE95}" type="slidenum">
              <a:rPr lang="en-US"/>
              <a:pPr>
                <a:defRPr/>
              </a:pPr>
              <a:t>‹#›</a:t>
            </a:fld>
            <a:endParaRPr lang="en-US" dirty="0"/>
          </a:p>
        </p:txBody>
      </p:sp>
    </p:spTree>
    <p:extLst>
      <p:ext uri="{BB962C8B-B14F-4D97-AF65-F5344CB8AC3E}">
        <p14:creationId xmlns:p14="http://schemas.microsoft.com/office/powerpoint/2010/main" val="1512673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7"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0C346128-AB94-4E06-8640-2F232435DA43}" type="slidenum">
              <a:rPr lang="en-US"/>
              <a:pPr>
                <a:defRPr/>
              </a:pPr>
              <a:t>‹#›</a:t>
            </a:fld>
            <a:endParaRPr lang="en-US" dirty="0"/>
          </a:p>
        </p:txBody>
      </p:sp>
    </p:spTree>
    <p:extLst>
      <p:ext uri="{BB962C8B-B14F-4D97-AF65-F5344CB8AC3E}">
        <p14:creationId xmlns:p14="http://schemas.microsoft.com/office/powerpoint/2010/main" val="239869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3"/>
            <a:ext cx="2844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endParaRPr>
          </a:p>
        </p:txBody>
      </p:sp>
      <p:sp>
        <p:nvSpPr>
          <p:cNvPr id="7"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206D3D47-816D-4701-BD8E-1E5BE6BED865}" type="slidenum">
              <a:rPr lang="en-US"/>
              <a:pPr>
                <a:defRPr/>
              </a:pPr>
              <a:t>‹#›</a:t>
            </a:fld>
            <a:endParaRPr lang="en-US" dirty="0"/>
          </a:p>
        </p:txBody>
      </p:sp>
    </p:spTree>
    <p:extLst>
      <p:ext uri="{BB962C8B-B14F-4D97-AF65-F5344CB8AC3E}">
        <p14:creationId xmlns:p14="http://schemas.microsoft.com/office/powerpoint/2010/main" val="132798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950391"/>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hort Head / bullets and sub">
  <p:cSld name="Short Head / bullets and sub">
    <p:spTree>
      <p:nvGrpSpPr>
        <p:cNvPr id="1" name="Shape 24"/>
        <p:cNvGrpSpPr/>
        <p:nvPr/>
      </p:nvGrpSpPr>
      <p:grpSpPr>
        <a:xfrm>
          <a:off x="0" y="0"/>
          <a:ext cx="0" cy="0"/>
          <a:chOff x="0" y="0"/>
          <a:chExt cx="0" cy="0"/>
        </a:xfrm>
      </p:grpSpPr>
      <p:sp>
        <p:nvSpPr>
          <p:cNvPr id="25" name="Google Shape;25;p3"/>
          <p:cNvSpPr txBox="1">
            <a:spLocks noGrp="1"/>
          </p:cNvSpPr>
          <p:nvPr>
            <p:ph type="ctrTitle"/>
          </p:nvPr>
        </p:nvSpPr>
        <p:spPr>
          <a:xfrm>
            <a:off x="573568" y="1231578"/>
            <a:ext cx="10972800" cy="808431"/>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573568" y="2094046"/>
            <a:ext cx="10972800" cy="3578092"/>
          </a:xfrm>
          <a:prstGeom prst="rect">
            <a:avLst/>
          </a:prstGeom>
          <a:noFill/>
          <a:ln>
            <a:noFill/>
          </a:ln>
        </p:spPr>
        <p:txBody>
          <a:bodyPr spcFirstLastPara="1" wrap="square" lIns="91425" tIns="45700" rIns="91425" bIns="45700" anchor="t" anchorCtr="0"/>
          <a:lstStyle>
            <a:lvl1pPr lvl="0" algn="l">
              <a:spcBef>
                <a:spcPts val="360"/>
              </a:spcBef>
              <a:spcAft>
                <a:spcPts val="0"/>
              </a:spcAft>
              <a:buClr>
                <a:srgbClr val="7F7F7F"/>
              </a:buClr>
              <a:buSzPts val="1800"/>
              <a:buChar char="•"/>
              <a:defRPr/>
            </a:lvl1pPr>
            <a:lvl2pPr lvl="1" algn="l">
              <a:spcBef>
                <a:spcPts val="360"/>
              </a:spcBef>
              <a:spcAft>
                <a:spcPts val="0"/>
              </a:spcAft>
              <a:buClr>
                <a:srgbClr val="7F7F7F"/>
              </a:buClr>
              <a:buSzPts val="1800"/>
              <a:buChar char="–"/>
              <a:defRPr/>
            </a:lvl2pPr>
            <a:lvl3pPr lvl="2" algn="l">
              <a:spcBef>
                <a:spcPts val="360"/>
              </a:spcBef>
              <a:spcAft>
                <a:spcPts val="0"/>
              </a:spcAft>
              <a:buClr>
                <a:srgbClr val="7F7F7F"/>
              </a:buClr>
              <a:buSzPts val="1800"/>
              <a:buChar char="•"/>
              <a:defRPr/>
            </a:lvl3pPr>
            <a:lvl4pPr lvl="3" algn="l">
              <a:spcBef>
                <a:spcPts val="360"/>
              </a:spcBef>
              <a:spcAft>
                <a:spcPts val="0"/>
              </a:spcAft>
              <a:buClr>
                <a:srgbClr val="7F7F7F"/>
              </a:buClr>
              <a:buSzPts val="1800"/>
              <a:buChar char="–"/>
              <a:defRPr/>
            </a:lvl4pPr>
            <a:lvl5pPr lvl="4" algn="l">
              <a:spcBef>
                <a:spcPts val="360"/>
              </a:spcBef>
              <a:spcAft>
                <a:spcPts val="0"/>
              </a:spcAft>
              <a:buClr>
                <a:srgbClr val="7F7F7F"/>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1935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6732-E8E3-4B60-8DCD-BE9803D94CE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B9C3911-7B1F-4034-8786-ECC8461CC91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DF33E5-D6D3-47B1-9C7C-712E2FD878BA}"/>
              </a:ext>
            </a:extLst>
          </p:cNvPr>
          <p:cNvSpPr>
            <a:spLocks noGrp="1"/>
          </p:cNvSpPr>
          <p:nvPr>
            <p:ph type="dt" sz="half" idx="10"/>
          </p:nvPr>
        </p:nvSpPr>
        <p:spPr/>
        <p:txBody>
          <a:bodyPr/>
          <a:lstStyle/>
          <a:p>
            <a:fld id="{5D08D4C3-5CC8-4B3D-B9F4-CDFA16AA6CF1}" type="datetimeFigureOut">
              <a:rPr lang="en-US" smtClean="0"/>
              <a:t>2/22/2023</a:t>
            </a:fld>
            <a:endParaRPr lang="en-US"/>
          </a:p>
        </p:txBody>
      </p:sp>
      <p:sp>
        <p:nvSpPr>
          <p:cNvPr id="5" name="Footer Placeholder 4">
            <a:extLst>
              <a:ext uri="{FF2B5EF4-FFF2-40B4-BE49-F238E27FC236}">
                <a16:creationId xmlns:a16="http://schemas.microsoft.com/office/drawing/2014/main" id="{2555A1D4-D7B1-4629-AE8B-0196CAE75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77F8-FA7B-4E50-A817-23188A9878E3}"/>
              </a:ext>
            </a:extLst>
          </p:cNvPr>
          <p:cNvSpPr>
            <a:spLocks noGrp="1"/>
          </p:cNvSpPr>
          <p:nvPr>
            <p:ph type="sldNum" sz="quarter" idx="12"/>
          </p:nvPr>
        </p:nvSpPr>
        <p:spPr/>
        <p:txBody>
          <a:bodyPr/>
          <a:lstStyle/>
          <a:p>
            <a:fld id="{B57EC7EB-7F9A-4952-B544-07B7CDACD238}" type="slidenum">
              <a:rPr lang="en-US" smtClean="0"/>
              <a:t>‹#›</a:t>
            </a:fld>
            <a:endParaRPr lang="en-US"/>
          </a:p>
        </p:txBody>
      </p:sp>
    </p:spTree>
    <p:extLst>
      <p:ext uri="{BB962C8B-B14F-4D97-AF65-F5344CB8AC3E}">
        <p14:creationId xmlns:p14="http://schemas.microsoft.com/office/powerpoint/2010/main" val="1401746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9" y="0"/>
            <a:ext cx="12189291" cy="6859524"/>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5929049"/>
            <a:ext cx="12192000" cy="934465"/>
          </a:xfrm>
          <a:prstGeom prst="rect">
            <a:avLst/>
          </a:prstGeom>
        </p:spPr>
      </p:pic>
      <p:sp>
        <p:nvSpPr>
          <p:cNvPr id="9" name="Slide Number Placeholder 8"/>
          <p:cNvSpPr>
            <a:spLocks noGrp="1"/>
          </p:cNvSpPr>
          <p:nvPr>
            <p:ph type="sldNum" sz="quarter" idx="12"/>
          </p:nvPr>
        </p:nvSpPr>
        <p:spPr>
          <a:xfrm>
            <a:off x="11369094" y="6371857"/>
            <a:ext cx="525143" cy="323165"/>
          </a:xfrm>
          <a:prstGeom prst="rect">
            <a:avLst/>
          </a:prstGeom>
        </p:spPr>
        <p:txBody>
          <a:bodyPr anchor="ctr"/>
          <a:lstStyle>
            <a:lvl1pPr algn="ctr">
              <a:defRPr sz="1125" b="0">
                <a:solidFill>
                  <a:schemeClr val="bg1"/>
                </a:solidFill>
              </a:defRPr>
            </a:lvl1pPr>
          </a:lstStyle>
          <a:p>
            <a:r>
              <a:rPr lang="en-US" dirty="0"/>
              <a:t>- </a:t>
            </a:r>
            <a:fld id="{D18D8BDF-7C69-4874-A5A6-0A38F355C512}" type="slidenum">
              <a:rPr lang="en-US" smtClean="0"/>
              <a:pPr/>
              <a:t>‹#›</a:t>
            </a:fld>
            <a:r>
              <a:rPr lang="en-US" dirty="0"/>
              <a:t> -</a:t>
            </a:r>
          </a:p>
        </p:txBody>
      </p:sp>
    </p:spTree>
    <p:extLst>
      <p:ext uri="{BB962C8B-B14F-4D97-AF65-F5344CB8AC3E}">
        <p14:creationId xmlns:p14="http://schemas.microsoft.com/office/powerpoint/2010/main" val="269439954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9206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left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177666" y="280992"/>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177667" y="3760498"/>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266" y="280992"/>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177666" y="3715101"/>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V="1">
            <a:off x="0" y="6370261"/>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6121265" y="6381620"/>
            <a:ext cx="6020592"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12" name="Straight Connector 11">
            <a:extLst>
              <a:ext uri="{FF2B5EF4-FFF2-40B4-BE49-F238E27FC236}">
                <a16:creationId xmlns:a16="http://schemas.microsoft.com/office/drawing/2014/main" id="{A84682E6-AF7C-4BEB-B010-0EA3F601A9A1}"/>
              </a:ext>
            </a:extLst>
          </p:cNvPr>
          <p:cNvCxnSpPr>
            <a:cxnSpLocks/>
          </p:cNvCxnSpPr>
          <p:nvPr/>
        </p:nvCxnSpPr>
        <p:spPr>
          <a:xfrm>
            <a:off x="0" y="6317047"/>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8F20F3-28FB-4C88-90F2-72E50777336F}"/>
              </a:ext>
            </a:extLst>
          </p:cNvPr>
          <p:cNvSpPr txBox="1"/>
          <p:nvPr userDrawn="1"/>
        </p:nvSpPr>
        <p:spPr>
          <a:xfrm>
            <a:off x="177666" y="6407731"/>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3910194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hort Head / Light Text">
  <p:cSld name="1_Short Head / Light Text">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573568" y="1231580"/>
            <a:ext cx="10972800" cy="80843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25" name="Google Shape;25;p3"/>
          <p:cNvSpPr txBox="1">
            <a:spLocks noGrp="1"/>
          </p:cNvSpPr>
          <p:nvPr>
            <p:ph type="subTitle" idx="1"/>
          </p:nvPr>
        </p:nvSpPr>
        <p:spPr>
          <a:xfrm>
            <a:off x="573568" y="2094046"/>
            <a:ext cx="10972800" cy="3578092"/>
          </a:xfrm>
          <a:prstGeom prst="rect">
            <a:avLst/>
          </a:prstGeom>
          <a:noFill/>
          <a:ln>
            <a:noFill/>
          </a:ln>
        </p:spPr>
        <p:txBody>
          <a:bodyPr spcFirstLastPara="1" wrap="square" lIns="91425" tIns="45700" rIns="91425" bIns="45700" anchor="t" anchorCtr="0"/>
          <a:lstStyle>
            <a:lvl1pPr marR="0" lvl="0" algn="l" rtl="0">
              <a:lnSpc>
                <a:spcPct val="140000"/>
              </a:lnSpc>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FFFFFF"/>
                </a:solidFill>
                <a:latin typeface="Arial"/>
                <a:ea typeface="Arial"/>
                <a:cs typeface="Arial"/>
                <a:sym typeface="Arial"/>
              </a:defRPr>
            </a:lvl1pPr>
            <a:lvl2pPr marL="0" marR="0" lvl="1" indent="0" algn="l" rtl="0">
              <a:spcBef>
                <a:spcPts val="0"/>
              </a:spcBef>
              <a:buNone/>
              <a:defRPr sz="825" b="1" i="0">
                <a:solidFill>
                  <a:srgbClr val="FFFFFF"/>
                </a:solidFill>
                <a:latin typeface="Arial"/>
                <a:ea typeface="Arial"/>
                <a:cs typeface="Arial"/>
                <a:sym typeface="Arial"/>
              </a:defRPr>
            </a:lvl2pPr>
            <a:lvl3pPr marL="0" marR="0" lvl="2" indent="0" algn="l" rtl="0">
              <a:spcBef>
                <a:spcPts val="0"/>
              </a:spcBef>
              <a:buNone/>
              <a:defRPr sz="825" b="1" i="0">
                <a:solidFill>
                  <a:srgbClr val="FFFFFF"/>
                </a:solidFill>
                <a:latin typeface="Arial"/>
                <a:ea typeface="Arial"/>
                <a:cs typeface="Arial"/>
                <a:sym typeface="Arial"/>
              </a:defRPr>
            </a:lvl3pPr>
            <a:lvl4pPr marL="0" marR="0" lvl="3" indent="0" algn="l" rtl="0">
              <a:spcBef>
                <a:spcPts val="0"/>
              </a:spcBef>
              <a:buNone/>
              <a:defRPr sz="825" b="1" i="0">
                <a:solidFill>
                  <a:srgbClr val="FFFFFF"/>
                </a:solidFill>
                <a:latin typeface="Arial"/>
                <a:ea typeface="Arial"/>
                <a:cs typeface="Arial"/>
                <a:sym typeface="Arial"/>
              </a:defRPr>
            </a:lvl4pPr>
            <a:lvl5pPr marL="0" marR="0" lvl="4" indent="0" algn="l" rtl="0">
              <a:spcBef>
                <a:spcPts val="0"/>
              </a:spcBef>
              <a:buNone/>
              <a:defRPr sz="825" b="1" i="0">
                <a:solidFill>
                  <a:srgbClr val="FFFFFF"/>
                </a:solidFill>
                <a:latin typeface="Arial"/>
                <a:ea typeface="Arial"/>
                <a:cs typeface="Arial"/>
                <a:sym typeface="Arial"/>
              </a:defRPr>
            </a:lvl5pPr>
            <a:lvl6pPr marL="0" marR="0" lvl="5" indent="0" algn="l" rtl="0">
              <a:spcBef>
                <a:spcPts val="0"/>
              </a:spcBef>
              <a:buNone/>
              <a:defRPr sz="825" b="1" i="0">
                <a:solidFill>
                  <a:srgbClr val="FFFFFF"/>
                </a:solidFill>
                <a:latin typeface="Arial"/>
                <a:ea typeface="Arial"/>
                <a:cs typeface="Arial"/>
                <a:sym typeface="Arial"/>
              </a:defRPr>
            </a:lvl6pPr>
            <a:lvl7pPr marL="0" marR="0" lvl="6" indent="0" algn="l" rtl="0">
              <a:spcBef>
                <a:spcPts val="0"/>
              </a:spcBef>
              <a:buNone/>
              <a:defRPr sz="825" b="1" i="0">
                <a:solidFill>
                  <a:srgbClr val="FFFFFF"/>
                </a:solidFill>
                <a:latin typeface="Arial"/>
                <a:ea typeface="Arial"/>
                <a:cs typeface="Arial"/>
                <a:sym typeface="Arial"/>
              </a:defRPr>
            </a:lvl7pPr>
            <a:lvl8pPr marL="0" marR="0" lvl="7" indent="0" algn="l" rtl="0">
              <a:spcBef>
                <a:spcPts val="0"/>
              </a:spcBef>
              <a:buNone/>
              <a:defRPr sz="825" b="1" i="0">
                <a:solidFill>
                  <a:srgbClr val="FFFFFF"/>
                </a:solidFill>
                <a:latin typeface="Arial"/>
                <a:ea typeface="Arial"/>
                <a:cs typeface="Arial"/>
                <a:sym typeface="Arial"/>
              </a:defRPr>
            </a:lvl8pPr>
            <a:lvl9pPr marL="0" marR="0" lvl="8" indent="0" algn="l" rtl="0">
              <a:spcBef>
                <a:spcPts val="0"/>
              </a:spcBef>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42558192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573568" y="2171995"/>
            <a:ext cx="10972800" cy="2936875"/>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L="685800" marR="0" lvl="1"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0" name="Google Shape;30;p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31" name="Google Shape;31;p4"/>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
        <p:nvSpPr>
          <p:cNvPr id="32" name="Google Shape;32;p4"/>
          <p:cNvSpPr txBox="1">
            <a:spLocks noGrp="1"/>
          </p:cNvSpPr>
          <p:nvPr>
            <p:ph type="title"/>
          </p:nvPr>
        </p:nvSpPr>
        <p:spPr>
          <a:xfrm>
            <a:off x="573568" y="1155445"/>
            <a:ext cx="109728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Tree>
    <p:extLst>
      <p:ext uri="{BB962C8B-B14F-4D97-AF65-F5344CB8AC3E}">
        <p14:creationId xmlns:p14="http://schemas.microsoft.com/office/powerpoint/2010/main" val="1370668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5"/>
        <p:cNvGrpSpPr/>
        <p:nvPr/>
      </p:nvGrpSpPr>
      <p:grpSpPr>
        <a:xfrm>
          <a:off x="0" y="0"/>
          <a:ext cx="0" cy="0"/>
          <a:chOff x="0" y="0"/>
          <a:chExt cx="0" cy="0"/>
        </a:xfrm>
      </p:grpSpPr>
      <p:sp>
        <p:nvSpPr>
          <p:cNvPr id="16" name="Google Shape;16;p2"/>
          <p:cNvSpPr/>
          <p:nvPr/>
        </p:nvSpPr>
        <p:spPr>
          <a:xfrm>
            <a:off x="4" y="5"/>
            <a:ext cx="12228577" cy="6664325"/>
          </a:xfrm>
          <a:prstGeom prst="rect">
            <a:avLst/>
          </a:prstGeom>
          <a:solidFill>
            <a:srgbClr val="29416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284160"/>
              </a:solidFill>
              <a:effectLst/>
              <a:uLnTx/>
              <a:uFillTx/>
              <a:latin typeface="Arial"/>
              <a:ea typeface="Arial"/>
              <a:cs typeface="Arial"/>
              <a:sym typeface="Arial"/>
            </a:endParaRPr>
          </a:p>
        </p:txBody>
      </p:sp>
      <p:sp>
        <p:nvSpPr>
          <p:cNvPr id="17" name="Google Shape;17;p2"/>
          <p:cNvSpPr txBox="1">
            <a:spLocks noGrp="1"/>
          </p:cNvSpPr>
          <p:nvPr>
            <p:ph type="ctrTitle"/>
          </p:nvPr>
        </p:nvSpPr>
        <p:spPr>
          <a:xfrm>
            <a:off x="573568" y="1168890"/>
            <a:ext cx="10972800" cy="3451225"/>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SzPts val="1400"/>
              <a:buNone/>
              <a:defRPr sz="2625"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18" name="Google Shape;18;p2"/>
          <p:cNvSpPr txBox="1">
            <a:spLocks noGrp="1"/>
          </p:cNvSpPr>
          <p:nvPr>
            <p:ph type="subTitle" idx="1"/>
          </p:nvPr>
        </p:nvSpPr>
        <p:spPr>
          <a:xfrm>
            <a:off x="591584" y="4930840"/>
            <a:ext cx="10972800" cy="837918"/>
          </a:xfrm>
          <a:prstGeom prst="rect">
            <a:avLst/>
          </a:prstGeom>
          <a:noFill/>
          <a:ln>
            <a:noFill/>
          </a:ln>
        </p:spPr>
        <p:txBody>
          <a:bodyPr spcFirstLastPara="1" wrap="square" lIns="91425" tIns="45700" rIns="91425" bIns="45700" anchor="b" anchorCtr="0"/>
          <a:lstStyle>
            <a:lvl1pPr marR="0" lvl="0" algn="l" rtl="0">
              <a:lnSpc>
                <a:spcPct val="110000"/>
              </a:lnSpc>
              <a:spcBef>
                <a:spcPts val="270"/>
              </a:spcBef>
              <a:spcAft>
                <a:spcPts val="0"/>
              </a:spcAft>
              <a:buClr>
                <a:schemeClr val="lt1"/>
              </a:buClr>
              <a:buSzPts val="1800"/>
              <a:buFont typeface="Arial"/>
              <a:buNone/>
              <a:defRPr sz="1350" b="0" i="0" u="none" strike="noStrike" cap="none">
                <a:solidFill>
                  <a:schemeClr val="lt1"/>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grpSp>
        <p:nvGrpSpPr>
          <p:cNvPr id="19" name="Google Shape;19;p2"/>
          <p:cNvGrpSpPr/>
          <p:nvPr/>
        </p:nvGrpSpPr>
        <p:grpSpPr>
          <a:xfrm>
            <a:off x="-2709" y="5980953"/>
            <a:ext cx="12228577" cy="914400"/>
            <a:chOff x="-2033" y="5980953"/>
            <a:chExt cx="9171433" cy="914400"/>
          </a:xfrm>
        </p:grpSpPr>
        <p:sp>
          <p:nvSpPr>
            <p:cNvPr id="20" name="Google Shape;20;p2"/>
            <p:cNvSpPr/>
            <p:nvPr/>
          </p:nvSpPr>
          <p:spPr>
            <a:xfrm>
              <a:off x="-2033" y="5980953"/>
              <a:ext cx="9171433"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1" name="Google Shape;21;p2" descr="CHJ_Logo.eps"/>
            <p:cNvPicPr preferRelativeResize="0"/>
            <p:nvPr/>
          </p:nvPicPr>
          <p:blipFill rotWithShape="1">
            <a:blip r:embed="rId2">
              <a:alphaModFix/>
            </a:blip>
            <a:srcRect/>
            <a:stretch/>
          </p:blipFill>
          <p:spPr>
            <a:xfrm>
              <a:off x="533400" y="6128575"/>
              <a:ext cx="2286000" cy="625510"/>
            </a:xfrm>
            <a:prstGeom prst="rect">
              <a:avLst/>
            </a:prstGeom>
            <a:noFill/>
            <a:ln>
              <a:noFill/>
            </a:ln>
          </p:spPr>
        </p:pic>
      </p:grpSp>
      <p:pic>
        <p:nvPicPr>
          <p:cNvPr id="22" name="Google Shape;22;p2"/>
          <p:cNvPicPr preferRelativeResize="0"/>
          <p:nvPr/>
        </p:nvPicPr>
        <p:blipFill rotWithShape="1">
          <a:blip r:embed="rId3">
            <a:alphaModFix/>
          </a:blip>
          <a:srcRect/>
          <a:stretch/>
        </p:blipFill>
        <p:spPr>
          <a:xfrm flipH="1">
            <a:off x="8867252" y="242110"/>
            <a:ext cx="5286168" cy="5486400"/>
          </a:xfrm>
          <a:prstGeom prst="rect">
            <a:avLst/>
          </a:prstGeom>
          <a:noFill/>
          <a:ln>
            <a:noFill/>
          </a:ln>
        </p:spPr>
      </p:pic>
    </p:spTree>
    <p:extLst>
      <p:ext uri="{BB962C8B-B14F-4D97-AF65-F5344CB8AC3E}">
        <p14:creationId xmlns:p14="http://schemas.microsoft.com/office/powerpoint/2010/main" val="833140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hort Head / Light Text">
  <p:cSld name="Short Head / Light Text">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573568" y="1231580"/>
            <a:ext cx="10972800" cy="80843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25" name="Google Shape;25;p3"/>
          <p:cNvSpPr txBox="1">
            <a:spLocks noGrp="1"/>
          </p:cNvSpPr>
          <p:nvPr>
            <p:ph type="subTitle" idx="1"/>
          </p:nvPr>
        </p:nvSpPr>
        <p:spPr>
          <a:xfrm>
            <a:off x="573568" y="2094046"/>
            <a:ext cx="10972800" cy="3578092"/>
          </a:xfrm>
          <a:prstGeom prst="rect">
            <a:avLst/>
          </a:prstGeom>
          <a:noFill/>
          <a:ln>
            <a:noFill/>
          </a:ln>
        </p:spPr>
        <p:txBody>
          <a:bodyPr spcFirstLastPara="1" wrap="square" lIns="91425" tIns="45700" rIns="91425" bIns="45700" anchor="t" anchorCtr="0"/>
          <a:lstStyle>
            <a:lvl1pPr marR="0" lvl="0" algn="l" rtl="0">
              <a:lnSpc>
                <a:spcPct val="140000"/>
              </a:lnSpc>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FFFFFF"/>
                </a:solidFill>
                <a:latin typeface="Arial"/>
                <a:ea typeface="Arial"/>
                <a:cs typeface="Arial"/>
                <a:sym typeface="Arial"/>
              </a:defRPr>
            </a:lvl1pPr>
            <a:lvl2pPr marL="0" marR="0" lvl="1" indent="0" algn="l" rtl="0">
              <a:spcBef>
                <a:spcPts val="0"/>
              </a:spcBef>
              <a:buNone/>
              <a:defRPr sz="825" b="1" i="0">
                <a:solidFill>
                  <a:srgbClr val="FFFFFF"/>
                </a:solidFill>
                <a:latin typeface="Arial"/>
                <a:ea typeface="Arial"/>
                <a:cs typeface="Arial"/>
                <a:sym typeface="Arial"/>
              </a:defRPr>
            </a:lvl2pPr>
            <a:lvl3pPr marL="0" marR="0" lvl="2" indent="0" algn="l" rtl="0">
              <a:spcBef>
                <a:spcPts val="0"/>
              </a:spcBef>
              <a:buNone/>
              <a:defRPr sz="825" b="1" i="0">
                <a:solidFill>
                  <a:srgbClr val="FFFFFF"/>
                </a:solidFill>
                <a:latin typeface="Arial"/>
                <a:ea typeface="Arial"/>
                <a:cs typeface="Arial"/>
                <a:sym typeface="Arial"/>
              </a:defRPr>
            </a:lvl3pPr>
            <a:lvl4pPr marL="0" marR="0" lvl="3" indent="0" algn="l" rtl="0">
              <a:spcBef>
                <a:spcPts val="0"/>
              </a:spcBef>
              <a:buNone/>
              <a:defRPr sz="825" b="1" i="0">
                <a:solidFill>
                  <a:srgbClr val="FFFFFF"/>
                </a:solidFill>
                <a:latin typeface="Arial"/>
                <a:ea typeface="Arial"/>
                <a:cs typeface="Arial"/>
                <a:sym typeface="Arial"/>
              </a:defRPr>
            </a:lvl4pPr>
            <a:lvl5pPr marL="0" marR="0" lvl="4" indent="0" algn="l" rtl="0">
              <a:spcBef>
                <a:spcPts val="0"/>
              </a:spcBef>
              <a:buNone/>
              <a:defRPr sz="825" b="1" i="0">
                <a:solidFill>
                  <a:srgbClr val="FFFFFF"/>
                </a:solidFill>
                <a:latin typeface="Arial"/>
                <a:ea typeface="Arial"/>
                <a:cs typeface="Arial"/>
                <a:sym typeface="Arial"/>
              </a:defRPr>
            </a:lvl5pPr>
            <a:lvl6pPr marL="0" marR="0" lvl="5" indent="0" algn="l" rtl="0">
              <a:spcBef>
                <a:spcPts val="0"/>
              </a:spcBef>
              <a:buNone/>
              <a:defRPr sz="825" b="1" i="0">
                <a:solidFill>
                  <a:srgbClr val="FFFFFF"/>
                </a:solidFill>
                <a:latin typeface="Arial"/>
                <a:ea typeface="Arial"/>
                <a:cs typeface="Arial"/>
                <a:sym typeface="Arial"/>
              </a:defRPr>
            </a:lvl6pPr>
            <a:lvl7pPr marL="0" marR="0" lvl="6" indent="0" algn="l" rtl="0">
              <a:spcBef>
                <a:spcPts val="0"/>
              </a:spcBef>
              <a:buNone/>
              <a:defRPr sz="825" b="1" i="0">
                <a:solidFill>
                  <a:srgbClr val="FFFFFF"/>
                </a:solidFill>
                <a:latin typeface="Arial"/>
                <a:ea typeface="Arial"/>
                <a:cs typeface="Arial"/>
                <a:sym typeface="Arial"/>
              </a:defRPr>
            </a:lvl7pPr>
            <a:lvl8pPr marL="0" marR="0" lvl="7" indent="0" algn="l" rtl="0">
              <a:spcBef>
                <a:spcPts val="0"/>
              </a:spcBef>
              <a:buNone/>
              <a:defRPr sz="825" b="1" i="0">
                <a:solidFill>
                  <a:srgbClr val="FFFFFF"/>
                </a:solidFill>
                <a:latin typeface="Arial"/>
                <a:ea typeface="Arial"/>
                <a:cs typeface="Arial"/>
                <a:sym typeface="Arial"/>
              </a:defRPr>
            </a:lvl8pPr>
            <a:lvl9pPr marL="0" marR="0" lvl="8" indent="0" algn="l" rtl="0">
              <a:spcBef>
                <a:spcPts val="0"/>
              </a:spcBef>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59009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hort Head / Heavy Text">
  <p:cSld name="Short Head / Heavy Text">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573568" y="1231580"/>
            <a:ext cx="10972800" cy="78141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35" name="Google Shape;35;p5"/>
          <p:cNvSpPr txBox="1">
            <a:spLocks noGrp="1"/>
          </p:cNvSpPr>
          <p:nvPr>
            <p:ph type="subTitle" idx="1"/>
          </p:nvPr>
        </p:nvSpPr>
        <p:spPr>
          <a:xfrm>
            <a:off x="573568" y="2080536"/>
            <a:ext cx="10972800" cy="3591602"/>
          </a:xfrm>
          <a:prstGeom prst="rect">
            <a:avLst/>
          </a:prstGeom>
          <a:noFill/>
          <a:ln>
            <a:noFill/>
          </a:ln>
        </p:spPr>
        <p:txBody>
          <a:bodyPr spcFirstLastPara="1" wrap="square" lIns="91425" tIns="45700" rIns="91425" bIns="45700" anchor="t" anchorCtr="0"/>
          <a:lstStyle>
            <a:lvl1pPr marR="0" lvl="0" algn="l" rtl="0">
              <a:lnSpc>
                <a:spcPct val="140000"/>
              </a:lnSpc>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FFFFFF"/>
                </a:solidFill>
                <a:latin typeface="Arial"/>
                <a:ea typeface="Arial"/>
                <a:cs typeface="Arial"/>
                <a:sym typeface="Arial"/>
              </a:defRPr>
            </a:lvl1pPr>
            <a:lvl2pPr marL="0" marR="0" lvl="1" indent="0" algn="l" rtl="0">
              <a:spcBef>
                <a:spcPts val="0"/>
              </a:spcBef>
              <a:buNone/>
              <a:defRPr sz="825" b="1" i="0">
                <a:solidFill>
                  <a:srgbClr val="FFFFFF"/>
                </a:solidFill>
                <a:latin typeface="Arial"/>
                <a:ea typeface="Arial"/>
                <a:cs typeface="Arial"/>
                <a:sym typeface="Arial"/>
              </a:defRPr>
            </a:lvl2pPr>
            <a:lvl3pPr marL="0" marR="0" lvl="2" indent="0" algn="l" rtl="0">
              <a:spcBef>
                <a:spcPts val="0"/>
              </a:spcBef>
              <a:buNone/>
              <a:defRPr sz="825" b="1" i="0">
                <a:solidFill>
                  <a:srgbClr val="FFFFFF"/>
                </a:solidFill>
                <a:latin typeface="Arial"/>
                <a:ea typeface="Arial"/>
                <a:cs typeface="Arial"/>
                <a:sym typeface="Arial"/>
              </a:defRPr>
            </a:lvl3pPr>
            <a:lvl4pPr marL="0" marR="0" lvl="3" indent="0" algn="l" rtl="0">
              <a:spcBef>
                <a:spcPts val="0"/>
              </a:spcBef>
              <a:buNone/>
              <a:defRPr sz="825" b="1" i="0">
                <a:solidFill>
                  <a:srgbClr val="FFFFFF"/>
                </a:solidFill>
                <a:latin typeface="Arial"/>
                <a:ea typeface="Arial"/>
                <a:cs typeface="Arial"/>
                <a:sym typeface="Arial"/>
              </a:defRPr>
            </a:lvl4pPr>
            <a:lvl5pPr marL="0" marR="0" lvl="4" indent="0" algn="l" rtl="0">
              <a:spcBef>
                <a:spcPts val="0"/>
              </a:spcBef>
              <a:buNone/>
              <a:defRPr sz="825" b="1" i="0">
                <a:solidFill>
                  <a:srgbClr val="FFFFFF"/>
                </a:solidFill>
                <a:latin typeface="Arial"/>
                <a:ea typeface="Arial"/>
                <a:cs typeface="Arial"/>
                <a:sym typeface="Arial"/>
              </a:defRPr>
            </a:lvl5pPr>
            <a:lvl6pPr marL="0" marR="0" lvl="5" indent="0" algn="l" rtl="0">
              <a:spcBef>
                <a:spcPts val="0"/>
              </a:spcBef>
              <a:buNone/>
              <a:defRPr sz="825" b="1" i="0">
                <a:solidFill>
                  <a:srgbClr val="FFFFFF"/>
                </a:solidFill>
                <a:latin typeface="Arial"/>
                <a:ea typeface="Arial"/>
                <a:cs typeface="Arial"/>
                <a:sym typeface="Arial"/>
              </a:defRPr>
            </a:lvl6pPr>
            <a:lvl7pPr marL="0" marR="0" lvl="6" indent="0" algn="l" rtl="0">
              <a:spcBef>
                <a:spcPts val="0"/>
              </a:spcBef>
              <a:buNone/>
              <a:defRPr sz="825" b="1" i="0">
                <a:solidFill>
                  <a:srgbClr val="FFFFFF"/>
                </a:solidFill>
                <a:latin typeface="Arial"/>
                <a:ea typeface="Arial"/>
                <a:cs typeface="Arial"/>
                <a:sym typeface="Arial"/>
              </a:defRPr>
            </a:lvl7pPr>
            <a:lvl8pPr marL="0" marR="0" lvl="7" indent="0" algn="l" rtl="0">
              <a:spcBef>
                <a:spcPts val="0"/>
              </a:spcBef>
              <a:buNone/>
              <a:defRPr sz="825" b="1" i="0">
                <a:solidFill>
                  <a:srgbClr val="FFFFFF"/>
                </a:solidFill>
                <a:latin typeface="Arial"/>
                <a:ea typeface="Arial"/>
                <a:cs typeface="Arial"/>
                <a:sym typeface="Arial"/>
              </a:defRPr>
            </a:lvl8pPr>
            <a:lvl9pPr marL="0" marR="0" lvl="8" indent="0" algn="l" rtl="0">
              <a:spcBef>
                <a:spcPts val="0"/>
              </a:spcBef>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3704780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Long Head / Light Text">
  <p:cSld name="Long Head / Light Text">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573568" y="1233263"/>
            <a:ext cx="10972800" cy="157681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46" name="Google Shape;46;p7"/>
          <p:cNvSpPr txBox="1">
            <a:spLocks noGrp="1"/>
          </p:cNvSpPr>
          <p:nvPr>
            <p:ph type="subTitle" idx="1"/>
          </p:nvPr>
        </p:nvSpPr>
        <p:spPr>
          <a:xfrm>
            <a:off x="573568" y="3024770"/>
            <a:ext cx="10972800" cy="2647368"/>
          </a:xfrm>
          <a:prstGeom prst="rect">
            <a:avLst/>
          </a:prstGeom>
          <a:noFill/>
          <a:ln>
            <a:noFill/>
          </a:ln>
        </p:spPr>
        <p:txBody>
          <a:bodyPr spcFirstLastPara="1" wrap="square" lIns="91425" tIns="45700" rIns="91425" bIns="45700" anchor="t" anchorCtr="0"/>
          <a:lstStyle>
            <a:lvl1pPr marR="0" lvl="0" algn="l" rtl="0">
              <a:lnSpc>
                <a:spcPct val="140000"/>
              </a:lnSpc>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R="0" lvl="1"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R="0" lvl="2"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R="0" lvl="3"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R="0" lvl="4" algn="ctr"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endParaRPr/>
          </a:p>
        </p:txBody>
      </p:sp>
      <p:sp>
        <p:nvSpPr>
          <p:cNvPr id="47" name="Google Shape;47;p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FFFFFF"/>
                </a:solidFill>
                <a:latin typeface="Arial"/>
                <a:ea typeface="Arial"/>
                <a:cs typeface="Arial"/>
                <a:sym typeface="Arial"/>
              </a:defRPr>
            </a:lvl1pPr>
            <a:lvl2pPr marL="0" marR="0" lvl="1" indent="0" algn="l" rtl="0">
              <a:spcBef>
                <a:spcPts val="0"/>
              </a:spcBef>
              <a:buNone/>
              <a:defRPr sz="825" b="1" i="0">
                <a:solidFill>
                  <a:srgbClr val="FFFFFF"/>
                </a:solidFill>
                <a:latin typeface="Arial"/>
                <a:ea typeface="Arial"/>
                <a:cs typeface="Arial"/>
                <a:sym typeface="Arial"/>
              </a:defRPr>
            </a:lvl2pPr>
            <a:lvl3pPr marL="0" marR="0" lvl="2" indent="0" algn="l" rtl="0">
              <a:spcBef>
                <a:spcPts val="0"/>
              </a:spcBef>
              <a:buNone/>
              <a:defRPr sz="825" b="1" i="0">
                <a:solidFill>
                  <a:srgbClr val="FFFFFF"/>
                </a:solidFill>
                <a:latin typeface="Arial"/>
                <a:ea typeface="Arial"/>
                <a:cs typeface="Arial"/>
                <a:sym typeface="Arial"/>
              </a:defRPr>
            </a:lvl3pPr>
            <a:lvl4pPr marL="0" marR="0" lvl="3" indent="0" algn="l" rtl="0">
              <a:spcBef>
                <a:spcPts val="0"/>
              </a:spcBef>
              <a:buNone/>
              <a:defRPr sz="825" b="1" i="0">
                <a:solidFill>
                  <a:srgbClr val="FFFFFF"/>
                </a:solidFill>
                <a:latin typeface="Arial"/>
                <a:ea typeface="Arial"/>
                <a:cs typeface="Arial"/>
                <a:sym typeface="Arial"/>
              </a:defRPr>
            </a:lvl4pPr>
            <a:lvl5pPr marL="0" marR="0" lvl="4" indent="0" algn="l" rtl="0">
              <a:spcBef>
                <a:spcPts val="0"/>
              </a:spcBef>
              <a:buNone/>
              <a:defRPr sz="825" b="1" i="0">
                <a:solidFill>
                  <a:srgbClr val="FFFFFF"/>
                </a:solidFill>
                <a:latin typeface="Arial"/>
                <a:ea typeface="Arial"/>
                <a:cs typeface="Arial"/>
                <a:sym typeface="Arial"/>
              </a:defRPr>
            </a:lvl5pPr>
            <a:lvl6pPr marL="0" marR="0" lvl="5" indent="0" algn="l" rtl="0">
              <a:spcBef>
                <a:spcPts val="0"/>
              </a:spcBef>
              <a:buNone/>
              <a:defRPr sz="825" b="1" i="0">
                <a:solidFill>
                  <a:srgbClr val="FFFFFF"/>
                </a:solidFill>
                <a:latin typeface="Arial"/>
                <a:ea typeface="Arial"/>
                <a:cs typeface="Arial"/>
                <a:sym typeface="Arial"/>
              </a:defRPr>
            </a:lvl6pPr>
            <a:lvl7pPr marL="0" marR="0" lvl="6" indent="0" algn="l" rtl="0">
              <a:spcBef>
                <a:spcPts val="0"/>
              </a:spcBef>
              <a:buNone/>
              <a:defRPr sz="825" b="1" i="0">
                <a:solidFill>
                  <a:srgbClr val="FFFFFF"/>
                </a:solidFill>
                <a:latin typeface="Arial"/>
                <a:ea typeface="Arial"/>
                <a:cs typeface="Arial"/>
                <a:sym typeface="Arial"/>
              </a:defRPr>
            </a:lvl7pPr>
            <a:lvl8pPr marL="0" marR="0" lvl="7" indent="0" algn="l" rtl="0">
              <a:spcBef>
                <a:spcPts val="0"/>
              </a:spcBef>
              <a:buNone/>
              <a:defRPr sz="825" b="1" i="0">
                <a:solidFill>
                  <a:srgbClr val="FFFFFF"/>
                </a:solidFill>
                <a:latin typeface="Arial"/>
                <a:ea typeface="Arial"/>
                <a:cs typeface="Arial"/>
                <a:sym typeface="Arial"/>
              </a:defRPr>
            </a:lvl8pPr>
            <a:lvl9pPr marL="0" marR="0" lvl="8" indent="0" algn="l" rtl="0">
              <a:spcBef>
                <a:spcPts val="0"/>
              </a:spcBef>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3027159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ata &amp; Text">
  <p:cSld name="Data &amp; Text">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573568" y="1231580"/>
            <a:ext cx="10972800" cy="72737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50" name="Google Shape;50;p8"/>
          <p:cNvSpPr txBox="1">
            <a:spLocks noGrp="1"/>
          </p:cNvSpPr>
          <p:nvPr>
            <p:ph type="body" idx="1"/>
          </p:nvPr>
        </p:nvSpPr>
        <p:spPr>
          <a:xfrm>
            <a:off x="573568" y="2185500"/>
            <a:ext cx="10972800" cy="3486638"/>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L="685800" marR="0" lvl="1"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FFFFFF"/>
                </a:solidFill>
                <a:latin typeface="Arial"/>
                <a:ea typeface="Arial"/>
                <a:cs typeface="Arial"/>
                <a:sym typeface="Arial"/>
              </a:defRPr>
            </a:lvl1pPr>
            <a:lvl2pPr marL="0" marR="0" lvl="1" indent="0" algn="l" rtl="0">
              <a:spcBef>
                <a:spcPts val="0"/>
              </a:spcBef>
              <a:buNone/>
              <a:defRPr sz="825" b="1" i="0">
                <a:solidFill>
                  <a:srgbClr val="FFFFFF"/>
                </a:solidFill>
                <a:latin typeface="Arial"/>
                <a:ea typeface="Arial"/>
                <a:cs typeface="Arial"/>
                <a:sym typeface="Arial"/>
              </a:defRPr>
            </a:lvl2pPr>
            <a:lvl3pPr marL="0" marR="0" lvl="2" indent="0" algn="l" rtl="0">
              <a:spcBef>
                <a:spcPts val="0"/>
              </a:spcBef>
              <a:buNone/>
              <a:defRPr sz="825" b="1" i="0">
                <a:solidFill>
                  <a:srgbClr val="FFFFFF"/>
                </a:solidFill>
                <a:latin typeface="Arial"/>
                <a:ea typeface="Arial"/>
                <a:cs typeface="Arial"/>
                <a:sym typeface="Arial"/>
              </a:defRPr>
            </a:lvl3pPr>
            <a:lvl4pPr marL="0" marR="0" lvl="3" indent="0" algn="l" rtl="0">
              <a:spcBef>
                <a:spcPts val="0"/>
              </a:spcBef>
              <a:buNone/>
              <a:defRPr sz="825" b="1" i="0">
                <a:solidFill>
                  <a:srgbClr val="FFFFFF"/>
                </a:solidFill>
                <a:latin typeface="Arial"/>
                <a:ea typeface="Arial"/>
                <a:cs typeface="Arial"/>
                <a:sym typeface="Arial"/>
              </a:defRPr>
            </a:lvl4pPr>
            <a:lvl5pPr marL="0" marR="0" lvl="4" indent="0" algn="l" rtl="0">
              <a:spcBef>
                <a:spcPts val="0"/>
              </a:spcBef>
              <a:buNone/>
              <a:defRPr sz="825" b="1" i="0">
                <a:solidFill>
                  <a:srgbClr val="FFFFFF"/>
                </a:solidFill>
                <a:latin typeface="Arial"/>
                <a:ea typeface="Arial"/>
                <a:cs typeface="Arial"/>
                <a:sym typeface="Arial"/>
              </a:defRPr>
            </a:lvl5pPr>
            <a:lvl6pPr marL="0" marR="0" lvl="5" indent="0" algn="l" rtl="0">
              <a:spcBef>
                <a:spcPts val="0"/>
              </a:spcBef>
              <a:buNone/>
              <a:defRPr sz="825" b="1" i="0">
                <a:solidFill>
                  <a:srgbClr val="FFFFFF"/>
                </a:solidFill>
                <a:latin typeface="Arial"/>
                <a:ea typeface="Arial"/>
                <a:cs typeface="Arial"/>
                <a:sym typeface="Arial"/>
              </a:defRPr>
            </a:lvl6pPr>
            <a:lvl7pPr marL="0" marR="0" lvl="6" indent="0" algn="l" rtl="0">
              <a:spcBef>
                <a:spcPts val="0"/>
              </a:spcBef>
              <a:buNone/>
              <a:defRPr sz="825" b="1" i="0">
                <a:solidFill>
                  <a:srgbClr val="FFFFFF"/>
                </a:solidFill>
                <a:latin typeface="Arial"/>
                <a:ea typeface="Arial"/>
                <a:cs typeface="Arial"/>
                <a:sym typeface="Arial"/>
              </a:defRPr>
            </a:lvl7pPr>
            <a:lvl8pPr marL="0" marR="0" lvl="7" indent="0" algn="l" rtl="0">
              <a:spcBef>
                <a:spcPts val="0"/>
              </a:spcBef>
              <a:buNone/>
              <a:defRPr sz="825" b="1" i="0">
                <a:solidFill>
                  <a:srgbClr val="FFFFFF"/>
                </a:solidFill>
                <a:latin typeface="Arial"/>
                <a:ea typeface="Arial"/>
                <a:cs typeface="Arial"/>
                <a:sym typeface="Arial"/>
              </a:defRPr>
            </a:lvl8pPr>
            <a:lvl9pPr marL="0" marR="0" lvl="8" indent="0" algn="l" rtl="0">
              <a:spcBef>
                <a:spcPts val="0"/>
              </a:spcBef>
              <a:buNone/>
              <a:defRPr sz="825" b="1" i="0">
                <a:solidFill>
                  <a:srgbClr val="FFFFFF"/>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4003871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Divider - Blue">
  <p:cSld name="Divider - Blue">
    <p:spTree>
      <p:nvGrpSpPr>
        <p:cNvPr id="1" name="Shape 52"/>
        <p:cNvGrpSpPr/>
        <p:nvPr/>
      </p:nvGrpSpPr>
      <p:grpSpPr>
        <a:xfrm>
          <a:off x="0" y="0"/>
          <a:ext cx="0" cy="0"/>
          <a:chOff x="0" y="0"/>
          <a:chExt cx="0" cy="0"/>
        </a:xfrm>
      </p:grpSpPr>
      <p:sp>
        <p:nvSpPr>
          <p:cNvPr id="53" name="Google Shape;53;p9"/>
          <p:cNvSpPr/>
          <p:nvPr/>
        </p:nvSpPr>
        <p:spPr>
          <a:xfrm>
            <a:off x="1" y="-40530"/>
            <a:ext cx="12212283" cy="6322667"/>
          </a:xfrm>
          <a:prstGeom prst="rect">
            <a:avLst/>
          </a:prstGeom>
          <a:solidFill>
            <a:srgbClr val="29416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284160"/>
              </a:solidFill>
              <a:effectLst/>
              <a:uLnTx/>
              <a:uFillTx/>
              <a:latin typeface="Arial"/>
              <a:ea typeface="Arial"/>
              <a:cs typeface="Arial"/>
              <a:sym typeface="Arial"/>
            </a:endParaRPr>
          </a:p>
        </p:txBody>
      </p:sp>
      <p:grpSp>
        <p:nvGrpSpPr>
          <p:cNvPr id="54" name="Google Shape;54;p9"/>
          <p:cNvGrpSpPr/>
          <p:nvPr/>
        </p:nvGrpSpPr>
        <p:grpSpPr>
          <a:xfrm>
            <a:off x="-2709" y="5980953"/>
            <a:ext cx="12228577" cy="914400"/>
            <a:chOff x="-2033" y="5980953"/>
            <a:chExt cx="9171433" cy="914400"/>
          </a:xfrm>
        </p:grpSpPr>
        <p:sp>
          <p:nvSpPr>
            <p:cNvPr id="55" name="Google Shape;55;p9"/>
            <p:cNvSpPr/>
            <p:nvPr/>
          </p:nvSpPr>
          <p:spPr>
            <a:xfrm>
              <a:off x="-2033" y="5980953"/>
              <a:ext cx="9171433"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6" name="Google Shape;56;p9" descr="CHJ_Logo.eps"/>
            <p:cNvPicPr preferRelativeResize="0"/>
            <p:nvPr/>
          </p:nvPicPr>
          <p:blipFill rotWithShape="1">
            <a:blip r:embed="rId2">
              <a:alphaModFix/>
            </a:blip>
            <a:srcRect/>
            <a:stretch/>
          </p:blipFill>
          <p:spPr>
            <a:xfrm>
              <a:off x="533400" y="6128575"/>
              <a:ext cx="2286000" cy="625510"/>
            </a:xfrm>
            <a:prstGeom prst="rect">
              <a:avLst/>
            </a:prstGeom>
            <a:noFill/>
            <a:ln>
              <a:noFill/>
            </a:ln>
          </p:spPr>
        </p:pic>
      </p:grpSp>
      <p:sp>
        <p:nvSpPr>
          <p:cNvPr id="57" name="Google Shape;57;p9"/>
          <p:cNvSpPr txBox="1">
            <a:spLocks noGrp="1"/>
          </p:cNvSpPr>
          <p:nvPr>
            <p:ph type="ctrTitle"/>
          </p:nvPr>
        </p:nvSpPr>
        <p:spPr>
          <a:xfrm>
            <a:off x="573568" y="1106196"/>
            <a:ext cx="10972800" cy="4565942"/>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SzPts val="1400"/>
              <a:buNone/>
              <a:defRPr sz="375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pic>
        <p:nvPicPr>
          <p:cNvPr id="58" name="Google Shape;58;p9"/>
          <p:cNvPicPr preferRelativeResize="0"/>
          <p:nvPr/>
        </p:nvPicPr>
        <p:blipFill rotWithShape="1">
          <a:blip r:embed="rId3">
            <a:alphaModFix/>
          </a:blip>
          <a:srcRect/>
          <a:stretch/>
        </p:blipFill>
        <p:spPr>
          <a:xfrm flipH="1">
            <a:off x="8867252" y="242110"/>
            <a:ext cx="5286168" cy="5486400"/>
          </a:xfrm>
          <a:prstGeom prst="rect">
            <a:avLst/>
          </a:prstGeom>
          <a:noFill/>
          <a:ln>
            <a:noFill/>
          </a:ln>
        </p:spPr>
      </p:pic>
      <p:sp>
        <p:nvSpPr>
          <p:cNvPr id="59" name="Google Shape;59;p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825" b="1" i="0">
                <a:solidFill>
                  <a:srgbClr val="355474"/>
                </a:solidFill>
                <a:latin typeface="Arial"/>
                <a:ea typeface="Arial"/>
                <a:cs typeface="Arial"/>
                <a:sym typeface="Arial"/>
              </a:defRPr>
            </a:lvl1pPr>
            <a:lvl2pPr marL="0" marR="0" lvl="1" indent="0" algn="l" rtl="0">
              <a:spcBef>
                <a:spcPts val="0"/>
              </a:spcBef>
              <a:buNone/>
              <a:defRPr sz="825" b="1" i="0">
                <a:solidFill>
                  <a:srgbClr val="355474"/>
                </a:solidFill>
                <a:latin typeface="Arial"/>
                <a:ea typeface="Arial"/>
                <a:cs typeface="Arial"/>
                <a:sym typeface="Arial"/>
              </a:defRPr>
            </a:lvl2pPr>
            <a:lvl3pPr marL="0" marR="0" lvl="2" indent="0" algn="l" rtl="0">
              <a:spcBef>
                <a:spcPts val="0"/>
              </a:spcBef>
              <a:buNone/>
              <a:defRPr sz="825" b="1" i="0">
                <a:solidFill>
                  <a:srgbClr val="355474"/>
                </a:solidFill>
                <a:latin typeface="Arial"/>
                <a:ea typeface="Arial"/>
                <a:cs typeface="Arial"/>
                <a:sym typeface="Arial"/>
              </a:defRPr>
            </a:lvl3pPr>
            <a:lvl4pPr marL="0" marR="0" lvl="3" indent="0" algn="l" rtl="0">
              <a:spcBef>
                <a:spcPts val="0"/>
              </a:spcBef>
              <a:buNone/>
              <a:defRPr sz="825" b="1" i="0">
                <a:solidFill>
                  <a:srgbClr val="355474"/>
                </a:solidFill>
                <a:latin typeface="Arial"/>
                <a:ea typeface="Arial"/>
                <a:cs typeface="Arial"/>
                <a:sym typeface="Arial"/>
              </a:defRPr>
            </a:lvl4pPr>
            <a:lvl5pPr marL="0" marR="0" lvl="4" indent="0" algn="l" rtl="0">
              <a:spcBef>
                <a:spcPts val="0"/>
              </a:spcBef>
              <a:buNone/>
              <a:defRPr sz="825" b="1" i="0">
                <a:solidFill>
                  <a:srgbClr val="355474"/>
                </a:solidFill>
                <a:latin typeface="Arial"/>
                <a:ea typeface="Arial"/>
                <a:cs typeface="Arial"/>
                <a:sym typeface="Arial"/>
              </a:defRPr>
            </a:lvl5pPr>
            <a:lvl6pPr marL="0" marR="0" lvl="5" indent="0" algn="l" rtl="0">
              <a:spcBef>
                <a:spcPts val="0"/>
              </a:spcBef>
              <a:buNone/>
              <a:defRPr sz="825" b="1" i="0">
                <a:solidFill>
                  <a:srgbClr val="355474"/>
                </a:solidFill>
                <a:latin typeface="Arial"/>
                <a:ea typeface="Arial"/>
                <a:cs typeface="Arial"/>
                <a:sym typeface="Arial"/>
              </a:defRPr>
            </a:lvl6pPr>
            <a:lvl7pPr marL="0" marR="0" lvl="6" indent="0" algn="l" rtl="0">
              <a:spcBef>
                <a:spcPts val="0"/>
              </a:spcBef>
              <a:buNone/>
              <a:defRPr sz="825" b="1" i="0">
                <a:solidFill>
                  <a:srgbClr val="355474"/>
                </a:solidFill>
                <a:latin typeface="Arial"/>
                <a:ea typeface="Arial"/>
                <a:cs typeface="Arial"/>
                <a:sym typeface="Arial"/>
              </a:defRPr>
            </a:lvl7pPr>
            <a:lvl8pPr marL="0" marR="0" lvl="7" indent="0" algn="l" rtl="0">
              <a:spcBef>
                <a:spcPts val="0"/>
              </a:spcBef>
              <a:buNone/>
              <a:defRPr sz="825" b="1" i="0">
                <a:solidFill>
                  <a:srgbClr val="355474"/>
                </a:solidFill>
                <a:latin typeface="Arial"/>
                <a:ea typeface="Arial"/>
                <a:cs typeface="Arial"/>
                <a:sym typeface="Arial"/>
              </a:defRPr>
            </a:lvl8pPr>
            <a:lvl9pPr marL="0" marR="0" lvl="8" indent="0" algn="l" rtl="0">
              <a:spcBef>
                <a:spcPts val="0"/>
              </a:spcBef>
              <a:buNone/>
              <a:defRPr sz="825" b="1" i="0">
                <a:solidFill>
                  <a:srgbClr val="355474"/>
                </a:solidFill>
                <a:latin typeface="Arial"/>
                <a:ea typeface="Arial"/>
                <a:cs typeface="Arial"/>
                <a:sym typeface="Arial"/>
              </a:defRPr>
            </a:lvl9pPr>
          </a:lstStyle>
          <a:p>
            <a:pPr>
              <a:buClr>
                <a:srgbClr val="000000"/>
              </a:buClr>
              <a:defRPr/>
            </a:pPr>
            <a:fld id="{00000000-1234-1234-1234-123412341234}" type="slidenum">
              <a:rPr lang="en-US" kern="0" smtClean="0"/>
              <a:pPr>
                <a:buClr>
                  <a:srgbClr val="000000"/>
                </a:buClr>
                <a:defRPr/>
              </a:pPr>
              <a:t>‹#›</a:t>
            </a:fld>
            <a:endParaRPr lang="en-US" kern="0"/>
          </a:p>
        </p:txBody>
      </p:sp>
    </p:spTree>
    <p:extLst>
      <p:ext uri="{BB962C8B-B14F-4D97-AF65-F5344CB8AC3E}">
        <p14:creationId xmlns:p14="http://schemas.microsoft.com/office/powerpoint/2010/main" val="1059469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64" name="Google Shape;64;p1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342900" marR="0" lvl="0" indent="-171450" algn="l" rtl="0">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1pPr>
            <a:lvl2pPr marL="685800" marR="0" lvl="1" indent="-171450" algn="l" rtl="0">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028700" marR="0" lvl="2" indent="-171450" algn="l" rtl="0">
              <a:spcBef>
                <a:spcPts val="240"/>
              </a:spcBef>
              <a:spcAft>
                <a:spcPts val="0"/>
              </a:spcAft>
              <a:buClr>
                <a:srgbClr val="888888"/>
              </a:buClr>
              <a:buSzPts val="1600"/>
              <a:buFont typeface="Arial"/>
              <a:buNone/>
              <a:defRPr sz="1200" b="0" i="0" u="none" strike="noStrike" cap="none">
                <a:solidFill>
                  <a:srgbClr val="888888"/>
                </a:solidFill>
                <a:latin typeface="Arial"/>
                <a:ea typeface="Arial"/>
                <a:cs typeface="Arial"/>
                <a:sym typeface="Arial"/>
              </a:defRPr>
            </a:lvl3pPr>
            <a:lvl4pPr marL="1371600" marR="0" lvl="3"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4pPr>
            <a:lvl5pPr marL="1714500" marR="0" lvl="4"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9pPr>
          </a:lstStyle>
          <a:p>
            <a:endParaRPr/>
          </a:p>
        </p:txBody>
      </p:sp>
      <p:sp>
        <p:nvSpPr>
          <p:cNvPr id="65" name="Google Shape;65;p1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66" name="Google Shape;66;p1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67" name="Google Shape;67;p11"/>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Tree>
    <p:extLst>
      <p:ext uri="{BB962C8B-B14F-4D97-AF65-F5344CB8AC3E}">
        <p14:creationId xmlns:p14="http://schemas.microsoft.com/office/powerpoint/2010/main" val="1233499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573568" y="1155445"/>
            <a:ext cx="109728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70" name="Google Shape;70;p12"/>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lstStyle>
            <a:lvl1pPr marL="342900" marR="0" lvl="0" indent="-304800" algn="l" rtl="0">
              <a:spcBef>
                <a:spcPts val="420"/>
              </a:spcBef>
              <a:spcAft>
                <a:spcPts val="0"/>
              </a:spcAft>
              <a:buClr>
                <a:srgbClr val="7F7F7F"/>
              </a:buClr>
              <a:buSzPts val="2800"/>
              <a:buFont typeface="Arial"/>
              <a:buChar char="•"/>
              <a:defRPr sz="2100" b="0" i="0" u="none" strike="noStrike" cap="none">
                <a:solidFill>
                  <a:srgbClr val="7F7F7F"/>
                </a:solidFill>
                <a:latin typeface="Arial"/>
                <a:ea typeface="Arial"/>
                <a:cs typeface="Arial"/>
                <a:sym typeface="Arial"/>
              </a:defRPr>
            </a:lvl1pPr>
            <a:lvl2pPr marL="685800" marR="0" lvl="1"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2pPr>
            <a:lvl3pPr marL="1028700" marR="0" lvl="2"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1" name="Google Shape;71;p12"/>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lstStyle>
            <a:lvl1pPr marL="342900" marR="0" lvl="0" indent="-304800" algn="l" rtl="0">
              <a:spcBef>
                <a:spcPts val="420"/>
              </a:spcBef>
              <a:spcAft>
                <a:spcPts val="0"/>
              </a:spcAft>
              <a:buClr>
                <a:srgbClr val="7F7F7F"/>
              </a:buClr>
              <a:buSzPts val="2800"/>
              <a:buFont typeface="Arial"/>
              <a:buChar char="•"/>
              <a:defRPr sz="2100" b="0" i="0" u="none" strike="noStrike" cap="none">
                <a:solidFill>
                  <a:srgbClr val="7F7F7F"/>
                </a:solidFill>
                <a:latin typeface="Arial"/>
                <a:ea typeface="Arial"/>
                <a:cs typeface="Arial"/>
                <a:sym typeface="Arial"/>
              </a:defRPr>
            </a:lvl1pPr>
            <a:lvl2pPr marL="685800" marR="0" lvl="1"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2pPr>
            <a:lvl3pPr marL="1028700" marR="0" lvl="2"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2" name="Google Shape;72;p1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73" name="Google Shape;73;p1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74" name="Google Shape;74;p12"/>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Tree>
    <p:extLst>
      <p:ext uri="{BB962C8B-B14F-4D97-AF65-F5344CB8AC3E}">
        <p14:creationId xmlns:p14="http://schemas.microsoft.com/office/powerpoint/2010/main" val="308361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0"/>
            <a:ext cx="12192000" cy="4562475"/>
          </a:xfrm>
          <a:prstGeom prst="rect">
            <a:avLst/>
          </a:prstGeom>
          <a:solidFill>
            <a:schemeClr val="tx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6"/>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spTree>
    <p:extLst>
      <p:ext uri="{BB962C8B-B14F-4D97-AF65-F5344CB8AC3E}">
        <p14:creationId xmlns:p14="http://schemas.microsoft.com/office/powerpoint/2010/main" val="96754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573568" y="1155445"/>
            <a:ext cx="109728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77" name="Google Shape;77;p1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342900" marR="0" lvl="0" indent="-171450" algn="l" rtl="0">
              <a:spcBef>
                <a:spcPts val="360"/>
              </a:spcBef>
              <a:spcAft>
                <a:spcPts val="0"/>
              </a:spcAft>
              <a:buClr>
                <a:srgbClr val="7F7F7F"/>
              </a:buClr>
              <a:buSzPts val="2400"/>
              <a:buFont typeface="Arial"/>
              <a:buNone/>
              <a:defRPr sz="1800" b="1" i="0" u="none" strike="noStrike" cap="none">
                <a:solidFill>
                  <a:srgbClr val="7F7F7F"/>
                </a:solidFill>
                <a:latin typeface="Arial"/>
                <a:ea typeface="Arial"/>
                <a:cs typeface="Arial"/>
                <a:sym typeface="Arial"/>
              </a:defRPr>
            </a:lvl1pPr>
            <a:lvl2pPr marL="685800" marR="0" lvl="1" indent="-171450" algn="l" rtl="0">
              <a:spcBef>
                <a:spcPts val="300"/>
              </a:spcBef>
              <a:spcAft>
                <a:spcPts val="0"/>
              </a:spcAft>
              <a:buClr>
                <a:srgbClr val="7F7F7F"/>
              </a:buClr>
              <a:buSzPts val="2000"/>
              <a:buFont typeface="Arial"/>
              <a:buNone/>
              <a:defRPr sz="1500" b="1" i="0" u="none" strike="noStrike" cap="none">
                <a:solidFill>
                  <a:srgbClr val="7F7F7F"/>
                </a:solidFill>
                <a:latin typeface="Arial"/>
                <a:ea typeface="Arial"/>
                <a:cs typeface="Arial"/>
                <a:sym typeface="Arial"/>
              </a:defRPr>
            </a:lvl2pPr>
            <a:lvl3pPr marL="1028700" marR="0" lvl="2" indent="-171450" algn="l" rtl="0">
              <a:spcBef>
                <a:spcPts val="270"/>
              </a:spcBef>
              <a:spcAft>
                <a:spcPts val="0"/>
              </a:spcAft>
              <a:buClr>
                <a:srgbClr val="7F7F7F"/>
              </a:buClr>
              <a:buSzPts val="1800"/>
              <a:buFont typeface="Arial"/>
              <a:buNone/>
              <a:defRPr sz="1350" b="1" i="0" u="none" strike="noStrike" cap="none">
                <a:solidFill>
                  <a:srgbClr val="7F7F7F"/>
                </a:solidFill>
                <a:latin typeface="Arial"/>
                <a:ea typeface="Arial"/>
                <a:cs typeface="Arial"/>
                <a:sym typeface="Arial"/>
              </a:defRPr>
            </a:lvl3pPr>
            <a:lvl4pPr marL="1371600" marR="0" lvl="3" indent="-171450" algn="l" rtl="0">
              <a:spcBef>
                <a:spcPts val="240"/>
              </a:spcBef>
              <a:spcAft>
                <a:spcPts val="0"/>
              </a:spcAft>
              <a:buClr>
                <a:srgbClr val="7F7F7F"/>
              </a:buClr>
              <a:buSzPts val="1600"/>
              <a:buFont typeface="Arial"/>
              <a:buNone/>
              <a:defRPr sz="1200" b="1" i="0" u="none" strike="noStrike" cap="none">
                <a:solidFill>
                  <a:srgbClr val="7F7F7F"/>
                </a:solidFill>
                <a:latin typeface="Arial"/>
                <a:ea typeface="Arial"/>
                <a:cs typeface="Arial"/>
                <a:sym typeface="Arial"/>
              </a:defRPr>
            </a:lvl4pPr>
            <a:lvl5pPr marL="1714500" marR="0" lvl="4" indent="-171450" algn="l" rtl="0">
              <a:spcBef>
                <a:spcPts val="240"/>
              </a:spcBef>
              <a:spcAft>
                <a:spcPts val="0"/>
              </a:spcAft>
              <a:buClr>
                <a:srgbClr val="7F7F7F"/>
              </a:buClr>
              <a:buSzPts val="1600"/>
              <a:buFont typeface="Arial"/>
              <a:buNone/>
              <a:defRPr sz="1200" b="1" i="0" u="none" strike="noStrike" cap="none">
                <a:solidFill>
                  <a:srgbClr val="7F7F7F"/>
                </a:solidFill>
                <a:latin typeface="Arial"/>
                <a:ea typeface="Arial"/>
                <a:cs typeface="Arial"/>
                <a:sym typeface="Arial"/>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342900" marR="0" lvl="0"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1pPr>
            <a:lvl2pPr marL="685800" marR="0" lvl="1"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47650" algn="l" rtl="0">
              <a:spcBef>
                <a:spcPts val="240"/>
              </a:spcBef>
              <a:spcAft>
                <a:spcPts val="0"/>
              </a:spcAft>
              <a:buClr>
                <a:srgbClr val="7F7F7F"/>
              </a:buClr>
              <a:buSzPts val="1600"/>
              <a:buFont typeface="Arial"/>
              <a:buChar char="–"/>
              <a:defRPr sz="1200" b="0" i="0" u="none" strike="noStrike" cap="none">
                <a:solidFill>
                  <a:srgbClr val="7F7F7F"/>
                </a:solidFill>
                <a:latin typeface="Arial"/>
                <a:ea typeface="Arial"/>
                <a:cs typeface="Arial"/>
                <a:sym typeface="Arial"/>
              </a:defRPr>
            </a:lvl4pPr>
            <a:lvl5pPr marL="1714500" marR="0" lvl="4" indent="-247650" algn="l" rtl="0">
              <a:spcBef>
                <a:spcPts val="240"/>
              </a:spcBef>
              <a:spcAft>
                <a:spcPts val="0"/>
              </a:spcAft>
              <a:buClr>
                <a:srgbClr val="7F7F7F"/>
              </a:buClr>
              <a:buSzPts val="1600"/>
              <a:buFont typeface="Arial"/>
              <a:buChar char="»"/>
              <a:defRPr sz="1200" b="0" i="0" u="none" strike="noStrike" cap="none">
                <a:solidFill>
                  <a:srgbClr val="7F7F7F"/>
                </a:solidFill>
                <a:latin typeface="Arial"/>
                <a:ea typeface="Arial"/>
                <a:cs typeface="Arial"/>
                <a:sym typeface="Arial"/>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 name="Google Shape;79;p13"/>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lstStyle>
            <a:lvl1pPr marL="342900" marR="0" lvl="0" indent="-171450" algn="l" rtl="0">
              <a:spcBef>
                <a:spcPts val="360"/>
              </a:spcBef>
              <a:spcAft>
                <a:spcPts val="0"/>
              </a:spcAft>
              <a:buClr>
                <a:srgbClr val="7F7F7F"/>
              </a:buClr>
              <a:buSzPts val="2400"/>
              <a:buFont typeface="Arial"/>
              <a:buNone/>
              <a:defRPr sz="1800" b="1" i="0" u="none" strike="noStrike" cap="none">
                <a:solidFill>
                  <a:srgbClr val="7F7F7F"/>
                </a:solidFill>
                <a:latin typeface="Arial"/>
                <a:ea typeface="Arial"/>
                <a:cs typeface="Arial"/>
                <a:sym typeface="Arial"/>
              </a:defRPr>
            </a:lvl1pPr>
            <a:lvl2pPr marL="685800" marR="0" lvl="1" indent="-171450" algn="l" rtl="0">
              <a:spcBef>
                <a:spcPts val="300"/>
              </a:spcBef>
              <a:spcAft>
                <a:spcPts val="0"/>
              </a:spcAft>
              <a:buClr>
                <a:srgbClr val="7F7F7F"/>
              </a:buClr>
              <a:buSzPts val="2000"/>
              <a:buFont typeface="Arial"/>
              <a:buNone/>
              <a:defRPr sz="1500" b="1" i="0" u="none" strike="noStrike" cap="none">
                <a:solidFill>
                  <a:srgbClr val="7F7F7F"/>
                </a:solidFill>
                <a:latin typeface="Arial"/>
                <a:ea typeface="Arial"/>
                <a:cs typeface="Arial"/>
                <a:sym typeface="Arial"/>
              </a:defRPr>
            </a:lvl2pPr>
            <a:lvl3pPr marL="1028700" marR="0" lvl="2" indent="-171450" algn="l" rtl="0">
              <a:spcBef>
                <a:spcPts val="270"/>
              </a:spcBef>
              <a:spcAft>
                <a:spcPts val="0"/>
              </a:spcAft>
              <a:buClr>
                <a:srgbClr val="7F7F7F"/>
              </a:buClr>
              <a:buSzPts val="1800"/>
              <a:buFont typeface="Arial"/>
              <a:buNone/>
              <a:defRPr sz="1350" b="1" i="0" u="none" strike="noStrike" cap="none">
                <a:solidFill>
                  <a:srgbClr val="7F7F7F"/>
                </a:solidFill>
                <a:latin typeface="Arial"/>
                <a:ea typeface="Arial"/>
                <a:cs typeface="Arial"/>
                <a:sym typeface="Arial"/>
              </a:defRPr>
            </a:lvl3pPr>
            <a:lvl4pPr marL="1371600" marR="0" lvl="3" indent="-171450" algn="l" rtl="0">
              <a:spcBef>
                <a:spcPts val="240"/>
              </a:spcBef>
              <a:spcAft>
                <a:spcPts val="0"/>
              </a:spcAft>
              <a:buClr>
                <a:srgbClr val="7F7F7F"/>
              </a:buClr>
              <a:buSzPts val="1600"/>
              <a:buFont typeface="Arial"/>
              <a:buNone/>
              <a:defRPr sz="1200" b="1" i="0" u="none" strike="noStrike" cap="none">
                <a:solidFill>
                  <a:srgbClr val="7F7F7F"/>
                </a:solidFill>
                <a:latin typeface="Arial"/>
                <a:ea typeface="Arial"/>
                <a:cs typeface="Arial"/>
                <a:sym typeface="Arial"/>
              </a:defRPr>
            </a:lvl4pPr>
            <a:lvl5pPr marL="1714500" marR="0" lvl="4" indent="-171450" algn="l" rtl="0">
              <a:spcBef>
                <a:spcPts val="240"/>
              </a:spcBef>
              <a:spcAft>
                <a:spcPts val="0"/>
              </a:spcAft>
              <a:buClr>
                <a:srgbClr val="7F7F7F"/>
              </a:buClr>
              <a:buSzPts val="1600"/>
              <a:buFont typeface="Arial"/>
              <a:buNone/>
              <a:defRPr sz="1200" b="1" i="0" u="none" strike="noStrike" cap="none">
                <a:solidFill>
                  <a:srgbClr val="7F7F7F"/>
                </a:solidFill>
                <a:latin typeface="Arial"/>
                <a:ea typeface="Arial"/>
                <a:cs typeface="Arial"/>
                <a:sym typeface="Arial"/>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lstStyle>
            <a:lvl1pPr marL="342900" marR="0" lvl="0"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1pPr>
            <a:lvl2pPr marL="685800" marR="0" lvl="1"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47650" algn="l" rtl="0">
              <a:spcBef>
                <a:spcPts val="240"/>
              </a:spcBef>
              <a:spcAft>
                <a:spcPts val="0"/>
              </a:spcAft>
              <a:buClr>
                <a:srgbClr val="7F7F7F"/>
              </a:buClr>
              <a:buSzPts val="1600"/>
              <a:buFont typeface="Arial"/>
              <a:buChar char="–"/>
              <a:defRPr sz="1200" b="0" i="0" u="none" strike="noStrike" cap="none">
                <a:solidFill>
                  <a:srgbClr val="7F7F7F"/>
                </a:solidFill>
                <a:latin typeface="Arial"/>
                <a:ea typeface="Arial"/>
                <a:cs typeface="Arial"/>
                <a:sym typeface="Arial"/>
              </a:defRPr>
            </a:lvl4pPr>
            <a:lvl5pPr marL="1714500" marR="0" lvl="4" indent="-247650" algn="l" rtl="0">
              <a:spcBef>
                <a:spcPts val="240"/>
              </a:spcBef>
              <a:spcAft>
                <a:spcPts val="0"/>
              </a:spcAft>
              <a:buClr>
                <a:srgbClr val="7F7F7F"/>
              </a:buClr>
              <a:buSzPts val="1600"/>
              <a:buFont typeface="Arial"/>
              <a:buChar char="»"/>
              <a:defRPr sz="1200" b="0" i="0" u="none" strike="noStrike" cap="none">
                <a:solidFill>
                  <a:srgbClr val="7F7F7F"/>
                </a:solidFill>
                <a:latin typeface="Arial"/>
                <a:ea typeface="Arial"/>
                <a:cs typeface="Arial"/>
                <a:sym typeface="Arial"/>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 name="Google Shape;81;p1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82" name="Google Shape;82;p1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83" name="Google Shape;83;p13"/>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Tree>
    <p:extLst>
      <p:ext uri="{BB962C8B-B14F-4D97-AF65-F5344CB8AC3E}">
        <p14:creationId xmlns:p14="http://schemas.microsoft.com/office/powerpoint/2010/main" val="26183650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91" name="Google Shape;91;p15"/>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rgbClr val="7F7F7F"/>
              </a:buClr>
              <a:buSzPts val="3200"/>
              <a:buFont typeface="Arial"/>
              <a:buChar char="•"/>
              <a:defRPr sz="2400" b="0" i="0" u="none" strike="noStrike" cap="none">
                <a:solidFill>
                  <a:srgbClr val="7F7F7F"/>
                </a:solidFill>
                <a:latin typeface="Arial"/>
                <a:ea typeface="Arial"/>
                <a:cs typeface="Arial"/>
                <a:sym typeface="Arial"/>
              </a:defRPr>
            </a:lvl1pPr>
            <a:lvl2pPr marL="685800" marR="0" lvl="1" indent="-304800" algn="l" rtl="0">
              <a:spcBef>
                <a:spcPts val="420"/>
              </a:spcBef>
              <a:spcAft>
                <a:spcPts val="0"/>
              </a:spcAft>
              <a:buClr>
                <a:srgbClr val="7F7F7F"/>
              </a:buClr>
              <a:buSzPts val="2800"/>
              <a:buFont typeface="Arial"/>
              <a:buChar char="–"/>
              <a:defRPr sz="2100" b="0" i="0" u="none" strike="noStrike" cap="none">
                <a:solidFill>
                  <a:srgbClr val="7F7F7F"/>
                </a:solidFill>
                <a:latin typeface="Arial"/>
                <a:ea typeface="Arial"/>
                <a:cs typeface="Arial"/>
                <a:sym typeface="Arial"/>
              </a:defRPr>
            </a:lvl2pPr>
            <a:lvl3pPr marL="1028700" marR="0" lvl="2" indent="-285750" algn="l" rtl="0">
              <a:spcBef>
                <a:spcPts val="360"/>
              </a:spcBef>
              <a:spcAft>
                <a:spcPts val="0"/>
              </a:spcAft>
              <a:buClr>
                <a:srgbClr val="7F7F7F"/>
              </a:buClr>
              <a:buSzPts val="2400"/>
              <a:buFont typeface="Arial"/>
              <a:buChar char="•"/>
              <a:defRPr sz="1800" b="0" i="0" u="none" strike="noStrike" cap="none">
                <a:solidFill>
                  <a:srgbClr val="7F7F7F"/>
                </a:solidFill>
                <a:latin typeface="Arial"/>
                <a:ea typeface="Arial"/>
                <a:cs typeface="Arial"/>
                <a:sym typeface="Arial"/>
              </a:defRPr>
            </a:lvl3pPr>
            <a:lvl4pPr marL="1371600" marR="0" lvl="3"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4pPr>
            <a:lvl5pPr marL="1714500" marR="0" lvl="4" indent="-266700" algn="l" rtl="0">
              <a:spcBef>
                <a:spcPts val="300"/>
              </a:spcBef>
              <a:spcAft>
                <a:spcPts val="0"/>
              </a:spcAft>
              <a:buClr>
                <a:srgbClr val="7F7F7F"/>
              </a:buClr>
              <a:buSzPts val="2000"/>
              <a:buFont typeface="Arial"/>
              <a:buChar char="»"/>
              <a:defRPr sz="150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 name="Google Shape;92;p15"/>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rgbClr val="7F7F7F"/>
              </a:buClr>
              <a:buSzPts val="1400"/>
              <a:buFont typeface="Arial"/>
              <a:buNone/>
              <a:defRPr sz="1050" b="0" i="0" u="none" strike="noStrike" cap="none">
                <a:solidFill>
                  <a:srgbClr val="7F7F7F"/>
                </a:solidFill>
                <a:latin typeface="Arial"/>
                <a:ea typeface="Arial"/>
                <a:cs typeface="Arial"/>
                <a:sym typeface="Arial"/>
              </a:defRPr>
            </a:lvl1pPr>
            <a:lvl2pPr marL="685800" marR="0" lvl="1" indent="-171450" algn="l" rtl="0">
              <a:spcBef>
                <a:spcPts val="180"/>
              </a:spcBef>
              <a:spcAft>
                <a:spcPts val="0"/>
              </a:spcAft>
              <a:buClr>
                <a:srgbClr val="7F7F7F"/>
              </a:buClr>
              <a:buSzPts val="1200"/>
              <a:buFont typeface="Arial"/>
              <a:buNone/>
              <a:defRPr sz="900" b="0" i="0" u="none" strike="noStrike" cap="none">
                <a:solidFill>
                  <a:srgbClr val="7F7F7F"/>
                </a:solidFill>
                <a:latin typeface="Arial"/>
                <a:ea typeface="Arial"/>
                <a:cs typeface="Arial"/>
                <a:sym typeface="Arial"/>
              </a:defRPr>
            </a:lvl2pPr>
            <a:lvl3pPr marL="1028700" marR="0" lvl="2" indent="-171450" algn="l" rtl="0">
              <a:spcBef>
                <a:spcPts val="150"/>
              </a:spcBef>
              <a:spcAft>
                <a:spcPts val="0"/>
              </a:spcAft>
              <a:buClr>
                <a:srgbClr val="7F7F7F"/>
              </a:buClr>
              <a:buSzPts val="1000"/>
              <a:buFont typeface="Arial"/>
              <a:buNone/>
              <a:defRPr sz="750" b="0" i="0" u="none" strike="noStrike" cap="none">
                <a:solidFill>
                  <a:srgbClr val="7F7F7F"/>
                </a:solidFill>
                <a:latin typeface="Arial"/>
                <a:ea typeface="Arial"/>
                <a:cs typeface="Arial"/>
                <a:sym typeface="Arial"/>
              </a:defRPr>
            </a:lvl3pPr>
            <a:lvl4pPr marL="1371600" marR="0" lvl="3"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4pPr>
            <a:lvl5pPr marL="1714500" marR="0" lvl="4"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93" name="Google Shape;93;p1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94" name="Google Shape;94;p1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95" name="Google Shape;95;p15"/>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Tree>
    <p:extLst>
      <p:ext uri="{BB962C8B-B14F-4D97-AF65-F5344CB8AC3E}">
        <p14:creationId xmlns:p14="http://schemas.microsoft.com/office/powerpoint/2010/main" val="4454269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
        <p:nvSpPr>
          <p:cNvPr id="98" name="Google Shape;98;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7F7F7F"/>
              </a:buClr>
              <a:buSzPts val="3200"/>
              <a:buFont typeface="Arial"/>
              <a:buNone/>
              <a:defRPr sz="2400" b="0" i="0" u="none" strike="noStrike" cap="none">
                <a:solidFill>
                  <a:srgbClr val="7F7F7F"/>
                </a:solidFill>
                <a:latin typeface="Arial"/>
                <a:ea typeface="Arial"/>
                <a:cs typeface="Arial"/>
                <a:sym typeface="Arial"/>
              </a:defRPr>
            </a:lvl1pPr>
            <a:lvl2pPr marR="0" lvl="1" algn="l" rtl="0">
              <a:spcBef>
                <a:spcPts val="420"/>
              </a:spcBef>
              <a:spcAft>
                <a:spcPts val="0"/>
              </a:spcAft>
              <a:buClr>
                <a:srgbClr val="7F7F7F"/>
              </a:buClr>
              <a:buSzPts val="2800"/>
              <a:buFont typeface="Arial"/>
              <a:buNone/>
              <a:defRPr sz="2100" b="0" i="0" u="none" strike="noStrike" cap="none">
                <a:solidFill>
                  <a:srgbClr val="7F7F7F"/>
                </a:solidFill>
                <a:latin typeface="Arial"/>
                <a:ea typeface="Arial"/>
                <a:cs typeface="Arial"/>
                <a:sym typeface="Arial"/>
              </a:defRPr>
            </a:lvl2pPr>
            <a:lvl3pPr marR="0" lvl="2" algn="l" rtl="0">
              <a:spcBef>
                <a:spcPts val="360"/>
              </a:spcBef>
              <a:spcAft>
                <a:spcPts val="0"/>
              </a:spcAft>
              <a:buClr>
                <a:srgbClr val="7F7F7F"/>
              </a:buClr>
              <a:buSzPts val="2400"/>
              <a:buFont typeface="Arial"/>
              <a:buNone/>
              <a:defRPr sz="1800" b="0" i="0" u="none" strike="noStrike" cap="none">
                <a:solidFill>
                  <a:srgbClr val="7F7F7F"/>
                </a:solidFill>
                <a:latin typeface="Arial"/>
                <a:ea typeface="Arial"/>
                <a:cs typeface="Arial"/>
                <a:sym typeface="Arial"/>
              </a:defRPr>
            </a:lvl3pPr>
            <a:lvl4pPr marR="0" lvl="3" algn="l" rtl="0">
              <a:spcBef>
                <a:spcPts val="300"/>
              </a:spcBef>
              <a:spcAft>
                <a:spcPts val="0"/>
              </a:spcAft>
              <a:buClr>
                <a:srgbClr val="7F7F7F"/>
              </a:buClr>
              <a:buSzPts val="2000"/>
              <a:buFont typeface="Arial"/>
              <a:buNone/>
              <a:defRPr sz="1500" b="0" i="0" u="none" strike="noStrike" cap="none">
                <a:solidFill>
                  <a:srgbClr val="7F7F7F"/>
                </a:solidFill>
                <a:latin typeface="Arial"/>
                <a:ea typeface="Arial"/>
                <a:cs typeface="Arial"/>
                <a:sym typeface="Arial"/>
              </a:defRPr>
            </a:lvl4pPr>
            <a:lvl5pPr marR="0" lvl="4" algn="l" rtl="0">
              <a:spcBef>
                <a:spcPts val="300"/>
              </a:spcBef>
              <a:spcAft>
                <a:spcPts val="0"/>
              </a:spcAft>
              <a:buClr>
                <a:srgbClr val="7F7F7F"/>
              </a:buClr>
              <a:buSzPts val="2000"/>
              <a:buFont typeface="Arial"/>
              <a:buNone/>
              <a:defRPr sz="15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rgbClr val="7F7F7F"/>
              </a:buClr>
              <a:buSzPts val="1400"/>
              <a:buFont typeface="Arial"/>
              <a:buNone/>
              <a:defRPr sz="1050" b="0" i="0" u="none" strike="noStrike" cap="none">
                <a:solidFill>
                  <a:srgbClr val="7F7F7F"/>
                </a:solidFill>
                <a:latin typeface="Arial"/>
                <a:ea typeface="Arial"/>
                <a:cs typeface="Arial"/>
                <a:sym typeface="Arial"/>
              </a:defRPr>
            </a:lvl1pPr>
            <a:lvl2pPr marL="685800" marR="0" lvl="1" indent="-171450" algn="l" rtl="0">
              <a:spcBef>
                <a:spcPts val="180"/>
              </a:spcBef>
              <a:spcAft>
                <a:spcPts val="0"/>
              </a:spcAft>
              <a:buClr>
                <a:srgbClr val="7F7F7F"/>
              </a:buClr>
              <a:buSzPts val="1200"/>
              <a:buFont typeface="Arial"/>
              <a:buNone/>
              <a:defRPr sz="900" b="0" i="0" u="none" strike="noStrike" cap="none">
                <a:solidFill>
                  <a:srgbClr val="7F7F7F"/>
                </a:solidFill>
                <a:latin typeface="Arial"/>
                <a:ea typeface="Arial"/>
                <a:cs typeface="Arial"/>
                <a:sym typeface="Arial"/>
              </a:defRPr>
            </a:lvl2pPr>
            <a:lvl3pPr marL="1028700" marR="0" lvl="2" indent="-171450" algn="l" rtl="0">
              <a:spcBef>
                <a:spcPts val="150"/>
              </a:spcBef>
              <a:spcAft>
                <a:spcPts val="0"/>
              </a:spcAft>
              <a:buClr>
                <a:srgbClr val="7F7F7F"/>
              </a:buClr>
              <a:buSzPts val="1000"/>
              <a:buFont typeface="Arial"/>
              <a:buNone/>
              <a:defRPr sz="750" b="0" i="0" u="none" strike="noStrike" cap="none">
                <a:solidFill>
                  <a:srgbClr val="7F7F7F"/>
                </a:solidFill>
                <a:latin typeface="Arial"/>
                <a:ea typeface="Arial"/>
                <a:cs typeface="Arial"/>
                <a:sym typeface="Arial"/>
              </a:defRPr>
            </a:lvl3pPr>
            <a:lvl4pPr marL="1371600" marR="0" lvl="3"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4pPr>
            <a:lvl5pPr marL="1714500" marR="0" lvl="4" indent="-171450" algn="l" rtl="0">
              <a:spcBef>
                <a:spcPts val="135"/>
              </a:spcBef>
              <a:spcAft>
                <a:spcPts val="0"/>
              </a:spcAft>
              <a:buClr>
                <a:srgbClr val="7F7F7F"/>
              </a:buClr>
              <a:buSzPts val="900"/>
              <a:buFont typeface="Arial"/>
              <a:buNone/>
              <a:defRPr sz="675" b="0" i="0" u="none" strike="noStrike" cap="none">
                <a:solidFill>
                  <a:srgbClr val="7F7F7F"/>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00" name="Google Shape;100;p1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101" name="Google Shape;101;p1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defRPr/>
            </a:pPr>
            <a:endParaRPr lang="en-US" kern="0">
              <a:solidFill>
                <a:srgbClr val="000000"/>
              </a:solidFill>
            </a:endParaRPr>
          </a:p>
        </p:txBody>
      </p:sp>
      <p:sp>
        <p:nvSpPr>
          <p:cNvPr id="102" name="Google Shape;102;p16"/>
          <p:cNvSpPr txBox="1">
            <a:spLocks noGrp="1"/>
          </p:cNvSpPr>
          <p:nvPr>
            <p:ph type="sldNum" idx="12"/>
          </p:nvPr>
        </p:nvSpPr>
        <p:spPr>
          <a:xfrm>
            <a:off x="6884893" y="6370674"/>
            <a:ext cx="47420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defRPr/>
            </a:pPr>
            <a:fld id="{00000000-1234-1234-1234-123412341234}" type="slidenum">
              <a:rPr lang="en-US" kern="0" smtClean="0">
                <a:solidFill>
                  <a:srgbClr val="000000"/>
                </a:solidFill>
              </a:rPr>
              <a:pPr>
                <a:buClr>
                  <a:srgbClr val="000000"/>
                </a:buClr>
                <a:defRPr/>
              </a:pPr>
              <a:t>‹#›</a:t>
            </a:fld>
            <a:endParaRPr lang="en-US" kern="0">
              <a:solidFill>
                <a:srgbClr val="000000"/>
              </a:solidFill>
            </a:endParaRPr>
          </a:p>
        </p:txBody>
      </p:sp>
    </p:spTree>
    <p:extLst>
      <p:ext uri="{BB962C8B-B14F-4D97-AF65-F5344CB8AC3E}">
        <p14:creationId xmlns:p14="http://schemas.microsoft.com/office/powerpoint/2010/main" val="3675693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249041"/>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84893" y="6370672"/>
            <a:ext cx="4742067" cy="365125"/>
          </a:xfrm>
          <a:prstGeom prst="rect">
            <a:avLst/>
          </a:prstGeom>
        </p:spPr>
        <p:txBody>
          <a:bodyPr/>
          <a:lstStyle>
            <a:lvl1pPr>
              <a:defRPr/>
            </a:lvl1pPr>
          </a:lstStyle>
          <a:p>
            <a:pPr>
              <a:defRPr/>
            </a:pPr>
            <a:fld id="{4A34583A-4E0E-4D4E-883F-CF1460D430DF}" type="slidenum">
              <a:rPr lang="en-US"/>
              <a:pPr>
                <a:defRPr/>
              </a:pPr>
              <a:t>‹#›</a:t>
            </a:fld>
            <a:endParaRPr lang="en-US" dirty="0"/>
          </a:p>
        </p:txBody>
      </p:sp>
    </p:spTree>
    <p:extLst>
      <p:ext uri="{BB962C8B-B14F-4D97-AF65-F5344CB8AC3E}">
        <p14:creationId xmlns:p14="http://schemas.microsoft.com/office/powerpoint/2010/main" val="103805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_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0"/>
            <a:ext cx="12192000" cy="4562475"/>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6"/>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spTree>
    <p:extLst>
      <p:ext uri="{BB962C8B-B14F-4D97-AF65-F5344CB8AC3E}">
        <p14:creationId xmlns:p14="http://schemas.microsoft.com/office/powerpoint/2010/main" val="360552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9.png"/><Relationship Id="rId2" Type="http://schemas.openxmlformats.org/officeDocument/2006/relationships/slideLayout" Target="../slideLayouts/slideLayout37.xml"/><Relationship Id="rId16"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image" Target="../media/image9.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image" Target="../media/image13.emf"/><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theme" Target="../theme/theme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9.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8.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052BE-DE12-4468-95EC-4104F9814F4C}"/>
              </a:ext>
            </a:extLst>
          </p:cNvPr>
          <p:cNvSpPr>
            <a:spLocks noGrp="1"/>
          </p:cNvSpPr>
          <p:nvPr>
            <p:ph type="title"/>
          </p:nvPr>
        </p:nvSpPr>
        <p:spPr>
          <a:xfrm>
            <a:off x="163641" y="136525"/>
            <a:ext cx="11843479" cy="9577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056535-E1AB-496A-88AA-C66B576EFB34}"/>
              </a:ext>
            </a:extLst>
          </p:cNvPr>
          <p:cNvSpPr>
            <a:spLocks noGrp="1"/>
          </p:cNvSpPr>
          <p:nvPr>
            <p:ph type="body" idx="1"/>
          </p:nvPr>
        </p:nvSpPr>
        <p:spPr>
          <a:xfrm>
            <a:off x="163641" y="1253330"/>
            <a:ext cx="11843478" cy="499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90A07F6-159A-40F0-965C-766555F7B4EE}"/>
              </a:ext>
            </a:extLst>
          </p:cNvPr>
          <p:cNvSpPr>
            <a:spLocks noGrp="1"/>
          </p:cNvSpPr>
          <p:nvPr>
            <p:ph type="ftr" sz="quarter" idx="3"/>
          </p:nvPr>
        </p:nvSpPr>
        <p:spPr>
          <a:xfrm>
            <a:off x="163641" y="6410465"/>
            <a:ext cx="88214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42514E-67C8-4FFC-AF61-1B41EE0F27C3}"/>
              </a:ext>
            </a:extLst>
          </p:cNvPr>
          <p:cNvSpPr>
            <a:spLocks noGrp="1"/>
          </p:cNvSpPr>
          <p:nvPr>
            <p:ph type="sldNum" sz="quarter" idx="4"/>
          </p:nvPr>
        </p:nvSpPr>
        <p:spPr>
          <a:xfrm>
            <a:off x="9263919" y="641046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1A468-681A-4C18-A000-B6313EFAF6FF}" type="slidenum">
              <a:rPr lang="en-US" smtClean="0"/>
              <a:t>‹#›</a:t>
            </a:fld>
            <a:endParaRPr lang="en-US"/>
          </a:p>
        </p:txBody>
      </p:sp>
    </p:spTree>
    <p:extLst>
      <p:ext uri="{BB962C8B-B14F-4D97-AF65-F5344CB8AC3E}">
        <p14:creationId xmlns:p14="http://schemas.microsoft.com/office/powerpoint/2010/main" val="2990471687"/>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 id="2147483650" r:id="rId4"/>
    <p:sldLayoutId id="2147483682" r:id="rId5"/>
    <p:sldLayoutId id="2147483649" r:id="rId6"/>
    <p:sldLayoutId id="2147483683" r:id="rId7"/>
    <p:sldLayoutId id="2147483651" r:id="rId8"/>
    <p:sldLayoutId id="2147483685" r:id="rId9"/>
    <p:sldLayoutId id="2147483684" r:id="rId10"/>
    <p:sldLayoutId id="2147483652" r:id="rId11"/>
    <p:sldLayoutId id="2147483687" r:id="rId12"/>
    <p:sldLayoutId id="2147483653" r:id="rId13"/>
    <p:sldLayoutId id="2147483654" r:id="rId14"/>
    <p:sldLayoutId id="2147483655" r:id="rId15"/>
    <p:sldLayoutId id="2147483656" r:id="rId16"/>
    <p:sldLayoutId id="2147483688" r:id="rId17"/>
    <p:sldLayoutId id="2147483689" r:id="rId18"/>
    <p:sldLayoutId id="2147483657" r:id="rId19"/>
    <p:sldLayoutId id="2147483690" r:id="rId20"/>
    <p:sldLayoutId id="2147483691" r:id="rId21"/>
    <p:sldLayoutId id="2147483692" r:id="rId2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9CDCF-D31D-5848-A757-24AEE40C0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F36B3-640F-DC43-94BC-F32239967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9883F-24DC-124A-8349-AA76D72F7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1D8C8-3CE9-434B-A47F-0296A51C3164}" type="datetimeFigureOut">
              <a:rPr lang="en-US" smtClean="0"/>
              <a:t>2/22/2023</a:t>
            </a:fld>
            <a:endParaRPr lang="en-US"/>
          </a:p>
        </p:txBody>
      </p:sp>
      <p:sp>
        <p:nvSpPr>
          <p:cNvPr id="5" name="Footer Placeholder 4">
            <a:extLst>
              <a:ext uri="{FF2B5EF4-FFF2-40B4-BE49-F238E27FC236}">
                <a16:creationId xmlns:a16="http://schemas.microsoft.com/office/drawing/2014/main" id="{53E3A0FE-704B-EE4D-A072-EA982D3CA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223520-94FA-3A4C-894A-377C1564D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4B414-4AF2-9245-B645-5B7BE3940D3F}" type="slidenum">
              <a:rPr lang="en-US" smtClean="0"/>
              <a:t>‹#›</a:t>
            </a:fld>
            <a:endParaRPr lang="en-US"/>
          </a:p>
        </p:txBody>
      </p:sp>
    </p:spTree>
    <p:extLst>
      <p:ext uri="{BB962C8B-B14F-4D97-AF65-F5344CB8AC3E}">
        <p14:creationId xmlns:p14="http://schemas.microsoft.com/office/powerpoint/2010/main" val="37189312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49"/>
          <p:cNvSpPr/>
          <p:nvPr/>
        </p:nvSpPr>
        <p:spPr>
          <a:xfrm>
            <a:off x="-2709" y="5980953"/>
            <a:ext cx="12228400" cy="914400"/>
          </a:xfrm>
          <a:prstGeom prst="rect">
            <a:avLst/>
          </a:prstGeom>
          <a:solidFill>
            <a:srgbClr val="294161"/>
          </a:solidFill>
          <a:ln>
            <a:noFill/>
          </a:ln>
        </p:spPr>
        <p:txBody>
          <a:bodyPr spcFirstLastPara="1" wrap="square" lIns="68569" tIns="34275" rIns="68569" bIns="34275" anchor="ctr" anchorCtr="0">
            <a:noAutofit/>
          </a:bodyPr>
          <a:lstStyle/>
          <a:p>
            <a:pPr marL="0" marR="0" lvl="0" indent="0" algn="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3" name="Google Shape;293;p49"/>
          <p:cNvSpPr txBox="1">
            <a:spLocks noGrp="1"/>
          </p:cNvSpPr>
          <p:nvPr>
            <p:ph type="title"/>
          </p:nvPr>
        </p:nvSpPr>
        <p:spPr>
          <a:xfrm>
            <a:off x="573568" y="1155442"/>
            <a:ext cx="10972800" cy="692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294" name="Google Shape;294;p49"/>
          <p:cNvSpPr txBox="1">
            <a:spLocks noGrp="1"/>
          </p:cNvSpPr>
          <p:nvPr>
            <p:ph type="body" idx="1"/>
          </p:nvPr>
        </p:nvSpPr>
        <p:spPr>
          <a:xfrm>
            <a:off x="573568" y="2171992"/>
            <a:ext cx="10972800" cy="29370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1pPr>
            <a:lvl2pPr marL="914400" marR="0" lvl="1"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2pPr>
            <a:lvl3pPr marL="1371600" marR="0" lvl="2"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95" name="Google Shape;295;p49" descr="CHJ_Logo_w.eps"/>
          <p:cNvPicPr preferRelativeResize="0"/>
          <p:nvPr/>
        </p:nvPicPr>
        <p:blipFill rotWithShape="1">
          <a:blip r:embed="rId16">
            <a:alphaModFix/>
          </a:blip>
          <a:srcRect/>
          <a:stretch/>
        </p:blipFill>
        <p:spPr>
          <a:xfrm>
            <a:off x="711200" y="6120524"/>
            <a:ext cx="3047997" cy="635258"/>
          </a:xfrm>
          <a:prstGeom prst="rect">
            <a:avLst/>
          </a:prstGeom>
          <a:noFill/>
          <a:ln>
            <a:noFill/>
          </a:ln>
        </p:spPr>
      </p:pic>
      <p:pic>
        <p:nvPicPr>
          <p:cNvPr id="296" name="Google Shape;296;p49"/>
          <p:cNvPicPr preferRelativeResize="0"/>
          <p:nvPr/>
        </p:nvPicPr>
        <p:blipFill rotWithShape="1">
          <a:blip r:embed="rId17">
            <a:alphaModFix/>
          </a:blip>
          <a:srcRect/>
          <a:stretch/>
        </p:blipFill>
        <p:spPr>
          <a:xfrm>
            <a:off x="8611370" y="6272218"/>
            <a:ext cx="2232121" cy="331875"/>
          </a:xfrm>
          <a:prstGeom prst="rect">
            <a:avLst/>
          </a:prstGeom>
          <a:noFill/>
          <a:ln>
            <a:noFill/>
          </a:ln>
        </p:spPr>
      </p:pic>
    </p:spTree>
    <p:extLst>
      <p:ext uri="{BB962C8B-B14F-4D97-AF65-F5344CB8AC3E}">
        <p14:creationId xmlns:p14="http://schemas.microsoft.com/office/powerpoint/2010/main" val="1454720906"/>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709" y="5980953"/>
            <a:ext cx="12228577"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base">
              <a:spcBef>
                <a:spcPct val="0"/>
              </a:spcBef>
              <a:spcAft>
                <a:spcPct val="0"/>
              </a:spcAft>
            </a:pPr>
            <a:endParaRPr lang="en-US" sz="1800" dirty="0">
              <a:solidFill>
                <a:prstClr val="white"/>
              </a:solidFill>
            </a:endParaRPr>
          </a:p>
        </p:txBody>
      </p:sp>
      <p:sp>
        <p:nvSpPr>
          <p:cNvPr id="1026" name="Title Placeholder 1"/>
          <p:cNvSpPr>
            <a:spLocks noGrp="1"/>
          </p:cNvSpPr>
          <p:nvPr>
            <p:ph type="title"/>
          </p:nvPr>
        </p:nvSpPr>
        <p:spPr bwMode="auto">
          <a:xfrm>
            <a:off x="573568" y="1155443"/>
            <a:ext cx="109728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73568" y="2171993"/>
            <a:ext cx="109728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descr="CHJ_Logo_w.eps"/>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11200" y="6120524"/>
            <a:ext cx="3048000" cy="635258"/>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611369" y="6272216"/>
            <a:ext cx="2232121" cy="331875"/>
          </a:xfrm>
          <a:prstGeom prst="rect">
            <a:avLst/>
          </a:prstGeom>
        </p:spPr>
      </p:pic>
    </p:spTree>
    <p:extLst>
      <p:ext uri="{BB962C8B-B14F-4D97-AF65-F5344CB8AC3E}">
        <p14:creationId xmlns:p14="http://schemas.microsoft.com/office/powerpoint/2010/main" val="15499485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58" r:id="rId22"/>
  </p:sldLayoutIdLst>
  <p:hf hdr="0" ftr="0" dt="0"/>
  <p:txStyles>
    <p:title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709" y="5980953"/>
            <a:ext cx="12228577" cy="914400"/>
          </a:xfrm>
          <a:prstGeom prst="rect">
            <a:avLst/>
          </a:prstGeom>
          <a:solidFill>
            <a:srgbClr val="294161"/>
          </a:solidFill>
          <a:ln>
            <a:noFill/>
          </a:ln>
        </p:spPr>
        <p:txBody>
          <a:bodyPr spcFirstLastPara="1" wrap="square" lIns="68569" tIns="34275" rIns="68569" bIns="34275" anchor="ctr" anchorCtr="0">
            <a:noAutofit/>
          </a:bodyPr>
          <a:lstStyle/>
          <a:p>
            <a:pPr marL="0" marR="0" lvl="0" indent="0" algn="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 name="Google Shape;11;p1"/>
          <p:cNvSpPr txBox="1">
            <a:spLocks noGrp="1"/>
          </p:cNvSpPr>
          <p:nvPr>
            <p:ph type="title"/>
          </p:nvPr>
        </p:nvSpPr>
        <p:spPr>
          <a:xfrm>
            <a:off x="573568" y="1155445"/>
            <a:ext cx="109728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12" name="Google Shape;12;p1"/>
          <p:cNvSpPr txBox="1">
            <a:spLocks noGrp="1"/>
          </p:cNvSpPr>
          <p:nvPr>
            <p:ph type="body" idx="1"/>
          </p:nvPr>
        </p:nvSpPr>
        <p:spPr>
          <a:xfrm>
            <a:off x="573568" y="2171995"/>
            <a:ext cx="10972800" cy="2936875"/>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1pPr>
            <a:lvl2pPr marL="914400" marR="0" lvl="1"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2pPr>
            <a:lvl3pPr marL="1371600" marR="0" lvl="2"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 name="Google Shape;13;p1" descr="CHJ_Logo_w.eps"/>
          <p:cNvPicPr preferRelativeResize="0"/>
          <p:nvPr/>
        </p:nvPicPr>
        <p:blipFill rotWithShape="1">
          <a:blip r:embed="rId15">
            <a:alphaModFix/>
          </a:blip>
          <a:srcRect/>
          <a:stretch/>
        </p:blipFill>
        <p:spPr>
          <a:xfrm>
            <a:off x="711200" y="6120524"/>
            <a:ext cx="3048000" cy="635258"/>
          </a:xfrm>
          <a:prstGeom prst="rect">
            <a:avLst/>
          </a:prstGeom>
          <a:noFill/>
          <a:ln>
            <a:noFill/>
          </a:ln>
        </p:spPr>
      </p:pic>
      <p:pic>
        <p:nvPicPr>
          <p:cNvPr id="14" name="Google Shape;14;p1"/>
          <p:cNvPicPr preferRelativeResize="0"/>
          <p:nvPr/>
        </p:nvPicPr>
        <p:blipFill rotWithShape="1">
          <a:blip r:embed="rId16">
            <a:alphaModFix/>
          </a:blip>
          <a:srcRect/>
          <a:stretch/>
        </p:blipFill>
        <p:spPr>
          <a:xfrm>
            <a:off x="8611370" y="6272218"/>
            <a:ext cx="2232121" cy="331875"/>
          </a:xfrm>
          <a:prstGeom prst="rect">
            <a:avLst/>
          </a:prstGeom>
          <a:noFill/>
          <a:ln>
            <a:noFill/>
          </a:ln>
        </p:spPr>
      </p:pic>
    </p:spTree>
    <p:extLst>
      <p:ext uri="{BB962C8B-B14F-4D97-AF65-F5344CB8AC3E}">
        <p14:creationId xmlns:p14="http://schemas.microsoft.com/office/powerpoint/2010/main" val="422848320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7.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9.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1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6.xml"/><Relationship Id="rId1" Type="http://schemas.openxmlformats.org/officeDocument/2006/relationships/tags" Target="../tags/tag1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6.xml"/><Relationship Id="rId1" Type="http://schemas.openxmlformats.org/officeDocument/2006/relationships/tags" Target="../tags/tag14.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tags" Target="../tags/tag15.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ags" Target="../tags/tag17.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5.xml"/><Relationship Id="rId1" Type="http://schemas.openxmlformats.org/officeDocument/2006/relationships/tags" Target="../tags/tag18.xml"/><Relationship Id="rId4" Type="http://schemas.openxmlformats.org/officeDocument/2006/relationships/chart" Target="../charts/char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hyperlink" Target="https://en.wikipedia.org/wiki/2016_United_States_presidential_election_in_New_Mexico"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hyperlink" Target="http://county-map.blogspot.com/2011/09/texas-county-map-city.html" TargetMode="External"/><Relationship Id="rId4" Type="http://schemas.openxmlformats.org/officeDocument/2006/relationships/hyperlink" Target="https://en.wikipedia.org/wiki/File:Map_of_Illinois_highlighting_ISP_Districts.svg" TargetMode="External"/><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customXml" Target="../ink/ink1.xml"/><Relationship Id="rId2" Type="http://schemas.openxmlformats.org/officeDocument/2006/relationships/image" Target="../media/image34.png"/><Relationship Id="rId1" Type="http://schemas.openxmlformats.org/officeDocument/2006/relationships/slideLayout" Target="../slideLayouts/slideLayout57.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customXml" Target="../ink/ink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hyperlink" Target="https://www.cossapresources.org/Content/Documents/Articles/CHJ_TASC_Critical_Elements.pdf" TargetMode="Externa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0.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5.xml"/><Relationship Id="rId7" Type="http://schemas.openxmlformats.org/officeDocument/2006/relationships/image" Target="../media/image27.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hitehouse.gov/briefing-room/statements-releases/2022/04/21/fact-sheet-white-house-releases-2022-national-drug-control-strategy-that-outlines-comprehensive-path-forward-to-address-addiction-and-the-overdose-epidemic/" TargetMode="External"/><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3" Type="http://schemas.openxmlformats.org/officeDocument/2006/relationships/hyperlink" Target="https://legislativeanalysis.org/model-law-enforcement-and-other-first-responder-deflection-act/" TargetMode="External"/><Relationship Id="rId2" Type="http://schemas.openxmlformats.org/officeDocument/2006/relationships/hyperlink" Target="https://www.whitehouse.gov/ondcp/briefing-room/2022/03/03/white-house-announces-state-model-law-to-expand-programs-that-deflect-people-with-addiction-to-care/" TargetMode="External"/><Relationship Id="rId1" Type="http://schemas.openxmlformats.org/officeDocument/2006/relationships/slideLayout" Target="../slideLayouts/slideLayout81.xml"/><Relationship Id="rId5" Type="http://schemas.openxmlformats.org/officeDocument/2006/relationships/image" Target="../media/image41.png"/><Relationship Id="rId4" Type="http://schemas.openxmlformats.org/officeDocument/2006/relationships/image" Target="../media/image52.jp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3.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hfiori@tasc.org" TargetMode="External"/><Relationship Id="rId2" Type="http://schemas.openxmlformats.org/officeDocument/2006/relationships/notesSlide" Target="../notesSlides/notesSlide52.xml"/><Relationship Id="rId1" Type="http://schemas.openxmlformats.org/officeDocument/2006/relationships/slideLayout" Target="../slideLayouts/slideLayout71.xml"/><Relationship Id="rId6" Type="http://schemas.openxmlformats.org/officeDocument/2006/relationships/hyperlink" Target="http://www.centerforhealthandjustice.org/" TargetMode="External"/><Relationship Id="rId5" Type="http://schemas.openxmlformats.org/officeDocument/2006/relationships/hyperlink" Target="https://www.cossapresources.org/Program/TTA" TargetMode="External"/><Relationship Id="rId4" Type="http://schemas.openxmlformats.org/officeDocument/2006/relationships/hyperlink" Target="mailto:jross@tasc.or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42AE-AD6F-43F1-9DAE-02ABBB80B39F}"/>
              </a:ext>
            </a:extLst>
          </p:cNvPr>
          <p:cNvSpPr>
            <a:spLocks noGrp="1"/>
          </p:cNvSpPr>
          <p:nvPr>
            <p:ph type="ctrTitle"/>
          </p:nvPr>
        </p:nvSpPr>
        <p:spPr/>
        <p:txBody>
          <a:bodyPr>
            <a:noAutofit/>
          </a:bodyPr>
          <a:lstStyle/>
          <a:p>
            <a:r>
              <a:rPr lang="en-US" sz="3600" dirty="0"/>
              <a:t>Justice Community Innovation Network (JCOIN): </a:t>
            </a:r>
            <a:r>
              <a:rPr lang="en-US" sz="2800" b="0" dirty="0"/>
              <a:t>A system level implementation intervention to improve justice-health service linkage</a:t>
            </a:r>
            <a:br>
              <a:rPr lang="en-US" sz="2800" b="0" dirty="0"/>
            </a:br>
            <a:endParaRPr lang="en-US" sz="3600" b="0" dirty="0"/>
          </a:p>
        </p:txBody>
      </p:sp>
      <p:sp>
        <p:nvSpPr>
          <p:cNvPr id="3" name="Content Placeholder 2">
            <a:extLst>
              <a:ext uri="{FF2B5EF4-FFF2-40B4-BE49-F238E27FC236}">
                <a16:creationId xmlns:a16="http://schemas.microsoft.com/office/drawing/2014/main" id="{E351084E-D0AB-4F43-8F63-4B41129A7B96}"/>
              </a:ext>
            </a:extLst>
          </p:cNvPr>
          <p:cNvSpPr>
            <a:spLocks noGrp="1"/>
          </p:cNvSpPr>
          <p:nvPr>
            <p:ph type="subTitle" idx="1"/>
          </p:nvPr>
        </p:nvSpPr>
        <p:spPr/>
        <p:txBody>
          <a:bodyPr>
            <a:normAutofit/>
          </a:bodyPr>
          <a:lstStyle/>
          <a:p>
            <a:r>
              <a:rPr lang="en-US" dirty="0"/>
              <a:t>Jennifer Becan, Ph.D.</a:t>
            </a:r>
          </a:p>
          <a:p>
            <a:r>
              <a:rPr lang="en-US" dirty="0"/>
              <a:t>Research Scientist</a:t>
            </a:r>
          </a:p>
          <a:p>
            <a:r>
              <a:rPr lang="en-US" dirty="0"/>
              <a:t>Texas Christian University</a:t>
            </a:r>
          </a:p>
          <a:p>
            <a:endParaRPr lang="en-US" dirty="0"/>
          </a:p>
          <a:p>
            <a:r>
              <a:rPr lang="en-US" sz="1800" dirty="0"/>
              <a:t>Illinois Certification Board</a:t>
            </a:r>
          </a:p>
          <a:p>
            <a:r>
              <a:rPr lang="en-US" sz="1800" dirty="0"/>
              <a:t>March 21, 2023</a:t>
            </a:r>
          </a:p>
        </p:txBody>
      </p:sp>
    </p:spTree>
    <p:extLst>
      <p:ext uri="{BB962C8B-B14F-4D97-AF65-F5344CB8AC3E}">
        <p14:creationId xmlns:p14="http://schemas.microsoft.com/office/powerpoint/2010/main" val="60392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85156"/>
            <a:ext cx="11088414" cy="957757"/>
          </a:xfrm>
        </p:spPr>
        <p:txBody>
          <a:bodyPr>
            <a:normAutofit fontScale="90000"/>
          </a:bodyPr>
          <a:lstStyle/>
          <a:p>
            <a:r>
              <a:rPr lang="en-US" sz="3600" dirty="0">
                <a:solidFill>
                  <a:sysClr val="windowText" lastClr="000000"/>
                </a:solidFill>
                <a:latin typeface="Calibri" panose="020F0502020204030204" pitchFamily="34" charset="0"/>
                <a:cs typeface="Calibri" panose="020F0502020204030204" pitchFamily="34" charset="0"/>
              </a:rPr>
              <a:t>2.5 Years of Interagency Community-Wide Collaborative Intervention</a:t>
            </a:r>
            <a:endParaRPr lang="en-US" sz="2800" dirty="0">
              <a:solidFill>
                <a:sysClr val="windowText" lastClr="000000"/>
              </a:solidFill>
              <a:latin typeface="Calibri" panose="020F0502020204030204" pitchFamily="34" charset="0"/>
              <a:cs typeface="Calibri" panose="020F0502020204030204" pitchFamily="34" charset="0"/>
            </a:endParaRPr>
          </a:p>
        </p:txBody>
      </p:sp>
      <p:pic>
        <p:nvPicPr>
          <p:cNvPr id="37" name="Picture 36"/>
          <p:cNvPicPr>
            <a:picLocks noChangeAspect="1"/>
          </p:cNvPicPr>
          <p:nvPr/>
        </p:nvPicPr>
        <p:blipFill>
          <a:blip r:embed="rId3"/>
          <a:stretch>
            <a:fillRect/>
          </a:stretch>
        </p:blipFill>
        <p:spPr>
          <a:xfrm>
            <a:off x="1166936" y="912675"/>
            <a:ext cx="9364446" cy="5347049"/>
          </a:xfrm>
          <a:prstGeom prst="rect">
            <a:avLst/>
          </a:prstGeom>
        </p:spPr>
      </p:pic>
      <p:pic>
        <p:nvPicPr>
          <p:cNvPr id="13" name="Picture 12">
            <a:extLst>
              <a:ext uri="{FF2B5EF4-FFF2-40B4-BE49-F238E27FC236}">
                <a16:creationId xmlns:a16="http://schemas.microsoft.com/office/drawing/2014/main" id="{5EE42CB6-3FAB-4426-B7CB-522D0EC4DF7F}"/>
              </a:ext>
            </a:extLst>
          </p:cNvPr>
          <p:cNvPicPr>
            <a:picLocks noChangeAspect="1"/>
          </p:cNvPicPr>
          <p:nvPr/>
        </p:nvPicPr>
        <p:blipFill>
          <a:blip r:embed="rId4"/>
          <a:stretch>
            <a:fillRect/>
          </a:stretch>
        </p:blipFill>
        <p:spPr>
          <a:xfrm>
            <a:off x="3998500" y="3138422"/>
            <a:ext cx="369794" cy="351070"/>
          </a:xfrm>
          <a:prstGeom prst="rect">
            <a:avLst/>
          </a:prstGeom>
          <a:ln>
            <a:solidFill>
              <a:schemeClr val="tx1"/>
            </a:solidFill>
          </a:ln>
        </p:spPr>
      </p:pic>
      <p:pic>
        <p:nvPicPr>
          <p:cNvPr id="14" name="Picture 13">
            <a:extLst>
              <a:ext uri="{FF2B5EF4-FFF2-40B4-BE49-F238E27FC236}">
                <a16:creationId xmlns:a16="http://schemas.microsoft.com/office/drawing/2014/main" id="{8400D2E3-E6BA-416F-BD69-4EA90EEBCABE}"/>
              </a:ext>
            </a:extLst>
          </p:cNvPr>
          <p:cNvPicPr>
            <a:picLocks noChangeAspect="1"/>
          </p:cNvPicPr>
          <p:nvPr/>
        </p:nvPicPr>
        <p:blipFill>
          <a:blip r:embed="rId4"/>
          <a:stretch>
            <a:fillRect/>
          </a:stretch>
        </p:blipFill>
        <p:spPr>
          <a:xfrm>
            <a:off x="2743488" y="2496265"/>
            <a:ext cx="369794" cy="351070"/>
          </a:xfrm>
          <a:prstGeom prst="rect">
            <a:avLst/>
          </a:prstGeom>
          <a:ln>
            <a:solidFill>
              <a:schemeClr val="tx1"/>
            </a:solidFill>
          </a:ln>
        </p:spPr>
      </p:pic>
      <p:pic>
        <p:nvPicPr>
          <p:cNvPr id="16" name="Picture 15">
            <a:extLst>
              <a:ext uri="{FF2B5EF4-FFF2-40B4-BE49-F238E27FC236}">
                <a16:creationId xmlns:a16="http://schemas.microsoft.com/office/drawing/2014/main" id="{7543D0D7-C679-43B7-9AD2-395787341A05}"/>
              </a:ext>
            </a:extLst>
          </p:cNvPr>
          <p:cNvPicPr>
            <a:picLocks noChangeAspect="1"/>
          </p:cNvPicPr>
          <p:nvPr/>
        </p:nvPicPr>
        <p:blipFill>
          <a:blip r:embed="rId4"/>
          <a:stretch>
            <a:fillRect/>
          </a:stretch>
        </p:blipFill>
        <p:spPr>
          <a:xfrm>
            <a:off x="4808770" y="3836790"/>
            <a:ext cx="369794" cy="351070"/>
          </a:xfrm>
          <a:prstGeom prst="rect">
            <a:avLst/>
          </a:prstGeom>
          <a:ln>
            <a:solidFill>
              <a:schemeClr val="tx1"/>
            </a:solidFill>
          </a:ln>
        </p:spPr>
      </p:pic>
      <p:sp>
        <p:nvSpPr>
          <p:cNvPr id="21" name="Rectangle 20">
            <a:extLst>
              <a:ext uri="{FF2B5EF4-FFF2-40B4-BE49-F238E27FC236}">
                <a16:creationId xmlns:a16="http://schemas.microsoft.com/office/drawing/2014/main" id="{25435FD7-4CBB-4700-9862-D379980D3A67}"/>
              </a:ext>
            </a:extLst>
          </p:cNvPr>
          <p:cNvSpPr/>
          <p:nvPr/>
        </p:nvSpPr>
        <p:spPr>
          <a:xfrm>
            <a:off x="3998500" y="4931616"/>
            <a:ext cx="445361" cy="360457"/>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aphic 21" descr="Arrow circle">
            <a:extLst>
              <a:ext uri="{FF2B5EF4-FFF2-40B4-BE49-F238E27FC236}">
                <a16:creationId xmlns:a16="http://schemas.microsoft.com/office/drawing/2014/main" id="{BCA26F7C-D46C-40C6-B79C-2F824FB1E92E}"/>
              </a:ext>
            </a:extLst>
          </p:cNvPr>
          <p:cNvGrpSpPr/>
          <p:nvPr/>
        </p:nvGrpSpPr>
        <p:grpSpPr>
          <a:xfrm>
            <a:off x="3998499" y="4910595"/>
            <a:ext cx="445361" cy="405695"/>
            <a:chOff x="3998500" y="4967517"/>
            <a:chExt cx="369794" cy="369794"/>
          </a:xfrm>
        </p:grpSpPr>
        <p:sp>
          <p:nvSpPr>
            <p:cNvPr id="23" name="Freeform: Shape 22">
              <a:extLst>
                <a:ext uri="{FF2B5EF4-FFF2-40B4-BE49-F238E27FC236}">
                  <a16:creationId xmlns:a16="http://schemas.microsoft.com/office/drawing/2014/main" id="{6F843483-D50D-4657-8EEA-697725BED5FE}"/>
                </a:ext>
              </a:extLst>
            </p:cNvPr>
            <p:cNvSpPr/>
            <p:nvPr/>
          </p:nvSpPr>
          <p:spPr>
            <a:xfrm>
              <a:off x="4051002" y="5102355"/>
              <a:ext cx="127117" cy="161785"/>
            </a:xfrm>
            <a:custGeom>
              <a:avLst/>
              <a:gdLst>
                <a:gd name="connsiteX0" fmla="*/ 121686 w 127116"/>
                <a:gd name="connsiteY0" fmla="*/ 145627 h 161784"/>
                <a:gd name="connsiteX1" fmla="*/ 38097 w 127116"/>
                <a:gd name="connsiteY1" fmla="*/ 46861 h 161784"/>
                <a:gd name="connsiteX2" fmla="*/ 39946 w 127116"/>
                <a:gd name="connsiteY2" fmla="*/ 28795 h 161784"/>
                <a:gd name="connsiteX3" fmla="*/ 40254 w 127116"/>
                <a:gd name="connsiteY3" fmla="*/ 28795 h 161784"/>
                <a:gd name="connsiteX4" fmla="*/ 47304 w 127116"/>
                <a:gd name="connsiteY4" fmla="*/ 41006 h 161784"/>
                <a:gd name="connsiteX5" fmla="*/ 57839 w 127116"/>
                <a:gd name="connsiteY5" fmla="*/ 43838 h 161784"/>
                <a:gd name="connsiteX6" fmla="*/ 60670 w 127116"/>
                <a:gd name="connsiteY6" fmla="*/ 33302 h 161784"/>
                <a:gd name="connsiteX7" fmla="*/ 44299 w 127116"/>
                <a:gd name="connsiteY7" fmla="*/ 4990 h 161784"/>
                <a:gd name="connsiteX8" fmla="*/ 39638 w 127116"/>
                <a:gd name="connsiteY8" fmla="*/ 1408 h 161784"/>
                <a:gd name="connsiteX9" fmla="*/ 33783 w 127116"/>
                <a:gd name="connsiteY9" fmla="*/ 2178 h 161784"/>
                <a:gd name="connsiteX10" fmla="*/ 5278 w 127116"/>
                <a:gd name="connsiteY10" fmla="*/ 18626 h 161784"/>
                <a:gd name="connsiteX11" fmla="*/ 2023 w 127116"/>
                <a:gd name="connsiteY11" fmla="*/ 29023 h 161784"/>
                <a:gd name="connsiteX12" fmla="*/ 12420 w 127116"/>
                <a:gd name="connsiteY12" fmla="*/ 32279 h 161784"/>
                <a:gd name="connsiteX13" fmla="*/ 12982 w 127116"/>
                <a:gd name="connsiteY13" fmla="*/ 31954 h 161784"/>
                <a:gd name="connsiteX14" fmla="*/ 24769 w 127116"/>
                <a:gd name="connsiteY14" fmla="*/ 25136 h 161784"/>
                <a:gd name="connsiteX15" fmla="*/ 22689 w 127116"/>
                <a:gd name="connsiteY15" fmla="*/ 46861 h 161784"/>
                <a:gd name="connsiteX16" fmla="*/ 118990 w 127116"/>
                <a:gd name="connsiteY16" fmla="*/ 160804 h 161784"/>
                <a:gd name="connsiteX17" fmla="*/ 120299 w 127116"/>
                <a:gd name="connsiteY17" fmla="*/ 160804 h 161784"/>
                <a:gd name="connsiteX18" fmla="*/ 128620 w 127116"/>
                <a:gd name="connsiteY18" fmla="*/ 153716 h 161784"/>
                <a:gd name="connsiteX19" fmla="*/ 121532 w 127116"/>
                <a:gd name="connsiteY19" fmla="*/ 145396 h 16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116" h="161784">
                  <a:moveTo>
                    <a:pt x="121686" y="145627"/>
                  </a:moveTo>
                  <a:cubicBezTo>
                    <a:pt x="73366" y="137670"/>
                    <a:pt x="37957" y="95832"/>
                    <a:pt x="38097" y="46861"/>
                  </a:cubicBezTo>
                  <a:cubicBezTo>
                    <a:pt x="38170" y="40796"/>
                    <a:pt x="38789" y="34750"/>
                    <a:pt x="39946" y="28795"/>
                  </a:cubicBezTo>
                  <a:lnTo>
                    <a:pt x="40254" y="28795"/>
                  </a:lnTo>
                  <a:lnTo>
                    <a:pt x="47304" y="41006"/>
                  </a:lnTo>
                  <a:cubicBezTo>
                    <a:pt x="49431" y="44697"/>
                    <a:pt x="54148" y="45965"/>
                    <a:pt x="57839" y="43838"/>
                  </a:cubicBezTo>
                  <a:cubicBezTo>
                    <a:pt x="61530" y="41710"/>
                    <a:pt x="62798" y="36993"/>
                    <a:pt x="60670" y="33302"/>
                  </a:cubicBezTo>
                  <a:lnTo>
                    <a:pt x="44299" y="4990"/>
                  </a:lnTo>
                  <a:cubicBezTo>
                    <a:pt x="43280" y="3227"/>
                    <a:pt x="41604" y="1939"/>
                    <a:pt x="39638" y="1408"/>
                  </a:cubicBezTo>
                  <a:cubicBezTo>
                    <a:pt x="37662" y="876"/>
                    <a:pt x="35555" y="1154"/>
                    <a:pt x="33783" y="2178"/>
                  </a:cubicBezTo>
                  <a:lnTo>
                    <a:pt x="5278" y="18626"/>
                  </a:lnTo>
                  <a:cubicBezTo>
                    <a:pt x="1508" y="20598"/>
                    <a:pt x="51" y="25253"/>
                    <a:pt x="2023" y="29023"/>
                  </a:cubicBezTo>
                  <a:cubicBezTo>
                    <a:pt x="3995" y="32794"/>
                    <a:pt x="8650" y="34251"/>
                    <a:pt x="12420" y="32279"/>
                  </a:cubicBezTo>
                  <a:cubicBezTo>
                    <a:pt x="12612" y="32179"/>
                    <a:pt x="12800" y="32070"/>
                    <a:pt x="12982" y="31954"/>
                  </a:cubicBezTo>
                  <a:lnTo>
                    <a:pt x="24769" y="25136"/>
                  </a:lnTo>
                  <a:cubicBezTo>
                    <a:pt x="23398" y="32297"/>
                    <a:pt x="22702" y="39571"/>
                    <a:pt x="22689" y="46861"/>
                  </a:cubicBezTo>
                  <a:cubicBezTo>
                    <a:pt x="22514" y="103315"/>
                    <a:pt x="63296" y="151569"/>
                    <a:pt x="118990" y="160804"/>
                  </a:cubicBezTo>
                  <a:lnTo>
                    <a:pt x="120299" y="160804"/>
                  </a:lnTo>
                  <a:cubicBezTo>
                    <a:pt x="124554" y="161145"/>
                    <a:pt x="128279" y="157971"/>
                    <a:pt x="128620" y="153716"/>
                  </a:cubicBezTo>
                  <a:cubicBezTo>
                    <a:pt x="128960" y="149461"/>
                    <a:pt x="125787" y="145737"/>
                    <a:pt x="121532" y="145396"/>
                  </a:cubicBezTo>
                  <a:close/>
                </a:path>
              </a:pathLst>
            </a:custGeom>
            <a:solidFill>
              <a:schemeClr val="bg2">
                <a:lumMod val="10000"/>
              </a:schemeClr>
            </a:solidFill>
            <a:ln w="377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96E724C-A4C4-409A-B50A-FE7E7299E46C}"/>
                </a:ext>
              </a:extLst>
            </p:cNvPr>
            <p:cNvSpPr/>
            <p:nvPr/>
          </p:nvSpPr>
          <p:spPr>
            <a:xfrm>
              <a:off x="4198373" y="5102727"/>
              <a:ext cx="104005" cy="177193"/>
            </a:xfrm>
            <a:custGeom>
              <a:avLst/>
              <a:gdLst>
                <a:gd name="connsiteX0" fmla="*/ 106440 w 104004"/>
                <a:gd name="connsiteY0" fmla="*/ 46489 h 177192"/>
                <a:gd name="connsiteX1" fmla="*/ 99237 w 104004"/>
                <a:gd name="connsiteY1" fmla="*/ 6159 h 177192"/>
                <a:gd name="connsiteX2" fmla="*/ 89318 w 104004"/>
                <a:gd name="connsiteY2" fmla="*/ 1633 h 177192"/>
                <a:gd name="connsiteX3" fmla="*/ 84792 w 104004"/>
                <a:gd name="connsiteY3" fmla="*/ 11552 h 177192"/>
                <a:gd name="connsiteX4" fmla="*/ 25850 w 104004"/>
                <a:gd name="connsiteY4" fmla="*/ 140342 h 177192"/>
                <a:gd name="connsiteX5" fmla="*/ 24739 w 104004"/>
                <a:gd name="connsiteY5" fmla="*/ 140748 h 177192"/>
                <a:gd name="connsiteX6" fmla="*/ 24739 w 104004"/>
                <a:gd name="connsiteY6" fmla="*/ 140748 h 177192"/>
                <a:gd name="connsiteX7" fmla="*/ 31749 w 104004"/>
                <a:gd name="connsiteY7" fmla="*/ 128499 h 177192"/>
                <a:gd name="connsiteX8" fmla="*/ 28899 w 104004"/>
                <a:gd name="connsiteY8" fmla="*/ 117944 h 177192"/>
                <a:gd name="connsiteX9" fmla="*/ 18344 w 104004"/>
                <a:gd name="connsiteY9" fmla="*/ 120795 h 177192"/>
                <a:gd name="connsiteX10" fmla="*/ 2166 w 104004"/>
                <a:gd name="connsiteY10" fmla="*/ 149184 h 177192"/>
                <a:gd name="connsiteX11" fmla="*/ 5016 w 104004"/>
                <a:gd name="connsiteY11" fmla="*/ 159700 h 177192"/>
                <a:gd name="connsiteX12" fmla="*/ 5016 w 104004"/>
                <a:gd name="connsiteY12" fmla="*/ 159700 h 177192"/>
                <a:gd name="connsiteX13" fmla="*/ 33406 w 104004"/>
                <a:gd name="connsiteY13" fmla="*/ 175917 h 177192"/>
                <a:gd name="connsiteX14" fmla="*/ 43960 w 104004"/>
                <a:gd name="connsiteY14" fmla="*/ 173067 h 177192"/>
                <a:gd name="connsiteX15" fmla="*/ 41110 w 104004"/>
                <a:gd name="connsiteY15" fmla="*/ 162512 h 177192"/>
                <a:gd name="connsiteX16" fmla="*/ 29092 w 104004"/>
                <a:gd name="connsiteY16" fmla="*/ 155694 h 177192"/>
                <a:gd name="connsiteX17" fmla="*/ 106440 w 104004"/>
                <a:gd name="connsiteY17" fmla="*/ 46489 h 17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004" h="177192">
                  <a:moveTo>
                    <a:pt x="106440" y="46489"/>
                  </a:moveTo>
                  <a:cubicBezTo>
                    <a:pt x="106456" y="32725"/>
                    <a:pt x="104017" y="19067"/>
                    <a:pt x="99237" y="6159"/>
                  </a:cubicBezTo>
                  <a:cubicBezTo>
                    <a:pt x="97748" y="2170"/>
                    <a:pt x="93307" y="143"/>
                    <a:pt x="89318" y="1633"/>
                  </a:cubicBezTo>
                  <a:cubicBezTo>
                    <a:pt x="85329" y="3122"/>
                    <a:pt x="83303" y="7563"/>
                    <a:pt x="84792" y="11552"/>
                  </a:cubicBezTo>
                  <a:cubicBezTo>
                    <a:pt x="104080" y="63392"/>
                    <a:pt x="77691" y="121054"/>
                    <a:pt x="25850" y="140342"/>
                  </a:cubicBezTo>
                  <a:cubicBezTo>
                    <a:pt x="25481" y="140480"/>
                    <a:pt x="25110" y="140615"/>
                    <a:pt x="24739" y="140748"/>
                  </a:cubicBezTo>
                  <a:lnTo>
                    <a:pt x="24739" y="140748"/>
                  </a:lnTo>
                  <a:lnTo>
                    <a:pt x="31749" y="128499"/>
                  </a:lnTo>
                  <a:cubicBezTo>
                    <a:pt x="33877" y="124797"/>
                    <a:pt x="32601" y="120072"/>
                    <a:pt x="28899" y="117944"/>
                  </a:cubicBezTo>
                  <a:cubicBezTo>
                    <a:pt x="25197" y="115817"/>
                    <a:pt x="20472" y="117093"/>
                    <a:pt x="18344" y="120795"/>
                  </a:cubicBezTo>
                  <a:lnTo>
                    <a:pt x="2166" y="149184"/>
                  </a:lnTo>
                  <a:cubicBezTo>
                    <a:pt x="49" y="152875"/>
                    <a:pt x="1325" y="157583"/>
                    <a:pt x="5016" y="159700"/>
                  </a:cubicBezTo>
                  <a:cubicBezTo>
                    <a:pt x="5016" y="159700"/>
                    <a:pt x="5016" y="159700"/>
                    <a:pt x="5016" y="159700"/>
                  </a:cubicBezTo>
                  <a:lnTo>
                    <a:pt x="33406" y="175917"/>
                  </a:lnTo>
                  <a:cubicBezTo>
                    <a:pt x="37108" y="178045"/>
                    <a:pt x="41833" y="176769"/>
                    <a:pt x="43960" y="173067"/>
                  </a:cubicBezTo>
                  <a:cubicBezTo>
                    <a:pt x="46088" y="169365"/>
                    <a:pt x="44812" y="164640"/>
                    <a:pt x="41110" y="162512"/>
                  </a:cubicBezTo>
                  <a:lnTo>
                    <a:pt x="29092" y="155694"/>
                  </a:lnTo>
                  <a:cubicBezTo>
                    <a:pt x="75569" y="139571"/>
                    <a:pt x="106654" y="95683"/>
                    <a:pt x="106440" y="46489"/>
                  </a:cubicBezTo>
                  <a:close/>
                </a:path>
              </a:pathLst>
            </a:custGeom>
            <a:solidFill>
              <a:schemeClr val="bg2">
                <a:lumMod val="10000"/>
              </a:schemeClr>
            </a:solidFill>
            <a:ln w="377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D3504A2-83FE-4CD2-8B28-A7BC4DC5A0FE}"/>
                </a:ext>
              </a:extLst>
            </p:cNvPr>
            <p:cNvSpPr/>
            <p:nvPr/>
          </p:nvSpPr>
          <p:spPr>
            <a:xfrm>
              <a:off x="4097889" y="5032411"/>
              <a:ext cx="181045" cy="53928"/>
            </a:xfrm>
            <a:custGeom>
              <a:avLst/>
              <a:gdLst>
                <a:gd name="connsiteX0" fmla="*/ 141439 w 181044"/>
                <a:gd name="connsiteY0" fmla="*/ 39650 h 53928"/>
                <a:gd name="connsiteX1" fmla="*/ 133735 w 181044"/>
                <a:gd name="connsiteY1" fmla="*/ 47354 h 53928"/>
                <a:gd name="connsiteX2" fmla="*/ 141439 w 181044"/>
                <a:gd name="connsiteY2" fmla="*/ 55058 h 53928"/>
                <a:gd name="connsiteX3" fmla="*/ 173103 w 181044"/>
                <a:gd name="connsiteY3" fmla="*/ 55058 h 53928"/>
                <a:gd name="connsiteX4" fmla="*/ 173989 w 181044"/>
                <a:gd name="connsiteY4" fmla="*/ 55058 h 53928"/>
                <a:gd name="connsiteX5" fmla="*/ 178149 w 181044"/>
                <a:gd name="connsiteY5" fmla="*/ 53787 h 53928"/>
                <a:gd name="connsiteX6" fmla="*/ 178688 w 181044"/>
                <a:gd name="connsiteY6" fmla="*/ 53440 h 53928"/>
                <a:gd name="connsiteX7" fmla="*/ 178919 w 181044"/>
                <a:gd name="connsiteY7" fmla="*/ 53247 h 53928"/>
                <a:gd name="connsiteX8" fmla="*/ 178919 w 181044"/>
                <a:gd name="connsiteY8" fmla="*/ 53247 h 53928"/>
                <a:gd name="connsiteX9" fmla="*/ 179420 w 181044"/>
                <a:gd name="connsiteY9" fmla="*/ 52862 h 53928"/>
                <a:gd name="connsiteX10" fmla="*/ 181808 w 181044"/>
                <a:gd name="connsiteY10" fmla="*/ 47354 h 53928"/>
                <a:gd name="connsiteX11" fmla="*/ 181808 w 181044"/>
                <a:gd name="connsiteY11" fmla="*/ 14688 h 53928"/>
                <a:gd name="connsiteX12" fmla="*/ 174104 w 181044"/>
                <a:gd name="connsiteY12" fmla="*/ 6984 h 53928"/>
                <a:gd name="connsiteX13" fmla="*/ 166400 w 181044"/>
                <a:gd name="connsiteY13" fmla="*/ 14688 h 53928"/>
                <a:gd name="connsiteX14" fmla="*/ 166400 w 181044"/>
                <a:gd name="connsiteY14" fmla="*/ 28748 h 53928"/>
                <a:gd name="connsiteX15" fmla="*/ 166400 w 181044"/>
                <a:gd name="connsiteY15" fmla="*/ 28748 h 53928"/>
                <a:gd name="connsiteX16" fmla="*/ 3491 w 181044"/>
                <a:gd name="connsiteY16" fmla="*/ 41755 h 53928"/>
                <a:gd name="connsiteX17" fmla="*/ 2959 w 181044"/>
                <a:gd name="connsiteY17" fmla="*/ 42385 h 53928"/>
                <a:gd name="connsiteX18" fmla="*/ 3883 w 181044"/>
                <a:gd name="connsiteY18" fmla="*/ 53247 h 53928"/>
                <a:gd name="connsiteX19" fmla="*/ 14746 w 181044"/>
                <a:gd name="connsiteY19" fmla="*/ 52323 h 53928"/>
                <a:gd name="connsiteX20" fmla="*/ 155268 w 181044"/>
                <a:gd name="connsiteY20" fmla="*/ 39534 h 5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044" h="53928">
                  <a:moveTo>
                    <a:pt x="141439" y="39650"/>
                  </a:moveTo>
                  <a:cubicBezTo>
                    <a:pt x="137184" y="39650"/>
                    <a:pt x="133735" y="43099"/>
                    <a:pt x="133735" y="47354"/>
                  </a:cubicBezTo>
                  <a:cubicBezTo>
                    <a:pt x="133735" y="51609"/>
                    <a:pt x="137184" y="55058"/>
                    <a:pt x="141439" y="55058"/>
                  </a:cubicBezTo>
                  <a:lnTo>
                    <a:pt x="173103" y="55058"/>
                  </a:lnTo>
                  <a:cubicBezTo>
                    <a:pt x="173398" y="55077"/>
                    <a:pt x="173694" y="55077"/>
                    <a:pt x="173989" y="55058"/>
                  </a:cubicBezTo>
                  <a:cubicBezTo>
                    <a:pt x="175471" y="55058"/>
                    <a:pt x="176920" y="54615"/>
                    <a:pt x="178149" y="53787"/>
                  </a:cubicBezTo>
                  <a:lnTo>
                    <a:pt x="178688" y="53440"/>
                  </a:lnTo>
                  <a:lnTo>
                    <a:pt x="178919" y="53247"/>
                  </a:lnTo>
                  <a:lnTo>
                    <a:pt x="178919" y="53247"/>
                  </a:lnTo>
                  <a:lnTo>
                    <a:pt x="179420" y="52862"/>
                  </a:lnTo>
                  <a:cubicBezTo>
                    <a:pt x="180928" y="51424"/>
                    <a:pt x="181790" y="49437"/>
                    <a:pt x="181808" y="47354"/>
                  </a:cubicBezTo>
                  <a:lnTo>
                    <a:pt x="181808" y="14688"/>
                  </a:lnTo>
                  <a:cubicBezTo>
                    <a:pt x="181808" y="10434"/>
                    <a:pt x="178359" y="6984"/>
                    <a:pt x="174104" y="6984"/>
                  </a:cubicBezTo>
                  <a:cubicBezTo>
                    <a:pt x="169849" y="6984"/>
                    <a:pt x="166400" y="10434"/>
                    <a:pt x="166400" y="14688"/>
                  </a:cubicBezTo>
                  <a:lnTo>
                    <a:pt x="166400" y="28748"/>
                  </a:lnTo>
                  <a:lnTo>
                    <a:pt x="166400" y="28748"/>
                  </a:lnTo>
                  <a:cubicBezTo>
                    <a:pt x="117822" y="-12646"/>
                    <a:pt x="44885" y="-6822"/>
                    <a:pt x="3491" y="41755"/>
                  </a:cubicBezTo>
                  <a:cubicBezTo>
                    <a:pt x="3313" y="41964"/>
                    <a:pt x="3136" y="42174"/>
                    <a:pt x="2959" y="42385"/>
                  </a:cubicBezTo>
                  <a:cubicBezTo>
                    <a:pt x="215" y="45639"/>
                    <a:pt x="628" y="50503"/>
                    <a:pt x="3883" y="53247"/>
                  </a:cubicBezTo>
                  <a:cubicBezTo>
                    <a:pt x="7138" y="55991"/>
                    <a:pt x="12002" y="55578"/>
                    <a:pt x="14746" y="52323"/>
                  </a:cubicBezTo>
                  <a:cubicBezTo>
                    <a:pt x="50123" y="10186"/>
                    <a:pt x="112866" y="4476"/>
                    <a:pt x="155268" y="39534"/>
                  </a:cubicBezTo>
                  <a:close/>
                </a:path>
              </a:pathLst>
            </a:custGeom>
            <a:solidFill>
              <a:schemeClr val="bg2">
                <a:lumMod val="10000"/>
              </a:schemeClr>
            </a:solidFill>
            <a:ln w="3770" cap="flat">
              <a:noFill/>
              <a:prstDash val="solid"/>
              <a:miter/>
            </a:ln>
          </p:spPr>
          <p:txBody>
            <a:bodyPr rtlCol="0" anchor="ctr"/>
            <a:lstStyle/>
            <a:p>
              <a:endParaRPr lang="en-US"/>
            </a:p>
          </p:txBody>
        </p:sp>
      </p:grpSp>
    </p:spTree>
    <p:extLst>
      <p:ext uri="{BB962C8B-B14F-4D97-AF65-F5344CB8AC3E}">
        <p14:creationId xmlns:p14="http://schemas.microsoft.com/office/powerpoint/2010/main" val="170665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02060"/>
                </a:solidFill>
                <a:latin typeface="Calibri" panose="020F0502020204030204" pitchFamily="34" charset="0"/>
                <a:cs typeface="Calibri" panose="020F0502020204030204" pitchFamily="34" charset="0"/>
              </a:rPr>
              <a:t>Clinical Intervention: </a:t>
            </a:r>
            <a:br>
              <a:rPr lang="en-US" dirty="0">
                <a:solidFill>
                  <a:srgbClr val="002060"/>
                </a:solidFill>
                <a:latin typeface="Calibri" panose="020F0502020204030204" pitchFamily="34" charset="0"/>
                <a:cs typeface="Calibri" panose="020F0502020204030204" pitchFamily="34" charset="0"/>
              </a:rPr>
            </a:br>
            <a:r>
              <a:rPr lang="en-US" dirty="0">
                <a:solidFill>
                  <a:srgbClr val="002060"/>
                </a:solidFill>
                <a:latin typeface="Calibri" panose="020F0502020204030204" pitchFamily="34" charset="0"/>
                <a:cs typeface="Calibri" panose="020F0502020204030204" pitchFamily="34" charset="0"/>
              </a:rPr>
              <a:t>Opioid Treatment Linkage Model (O-TLM) </a:t>
            </a:r>
          </a:p>
        </p:txBody>
      </p:sp>
      <p:sp>
        <p:nvSpPr>
          <p:cNvPr id="3" name="Content Placeholder 2"/>
          <p:cNvSpPr>
            <a:spLocks noGrp="1"/>
          </p:cNvSpPr>
          <p:nvPr>
            <p:ph sz="half" idx="1"/>
          </p:nvPr>
        </p:nvSpPr>
        <p:spPr>
          <a:xfrm>
            <a:off x="416408" y="1871777"/>
            <a:ext cx="7576125" cy="3537779"/>
          </a:xfrm>
        </p:spPr>
        <p:txBody>
          <a:bodyPr>
            <a:normAutofit/>
          </a:bodyPr>
          <a:lstStyle/>
          <a:p>
            <a:pPr marL="0" indent="0" algn="ctr">
              <a:buNone/>
            </a:pPr>
            <a:r>
              <a:rPr lang="en-US" sz="3500" b="1" dirty="0">
                <a:latin typeface="Calibri" panose="020F0502020204030204" pitchFamily="34" charset="0"/>
                <a:cs typeface="Calibri" panose="020F0502020204030204" pitchFamily="34" charset="0"/>
              </a:rPr>
              <a:t>Resource Guide and Webinar</a:t>
            </a:r>
          </a:p>
          <a:p>
            <a:pPr marL="0" indent="0" algn="ctr">
              <a:buNone/>
            </a:pPr>
            <a:endParaRPr lang="en-US" sz="1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Resource on best and innovative practices along a cascade of services for justice-health communities</a:t>
            </a:r>
          </a:p>
          <a:p>
            <a:r>
              <a:rPr lang="en-US" sz="2400" dirty="0">
                <a:latin typeface="Calibri" panose="020F0502020204030204" pitchFamily="34" charset="0"/>
                <a:cs typeface="Calibri" panose="020F0502020204030204" pitchFamily="34" charset="0"/>
              </a:rPr>
              <a:t>Informed by research studies, community initiatives, and state/federal-level programming (</a:t>
            </a:r>
            <a:r>
              <a:rPr lang="en-US" sz="2400" dirty="0" err="1">
                <a:latin typeface="Calibri" panose="020F0502020204030204" pitchFamily="34" charset="0"/>
                <a:cs typeface="Calibri" panose="020F0502020204030204" pitchFamily="34" charset="0"/>
              </a:rPr>
              <a:t>HEALing</a:t>
            </a:r>
            <a:r>
              <a:rPr lang="en-US" sz="2400" dirty="0">
                <a:latin typeface="Calibri" panose="020F0502020204030204" pitchFamily="34" charset="0"/>
                <a:cs typeface="Calibri" panose="020F0502020204030204" pitchFamily="34" charset="0"/>
              </a:rPr>
              <a:t> Communities Study ORCCA, SAMHSA TIPS, JCOIN cooperative…)</a:t>
            </a:r>
          </a:p>
          <a:p>
            <a:r>
              <a:rPr lang="en-US" sz="2400" dirty="0">
                <a:latin typeface="Calibri" panose="020F0502020204030204" pitchFamily="34" charset="0"/>
                <a:cs typeface="Calibri" panose="020F0502020204030204" pitchFamily="34" charset="0"/>
              </a:rPr>
              <a:t>Provides a universal set of service indicators from several performance measures (ASAM, NCCHC, …)</a:t>
            </a:r>
          </a:p>
        </p:txBody>
      </p:sp>
      <p:pic>
        <p:nvPicPr>
          <p:cNvPr id="5" name="Picture 4">
            <a:extLst>
              <a:ext uri="{FF2B5EF4-FFF2-40B4-BE49-F238E27FC236}">
                <a16:creationId xmlns:a16="http://schemas.microsoft.com/office/drawing/2014/main" id="{016E6259-52A6-4606-91F4-1A3EB581335D}"/>
              </a:ext>
            </a:extLst>
          </p:cNvPr>
          <p:cNvPicPr>
            <a:picLocks noChangeAspect="1"/>
          </p:cNvPicPr>
          <p:nvPr/>
        </p:nvPicPr>
        <p:blipFill>
          <a:blip r:embed="rId3"/>
          <a:stretch>
            <a:fillRect/>
          </a:stretch>
        </p:blipFill>
        <p:spPr>
          <a:xfrm>
            <a:off x="8060267" y="1552312"/>
            <a:ext cx="3520215" cy="46232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16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D1F1-27C4-4A76-9E70-520D32D8BBF0}"/>
              </a:ext>
            </a:extLst>
          </p:cNvPr>
          <p:cNvSpPr>
            <a:spLocks noGrp="1"/>
          </p:cNvSpPr>
          <p:nvPr>
            <p:ph type="title"/>
          </p:nvPr>
        </p:nvSpPr>
        <p:spPr/>
        <p:txBody>
          <a:bodyPr/>
          <a:lstStyle/>
          <a:p>
            <a:r>
              <a:rPr lang="en-US" dirty="0"/>
              <a:t>JCOIN TCU Hub Research Interests</a:t>
            </a:r>
          </a:p>
        </p:txBody>
      </p:sp>
      <p:sp>
        <p:nvSpPr>
          <p:cNvPr id="5" name="Content Placeholder 4">
            <a:extLst>
              <a:ext uri="{FF2B5EF4-FFF2-40B4-BE49-F238E27FC236}">
                <a16:creationId xmlns:a16="http://schemas.microsoft.com/office/drawing/2014/main" id="{A26F2C58-B464-4DCC-95D1-7C8CEDC1B3E8}"/>
              </a:ext>
            </a:extLst>
          </p:cNvPr>
          <p:cNvSpPr>
            <a:spLocks noGrp="1"/>
          </p:cNvSpPr>
          <p:nvPr>
            <p:ph idx="1"/>
          </p:nvPr>
        </p:nvSpPr>
        <p:spPr/>
        <p:txBody>
          <a:bodyPr>
            <a:normAutofit fontScale="92500" lnSpcReduction="20000"/>
          </a:bodyPr>
          <a:lstStyle/>
          <a:p>
            <a:pPr marL="0" indent="0">
              <a:buNone/>
            </a:pPr>
            <a:r>
              <a:rPr lang="en-US" b="1" dirty="0"/>
              <a:t>Regardless of system change approach</a:t>
            </a:r>
          </a:p>
          <a:p>
            <a:r>
              <a:rPr lang="en-US" dirty="0"/>
              <a:t>Examine access to (referral rate increase) and retention in (appointments kept) SU and OUD services</a:t>
            </a:r>
          </a:p>
          <a:p>
            <a:r>
              <a:rPr lang="en-US" dirty="0"/>
              <a:t>Examine outcomes associated with public health (days and amount of illicit drug use, including opioids) and public safety (e.g., re-arrest rates)</a:t>
            </a:r>
          </a:p>
          <a:p>
            <a:pPr marL="0" indent="0">
              <a:buNone/>
            </a:pPr>
            <a:r>
              <a:rPr lang="en-US" b="1" dirty="0"/>
              <a:t>Compare system change approach on</a:t>
            </a:r>
          </a:p>
          <a:p>
            <a:r>
              <a:rPr lang="en-US" b="1" dirty="0">
                <a:solidFill>
                  <a:schemeClr val="tx1">
                    <a:lumMod val="60000"/>
                    <a:lumOff val="40000"/>
                  </a:schemeClr>
                </a:solidFill>
              </a:rPr>
              <a:t>Systems-level outcomes </a:t>
            </a:r>
            <a:r>
              <a:rPr lang="en-US" dirty="0"/>
              <a:t>with respect to implementation (e.g., costs, attitudes of acceptability) and service outcomes (e.g., referral rates)</a:t>
            </a:r>
          </a:p>
          <a:p>
            <a:r>
              <a:rPr lang="en-US" b="1" dirty="0">
                <a:solidFill>
                  <a:schemeClr val="tx1">
                    <a:lumMod val="60000"/>
                    <a:lumOff val="40000"/>
                  </a:schemeClr>
                </a:solidFill>
              </a:rPr>
              <a:t>Uptake</a:t>
            </a:r>
            <a:r>
              <a:rPr lang="en-US" dirty="0"/>
              <a:t> timing and sustained use of EBPs based on the Opioid Treatment Linkage Model (O-TLM)</a:t>
            </a:r>
          </a:p>
          <a:p>
            <a:r>
              <a:rPr lang="en-US" b="1" dirty="0">
                <a:solidFill>
                  <a:schemeClr val="tx1">
                    <a:lumMod val="60000"/>
                    <a:lumOff val="40000"/>
                  </a:schemeClr>
                </a:solidFill>
              </a:rPr>
              <a:t>Individual level outcomes </a:t>
            </a:r>
            <a:r>
              <a:rPr lang="en-US" dirty="0"/>
              <a:t>(e.g., services linkage, initiation and receipt, opioid use, other substance use, overdose, death, re-arrest)</a:t>
            </a:r>
          </a:p>
        </p:txBody>
      </p:sp>
    </p:spTree>
    <p:extLst>
      <p:ext uri="{BB962C8B-B14F-4D97-AF65-F5344CB8AC3E}">
        <p14:creationId xmlns:p14="http://schemas.microsoft.com/office/powerpoint/2010/main" val="169374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 y="841497"/>
            <a:ext cx="11978640" cy="1405160"/>
          </a:xfrm>
        </p:spPr>
        <p:txBody>
          <a:bodyPr/>
          <a:lstStyle/>
          <a:p>
            <a:r>
              <a:rPr lang="en-US" sz="5000" dirty="0"/>
              <a:t>Justice involved programming at the state and national level: where we have been and where we are going </a:t>
            </a:r>
          </a:p>
        </p:txBody>
      </p:sp>
      <p:sp>
        <p:nvSpPr>
          <p:cNvPr id="4" name="Text Placeholder 3"/>
          <p:cNvSpPr>
            <a:spLocks noGrp="1"/>
          </p:cNvSpPr>
          <p:nvPr>
            <p:ph type="body" sz="quarter" idx="10"/>
          </p:nvPr>
        </p:nvSpPr>
        <p:spPr>
          <a:xfrm>
            <a:off x="975785" y="2667000"/>
            <a:ext cx="6429355" cy="1782171"/>
          </a:xfrm>
        </p:spPr>
        <p:txBody>
          <a:bodyPr>
            <a:noAutofit/>
          </a:bodyPr>
          <a:lstStyle/>
          <a:p>
            <a:pPr>
              <a:lnSpc>
                <a:spcPct val="100000"/>
              </a:lnSpc>
              <a:spcBef>
                <a:spcPts val="0"/>
              </a:spcBef>
            </a:pPr>
            <a:r>
              <a:rPr lang="en-US" sz="2000" dirty="0"/>
              <a:t>David E. Olson</a:t>
            </a:r>
          </a:p>
          <a:p>
            <a:pPr>
              <a:lnSpc>
                <a:spcPct val="100000"/>
              </a:lnSpc>
              <a:spcBef>
                <a:spcPts val="0"/>
              </a:spcBef>
            </a:pPr>
            <a:endParaRPr lang="en-US" sz="2000" dirty="0"/>
          </a:p>
          <a:p>
            <a:pPr>
              <a:lnSpc>
                <a:spcPct val="100000"/>
              </a:lnSpc>
              <a:spcBef>
                <a:spcPts val="0"/>
              </a:spcBef>
            </a:pPr>
            <a:r>
              <a:rPr lang="en-US" sz="2000" dirty="0"/>
              <a:t>Loyola University Chicago</a:t>
            </a:r>
          </a:p>
          <a:p>
            <a:pPr>
              <a:lnSpc>
                <a:spcPct val="100000"/>
              </a:lnSpc>
              <a:spcBef>
                <a:spcPts val="0"/>
              </a:spcBef>
            </a:pPr>
            <a:r>
              <a:rPr lang="en-US" sz="2000" dirty="0"/>
              <a:t>Center for Criminal Justice</a:t>
            </a:r>
          </a:p>
          <a:p>
            <a:pPr>
              <a:lnSpc>
                <a:spcPct val="100000"/>
              </a:lnSpc>
              <a:spcBef>
                <a:spcPts val="0"/>
              </a:spcBef>
            </a:pPr>
            <a:endParaRPr lang="en-US" sz="2000" dirty="0"/>
          </a:p>
        </p:txBody>
      </p:sp>
      <p:sp>
        <p:nvSpPr>
          <p:cNvPr id="5" name="Text Placeholder 3"/>
          <p:cNvSpPr txBox="1">
            <a:spLocks/>
          </p:cNvSpPr>
          <p:nvPr/>
        </p:nvSpPr>
        <p:spPr>
          <a:xfrm>
            <a:off x="975786" y="4449171"/>
            <a:ext cx="8082489" cy="9000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rgbClr val="FFFFFF"/>
                </a:solidFill>
                <a:latin typeface="Calibri Light"/>
                <a:ea typeface="+mn-ea"/>
                <a:cs typeface="Calibri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2000" dirty="0"/>
              <a:t>Presented at the Illinois Certification Board Spring 2023 Conference</a:t>
            </a:r>
          </a:p>
        </p:txBody>
      </p:sp>
    </p:spTree>
    <p:extLst>
      <p:ext uri="{BB962C8B-B14F-4D97-AF65-F5344CB8AC3E}">
        <p14:creationId xmlns:p14="http://schemas.microsoft.com/office/powerpoint/2010/main" val="427291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B5E4-C2B7-1AD6-D87B-100CAA5E4661}"/>
              </a:ext>
            </a:extLst>
          </p:cNvPr>
          <p:cNvSpPr>
            <a:spLocks noGrp="1"/>
          </p:cNvSpPr>
          <p:nvPr>
            <p:ph type="title"/>
          </p:nvPr>
        </p:nvSpPr>
        <p:spPr/>
        <p:txBody>
          <a:bodyPr/>
          <a:lstStyle/>
          <a:p>
            <a:r>
              <a:rPr lang="en-US" altLang="en-US" sz="3600" dirty="0">
                <a:solidFill>
                  <a:srgbClr val="000000"/>
                </a:solidFill>
              </a:rPr>
              <a:t>Where we have been &amp; where we are going</a:t>
            </a:r>
            <a:endParaRPr lang="en-US" dirty="0">
              <a:solidFill>
                <a:srgbClr val="000000"/>
              </a:solidFill>
            </a:endParaRPr>
          </a:p>
        </p:txBody>
      </p:sp>
      <p:sp>
        <p:nvSpPr>
          <p:cNvPr id="3" name="Content Placeholder 2">
            <a:extLst>
              <a:ext uri="{FF2B5EF4-FFF2-40B4-BE49-F238E27FC236}">
                <a16:creationId xmlns:a16="http://schemas.microsoft.com/office/drawing/2014/main" id="{5FF856C4-9C29-72EF-6337-CE9BDE4AB110}"/>
              </a:ext>
            </a:extLst>
          </p:cNvPr>
          <p:cNvSpPr>
            <a:spLocks noGrp="1"/>
          </p:cNvSpPr>
          <p:nvPr>
            <p:ph idx="1"/>
          </p:nvPr>
        </p:nvSpPr>
        <p:spPr/>
        <p:txBody>
          <a:bodyPr>
            <a:normAutofit lnSpcReduction="10000"/>
          </a:bodyPr>
          <a:lstStyle/>
          <a:p>
            <a:r>
              <a:rPr lang="en-US" altLang="en-US" dirty="0">
                <a:solidFill>
                  <a:srgbClr val="000000"/>
                </a:solidFill>
              </a:rPr>
              <a:t>The 1980s through the 1990s</a:t>
            </a:r>
          </a:p>
          <a:p>
            <a:pPr lvl="1"/>
            <a:r>
              <a:rPr lang="en-US" altLang="en-US" dirty="0">
                <a:solidFill>
                  <a:srgbClr val="000000"/>
                </a:solidFill>
              </a:rPr>
              <a:t>The 1</a:t>
            </a:r>
            <a:r>
              <a:rPr lang="en-US" altLang="en-US" baseline="30000" dirty="0">
                <a:solidFill>
                  <a:srgbClr val="000000"/>
                </a:solidFill>
              </a:rPr>
              <a:t>st</a:t>
            </a:r>
            <a:r>
              <a:rPr lang="en-US" altLang="en-US" dirty="0">
                <a:solidFill>
                  <a:srgbClr val="000000"/>
                </a:solidFill>
              </a:rPr>
              <a:t> “real” war on drugs and rising crime</a:t>
            </a:r>
          </a:p>
          <a:p>
            <a:pPr lvl="1"/>
            <a:r>
              <a:rPr lang="en-US" altLang="en-US" dirty="0">
                <a:solidFill>
                  <a:srgbClr val="000000"/>
                </a:solidFill>
              </a:rPr>
              <a:t>The two waves: crack cocaine &amp; methamphetamine</a:t>
            </a:r>
          </a:p>
          <a:p>
            <a:pPr lvl="1"/>
            <a:r>
              <a:rPr lang="en-US" altLang="en-US" dirty="0">
                <a:solidFill>
                  <a:srgbClr val="000000"/>
                </a:solidFill>
              </a:rPr>
              <a:t>Earned Discretionary Sentence Credit</a:t>
            </a:r>
          </a:p>
          <a:p>
            <a:pPr lvl="1"/>
            <a:r>
              <a:rPr lang="en-US" altLang="en-US" dirty="0">
                <a:solidFill>
                  <a:srgbClr val="000000"/>
                </a:solidFill>
              </a:rPr>
              <a:t>From “Evening Narcotics Court “ to Drug Treatment Courts</a:t>
            </a:r>
          </a:p>
          <a:p>
            <a:r>
              <a:rPr lang="en-US" altLang="en-US" dirty="0">
                <a:solidFill>
                  <a:srgbClr val="000000"/>
                </a:solidFill>
              </a:rPr>
              <a:t>The early 2000s</a:t>
            </a:r>
          </a:p>
          <a:p>
            <a:pPr lvl="1"/>
            <a:r>
              <a:rPr lang="en-US" altLang="en-US" dirty="0">
                <a:solidFill>
                  <a:srgbClr val="000000"/>
                </a:solidFill>
              </a:rPr>
              <a:t>Trying to bring treatment to scale</a:t>
            </a:r>
          </a:p>
          <a:p>
            <a:pPr lvl="1"/>
            <a:r>
              <a:rPr lang="en-US" altLang="en-US" dirty="0">
                <a:solidFill>
                  <a:srgbClr val="000000"/>
                </a:solidFill>
              </a:rPr>
              <a:t>The third wave: opiates</a:t>
            </a:r>
          </a:p>
          <a:p>
            <a:pPr lvl="1"/>
            <a:r>
              <a:rPr lang="en-US" altLang="en-US" dirty="0">
                <a:solidFill>
                  <a:srgbClr val="000000"/>
                </a:solidFill>
              </a:rPr>
              <a:t>Incorporation of the risk, needs &amp; responsivity model</a:t>
            </a:r>
          </a:p>
          <a:p>
            <a:pPr lvl="1"/>
            <a:r>
              <a:rPr lang="en-US" altLang="en-US" dirty="0">
                <a:solidFill>
                  <a:srgbClr val="000000"/>
                </a:solidFill>
              </a:rPr>
              <a:t>A shift in the sentencing mindset</a:t>
            </a:r>
          </a:p>
          <a:p>
            <a:r>
              <a:rPr lang="en-US" altLang="en-US" dirty="0">
                <a:solidFill>
                  <a:srgbClr val="000000"/>
                </a:solidFill>
              </a:rPr>
              <a:t>2020 and beyond</a:t>
            </a:r>
          </a:p>
          <a:p>
            <a:pPr lvl="1"/>
            <a:r>
              <a:rPr lang="en-US" altLang="en-US" dirty="0">
                <a:solidFill>
                  <a:srgbClr val="000000"/>
                </a:solidFill>
              </a:rPr>
              <a:t>Smaller, leaner, and smarter</a:t>
            </a:r>
          </a:p>
          <a:p>
            <a:pPr lvl="1"/>
            <a:r>
              <a:rPr lang="en-US" altLang="en-US" dirty="0">
                <a:solidFill>
                  <a:srgbClr val="000000"/>
                </a:solidFill>
              </a:rPr>
              <a:t>Pretrial reform &amp; its implications for treatment access</a:t>
            </a:r>
            <a:endParaRPr lang="en-US" dirty="0">
              <a:solidFill>
                <a:srgbClr val="000000"/>
              </a:solidFill>
            </a:endParaRPr>
          </a:p>
        </p:txBody>
      </p:sp>
    </p:spTree>
    <p:extLst>
      <p:ext uri="{BB962C8B-B14F-4D97-AF65-F5344CB8AC3E}">
        <p14:creationId xmlns:p14="http://schemas.microsoft.com/office/powerpoint/2010/main" val="333646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222838-9186-7EEB-4C1C-BFD6A3637004}"/>
              </a:ext>
            </a:extLst>
          </p:cNvPr>
          <p:cNvSpPr txBox="1"/>
          <p:nvPr/>
        </p:nvSpPr>
        <p:spPr>
          <a:xfrm>
            <a:off x="3047400" y="3104035"/>
            <a:ext cx="6723000" cy="1754326"/>
          </a:xfrm>
          <a:prstGeom prst="rect">
            <a:avLst/>
          </a:prstGeom>
          <a:noFill/>
        </p:spPr>
        <p:txBody>
          <a:bodyPr wrap="square">
            <a:spAutoFit/>
          </a:bodyPr>
          <a:lstStyle/>
          <a:p>
            <a:pPr algn="ctr"/>
            <a:r>
              <a:rPr lang="en-US" sz="3600" dirty="0">
                <a:solidFill>
                  <a:srgbClr val="000000"/>
                </a:solidFill>
              </a:rPr>
              <a:t>Violent Crime, Arrests for Drug-Law Violations, and Sentencing Patterns</a:t>
            </a:r>
          </a:p>
        </p:txBody>
      </p:sp>
    </p:spTree>
    <p:extLst>
      <p:ext uri="{BB962C8B-B14F-4D97-AF65-F5344CB8AC3E}">
        <p14:creationId xmlns:p14="http://schemas.microsoft.com/office/powerpoint/2010/main" val="270332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40963" y="0"/>
            <a:ext cx="9887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600" dirty="0">
                <a:solidFill>
                  <a:schemeClr val="tx1">
                    <a:lumMod val="75000"/>
                    <a:lumOff val="25000"/>
                  </a:schemeClr>
                </a:solidFill>
              </a:rPr>
              <a:t>Drug Arrests in U.S.: Police Respond</a:t>
            </a:r>
          </a:p>
        </p:txBody>
      </p:sp>
      <p:graphicFrame>
        <p:nvGraphicFramePr>
          <p:cNvPr id="2" name="Object 3"/>
          <p:cNvGraphicFramePr>
            <a:graphicFrameLocks noGrp="1" noChangeAspect="1"/>
          </p:cNvGraphicFramePr>
          <p:nvPr>
            <p:ph type="chart" idx="1"/>
          </p:nvPr>
        </p:nvGraphicFramePr>
        <p:xfrm>
          <a:off x="69743" y="685800"/>
          <a:ext cx="11887200" cy="5638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9743" y="6457890"/>
            <a:ext cx="6295698" cy="400110"/>
          </a:xfrm>
          <a:prstGeom prst="rect">
            <a:avLst/>
          </a:prstGeom>
          <a:noFill/>
        </p:spPr>
        <p:txBody>
          <a:bodyPr wrap="none" rtlCol="0">
            <a:spAutoFit/>
          </a:bodyPr>
          <a:lstStyle/>
          <a:p>
            <a:r>
              <a:rPr lang="en-US" sz="2000" dirty="0">
                <a:solidFill>
                  <a:schemeClr val="tx1">
                    <a:lumMod val="75000"/>
                    <a:lumOff val="25000"/>
                  </a:schemeClr>
                </a:solidFill>
              </a:rPr>
              <a:t>Source: Federal Bureau of Investigation, Crime in the U.S</a:t>
            </a:r>
            <a:r>
              <a:rPr lang="en-US" dirty="0">
                <a:solidFill>
                  <a:schemeClr val="tx1">
                    <a:lumMod val="75000"/>
                    <a:lumOff val="25000"/>
                  </a:schemeClr>
                </a:solidFill>
              </a:rPr>
              <a:t>. </a:t>
            </a:r>
          </a:p>
        </p:txBody>
      </p:sp>
    </p:spTree>
    <p:custDataLst>
      <p:tags r:id="rId1"/>
    </p:custDataLst>
    <p:extLst>
      <p:ext uri="{BB962C8B-B14F-4D97-AF65-F5344CB8AC3E}">
        <p14:creationId xmlns:p14="http://schemas.microsoft.com/office/powerpoint/2010/main" val="25490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7368" y="330793"/>
            <a:ext cx="43275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2005: Arrests for non-cannabis drug-law violations vs. past-year use</a:t>
            </a:r>
          </a:p>
        </p:txBody>
      </p:sp>
      <p:graphicFrame>
        <p:nvGraphicFramePr>
          <p:cNvPr id="10" name="Content Placeholder 5"/>
          <p:cNvGraphicFramePr>
            <a:graphicFrameLocks/>
          </p:cNvGraphicFramePr>
          <p:nvPr/>
        </p:nvGraphicFramePr>
        <p:xfrm>
          <a:off x="5314950" y="1164856"/>
          <a:ext cx="7696200" cy="50323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988562" y="266172"/>
            <a:ext cx="434897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3435"/>
                </a:solidFill>
                <a:effectLst/>
                <a:uLnTx/>
                <a:uFillTx/>
                <a:latin typeface="Calibri" panose="020F0502020204030204"/>
                <a:ea typeface="+mn-ea"/>
                <a:cs typeface="+mn-cs"/>
              </a:rPr>
              <a:t>2019: Arrests for non-cannabis drug-law violations vs. past year use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ontent Placeholder 5"/>
          <p:cNvGraphicFramePr>
            <a:graphicFrameLocks/>
          </p:cNvGraphicFramePr>
          <p:nvPr/>
        </p:nvGraphicFramePr>
        <p:xfrm>
          <a:off x="-987691" y="1164857"/>
          <a:ext cx="7696200" cy="503237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5"/>
          <p:cNvSpPr txBox="1">
            <a:spLocks noChangeArrowheads="1"/>
          </p:cNvSpPr>
          <p:nvPr/>
        </p:nvSpPr>
        <p:spPr bwMode="auto">
          <a:xfrm>
            <a:off x="0" y="6326474"/>
            <a:ext cx="88233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Source: Analyses by Loyola’s Center for Criminal Justice of Federal Bureau of Investigation (Crime in the U.S.) &amp;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Substance Abuse and Mental Health Services Administration data (National Survey on Drug Use and Health)</a:t>
            </a:r>
          </a:p>
        </p:txBody>
      </p:sp>
    </p:spTree>
    <p:extLst>
      <p:ext uri="{BB962C8B-B14F-4D97-AF65-F5344CB8AC3E}">
        <p14:creationId xmlns:p14="http://schemas.microsoft.com/office/powerpoint/2010/main" val="33486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P spid="4" grpId="0"/>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09961" y="62661"/>
            <a:ext cx="9144000" cy="990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500" dirty="0">
                <a:solidFill>
                  <a:schemeClr val="tx1">
                    <a:lumMod val="75000"/>
                    <a:lumOff val="25000"/>
                  </a:schemeClr>
                </a:solidFill>
              </a:rPr>
              <a:t>Arrests for Drug-Law Violations in Illinois(*800+)</a:t>
            </a:r>
          </a:p>
        </p:txBody>
      </p:sp>
      <p:graphicFrame>
        <p:nvGraphicFramePr>
          <p:cNvPr id="2" name="Object 4"/>
          <p:cNvGraphicFramePr>
            <a:graphicFrameLocks noGrp="1" noChangeAspect="1"/>
          </p:cNvGraphicFramePr>
          <p:nvPr>
            <p:ph type="chart" idx="1"/>
          </p:nvPr>
        </p:nvGraphicFramePr>
        <p:xfrm>
          <a:off x="234176" y="802889"/>
          <a:ext cx="11742234" cy="59313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5"/>
          <p:cNvSpPr txBox="1">
            <a:spLocks noChangeArrowheads="1"/>
          </p:cNvSpPr>
          <p:nvPr/>
        </p:nvSpPr>
        <p:spPr bwMode="auto">
          <a:xfrm>
            <a:off x="0" y="6376572"/>
            <a:ext cx="687720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500" dirty="0">
                <a:solidFill>
                  <a:schemeClr val="tx1">
                    <a:lumMod val="75000"/>
                    <a:lumOff val="25000"/>
                  </a:schemeClr>
                </a:solidFill>
                <a:latin typeface="+mn-lt"/>
              </a:rPr>
              <a:t>Source: Analyses by Loyola’s Center for Criminal Justice of Illinois </a:t>
            </a:r>
          </a:p>
          <a:p>
            <a:r>
              <a:rPr lang="en-US" sz="1500" dirty="0">
                <a:solidFill>
                  <a:schemeClr val="tx1">
                    <a:lumMod val="75000"/>
                    <a:lumOff val="25000"/>
                  </a:schemeClr>
                </a:solidFill>
                <a:latin typeface="+mn-lt"/>
              </a:rPr>
              <a:t>Uniform Crime Report data, provided by Illinois Criminal Justice Information Authority</a:t>
            </a:r>
          </a:p>
        </p:txBody>
      </p:sp>
      <p:sp>
        <p:nvSpPr>
          <p:cNvPr id="6" name="Oval 5"/>
          <p:cNvSpPr/>
          <p:nvPr/>
        </p:nvSpPr>
        <p:spPr bwMode="auto">
          <a:xfrm rot="19097719">
            <a:off x="3756523" y="2824202"/>
            <a:ext cx="3424016" cy="854484"/>
          </a:xfrm>
          <a:prstGeom prst="ellipse">
            <a:avLst/>
          </a:prstGeom>
          <a:no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xmlns:lc="http://schemas.openxmlformats.org/drawingml/2006/lockedCanva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 name="Oval 2"/>
          <p:cNvSpPr/>
          <p:nvPr/>
        </p:nvSpPr>
        <p:spPr bwMode="auto">
          <a:xfrm rot="1598794">
            <a:off x="6718462" y="2488111"/>
            <a:ext cx="3124200" cy="790258"/>
          </a:xfrm>
          <a:prstGeom prst="ellipse">
            <a:avLst/>
          </a:prstGeom>
          <a:noFill/>
          <a:ln w="381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dirty="0">
              <a:solidFill>
                <a:schemeClr val="tx2"/>
              </a:solidFill>
              <a:latin typeface="Times"/>
            </a:endParaRPr>
          </a:p>
        </p:txBody>
      </p:sp>
      <p:sp>
        <p:nvSpPr>
          <p:cNvPr id="7" name="Oval 6"/>
          <p:cNvSpPr/>
          <p:nvPr/>
        </p:nvSpPr>
        <p:spPr bwMode="auto">
          <a:xfrm rot="4528604">
            <a:off x="9620642" y="2873493"/>
            <a:ext cx="2244848" cy="492658"/>
          </a:xfrm>
          <a:prstGeom prst="ellipse">
            <a:avLst/>
          </a:prstGeom>
          <a:noFill/>
          <a:ln w="381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dirty="0">
              <a:solidFill>
                <a:schemeClr val="tx2"/>
              </a:solidFill>
              <a:latin typeface="Times"/>
            </a:endParaRPr>
          </a:p>
        </p:txBody>
      </p:sp>
    </p:spTree>
    <p:custDataLst>
      <p:tags r:id="rId1"/>
    </p:custDataLst>
    <p:extLst>
      <p:ext uri="{BB962C8B-B14F-4D97-AF65-F5344CB8AC3E}">
        <p14:creationId xmlns:p14="http://schemas.microsoft.com/office/powerpoint/2010/main" val="2667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6" grpId="0" animBg="1"/>
      <p:bldP spid="6" grpId="1" animBg="1"/>
      <p:bldP spid="3"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09961" y="62661"/>
            <a:ext cx="10077488" cy="99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500" dirty="0">
                <a:solidFill>
                  <a:schemeClr val="tx1">
                    <a:lumMod val="75000"/>
                    <a:lumOff val="25000"/>
                  </a:schemeClr>
                </a:solidFill>
              </a:rPr>
              <a:t>Violent &amp; Property Index Offenses in Illinois(*800+)</a:t>
            </a:r>
          </a:p>
        </p:txBody>
      </p:sp>
      <p:graphicFrame>
        <p:nvGraphicFramePr>
          <p:cNvPr id="2" name="Object 4"/>
          <p:cNvGraphicFramePr>
            <a:graphicFrameLocks noGrp="1" noChangeAspect="1"/>
          </p:cNvGraphicFramePr>
          <p:nvPr>
            <p:ph type="chart" idx="1"/>
          </p:nvPr>
        </p:nvGraphicFramePr>
        <p:xfrm>
          <a:off x="99421" y="802889"/>
          <a:ext cx="11876989" cy="59313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5"/>
          <p:cNvSpPr txBox="1">
            <a:spLocks noChangeArrowheads="1"/>
          </p:cNvSpPr>
          <p:nvPr/>
        </p:nvSpPr>
        <p:spPr bwMode="auto">
          <a:xfrm>
            <a:off x="99421" y="6304002"/>
            <a:ext cx="68772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500" dirty="0">
                <a:solidFill>
                  <a:schemeClr val="tx1">
                    <a:lumMod val="75000"/>
                    <a:lumOff val="25000"/>
                  </a:schemeClr>
                </a:solidFill>
                <a:latin typeface="+mn-lt"/>
              </a:rPr>
              <a:t>Source: Analyses by Loyola’s Center for Criminal Justice of Illinois </a:t>
            </a:r>
          </a:p>
          <a:p>
            <a:r>
              <a:rPr lang="en-US" sz="1500" dirty="0">
                <a:solidFill>
                  <a:schemeClr val="tx1">
                    <a:lumMod val="75000"/>
                    <a:lumOff val="25000"/>
                  </a:schemeClr>
                </a:solidFill>
                <a:latin typeface="+mn-lt"/>
              </a:rPr>
              <a:t>Uniform Crime Report data, provided by Illinois Criminal Justice Information Authority</a:t>
            </a:r>
          </a:p>
        </p:txBody>
      </p:sp>
    </p:spTree>
    <p:custDataLst>
      <p:tags r:id="rId1"/>
    </p:custDataLst>
    <p:extLst>
      <p:ext uri="{BB962C8B-B14F-4D97-AF65-F5344CB8AC3E}">
        <p14:creationId xmlns:p14="http://schemas.microsoft.com/office/powerpoint/2010/main" val="10953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D461BB-5665-477A-8734-29A57E6E0F7F}"/>
              </a:ext>
            </a:extLst>
          </p:cNvPr>
          <p:cNvSpPr/>
          <p:nvPr/>
        </p:nvSpPr>
        <p:spPr>
          <a:xfrm>
            <a:off x="0" y="25401"/>
            <a:ext cx="12192000" cy="6366510"/>
          </a:xfrm>
          <a:prstGeom prst="rect">
            <a:avLst/>
          </a:prstGeom>
          <a:solidFill>
            <a:srgbClr val="602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B3F137-85EF-4BAB-BAE8-FEFA1D54826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738488" y="289736"/>
            <a:ext cx="2709330" cy="2709330"/>
          </a:xfrm>
          <a:prstGeom prst="rect">
            <a:avLst/>
          </a:prstGeom>
        </p:spPr>
      </p:pic>
      <p:sp>
        <p:nvSpPr>
          <p:cNvPr id="5" name="TextBox 4">
            <a:extLst>
              <a:ext uri="{FF2B5EF4-FFF2-40B4-BE49-F238E27FC236}">
                <a16:creationId xmlns:a16="http://schemas.microsoft.com/office/drawing/2014/main" id="{AC8592D0-0C17-4987-9CE0-22842D677CF2}"/>
              </a:ext>
            </a:extLst>
          </p:cNvPr>
          <p:cNvSpPr txBox="1"/>
          <p:nvPr/>
        </p:nvSpPr>
        <p:spPr>
          <a:xfrm>
            <a:off x="449086" y="2633062"/>
            <a:ext cx="5412315" cy="815608"/>
          </a:xfrm>
          <a:prstGeom prst="rect">
            <a:avLst/>
          </a:prstGeom>
          <a:noFill/>
        </p:spPr>
        <p:txBody>
          <a:bodyPr wrap="square" rtlCol="0">
            <a:spAutoFit/>
          </a:bodyPr>
          <a:lstStyle/>
          <a:p>
            <a:r>
              <a:rPr lang="en-US" sz="4700" dirty="0">
                <a:solidFill>
                  <a:schemeClr val="bg1"/>
                </a:solidFill>
                <a:latin typeface="+mj-lt"/>
              </a:rPr>
              <a:t>Acknowledgement</a:t>
            </a:r>
          </a:p>
        </p:txBody>
      </p:sp>
      <p:cxnSp>
        <p:nvCxnSpPr>
          <p:cNvPr id="7" name="Straight Connector 6">
            <a:extLst>
              <a:ext uri="{FF2B5EF4-FFF2-40B4-BE49-F238E27FC236}">
                <a16:creationId xmlns:a16="http://schemas.microsoft.com/office/drawing/2014/main" id="{DDAB0803-A07D-46F9-AAD4-8C7ABC69B31A}"/>
              </a:ext>
            </a:extLst>
          </p:cNvPr>
          <p:cNvCxnSpPr>
            <a:cxnSpLocks/>
          </p:cNvCxnSpPr>
          <p:nvPr/>
        </p:nvCxnSpPr>
        <p:spPr>
          <a:xfrm>
            <a:off x="6096000" y="491490"/>
            <a:ext cx="0" cy="5429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ECAC1E-EA7F-49CE-98E5-D9F14668ABC6}"/>
              </a:ext>
            </a:extLst>
          </p:cNvPr>
          <p:cNvSpPr txBox="1"/>
          <p:nvPr/>
        </p:nvSpPr>
        <p:spPr>
          <a:xfrm>
            <a:off x="6590525" y="326543"/>
            <a:ext cx="5406389" cy="1200329"/>
          </a:xfrm>
          <a:prstGeom prst="rect">
            <a:avLst/>
          </a:prstGeom>
          <a:noFill/>
        </p:spPr>
        <p:txBody>
          <a:bodyPr wrap="square" rtlCol="0">
            <a:spAutoFit/>
          </a:bodyPr>
          <a:lstStyle/>
          <a:p>
            <a:r>
              <a:rPr lang="en-US" sz="2400" dirty="0">
                <a:solidFill>
                  <a:schemeClr val="bg1"/>
                </a:solidFill>
              </a:rPr>
              <a:t>Much of the work described herein was conducted by the following collaborative teams:</a:t>
            </a:r>
          </a:p>
        </p:txBody>
      </p:sp>
      <p:sp>
        <p:nvSpPr>
          <p:cNvPr id="11" name="TextBox 10">
            <a:extLst>
              <a:ext uri="{FF2B5EF4-FFF2-40B4-BE49-F238E27FC236}">
                <a16:creationId xmlns:a16="http://schemas.microsoft.com/office/drawing/2014/main" id="{A4BE06B3-5ED6-41D7-80F0-91D90DA18356}"/>
              </a:ext>
            </a:extLst>
          </p:cNvPr>
          <p:cNvSpPr txBox="1"/>
          <p:nvPr/>
        </p:nvSpPr>
        <p:spPr>
          <a:xfrm>
            <a:off x="452048" y="3481339"/>
            <a:ext cx="5406389" cy="2308324"/>
          </a:xfrm>
          <a:prstGeom prst="rect">
            <a:avLst/>
          </a:prstGeom>
          <a:noFill/>
        </p:spPr>
        <p:txBody>
          <a:bodyPr wrap="square" rtlCol="0">
            <a:spAutoFit/>
          </a:bodyPr>
          <a:lstStyle/>
          <a:p>
            <a:r>
              <a:rPr lang="en-US" sz="1600" dirty="0">
                <a:solidFill>
                  <a:schemeClr val="bg1"/>
                </a:solidFill>
              </a:rPr>
              <a:t>The National Institute on Drug Abuse, National Institutes of Health (NIDA/NIH), through a grant to Texas Christian University (DA050074; </a:t>
            </a:r>
            <a:r>
              <a:rPr lang="en-US" sz="1600" b="1" dirty="0">
                <a:solidFill>
                  <a:schemeClr val="bg1"/>
                </a:solidFill>
              </a:rPr>
              <a:t>MPI Kevin Knight, Danica Knight, David Olson, Noah Painter Davis</a:t>
            </a:r>
            <a:r>
              <a:rPr lang="en-US" sz="1600" dirty="0">
                <a:solidFill>
                  <a:schemeClr val="bg1"/>
                </a:solidFill>
              </a:rPr>
              <a:t>), provided funding for this study. </a:t>
            </a:r>
          </a:p>
          <a:p>
            <a:endParaRPr lang="en-US" sz="1600" dirty="0">
              <a:solidFill>
                <a:schemeClr val="bg1"/>
              </a:solidFill>
            </a:endParaRPr>
          </a:p>
          <a:p>
            <a:r>
              <a:rPr lang="en-US" sz="1600" dirty="0">
                <a:solidFill>
                  <a:schemeClr val="bg1"/>
                </a:solidFill>
              </a:rPr>
              <a:t>Interpretations and conclusions from this presentation are entirely those of the authors and do not necessarily reflect the position of NIDA/NIH or the NIH HEAL Initiative. </a:t>
            </a:r>
          </a:p>
        </p:txBody>
      </p:sp>
      <p:pic>
        <p:nvPicPr>
          <p:cNvPr id="3" name="Picture 2">
            <a:extLst>
              <a:ext uri="{FF2B5EF4-FFF2-40B4-BE49-F238E27FC236}">
                <a16:creationId xmlns:a16="http://schemas.microsoft.com/office/drawing/2014/main" id="{53A49EA8-F89C-4CDC-B9F8-17D06B8D2181}"/>
              </a:ext>
            </a:extLst>
          </p:cNvPr>
          <p:cNvPicPr>
            <a:picLocks noChangeAspect="1"/>
          </p:cNvPicPr>
          <p:nvPr/>
        </p:nvPicPr>
        <p:blipFill>
          <a:blip r:embed="rId5"/>
          <a:stretch>
            <a:fillRect/>
          </a:stretch>
        </p:blipFill>
        <p:spPr>
          <a:xfrm>
            <a:off x="7548949" y="3056785"/>
            <a:ext cx="2867425" cy="3067478"/>
          </a:xfrm>
          <a:prstGeom prst="rect">
            <a:avLst/>
          </a:prstGeom>
        </p:spPr>
      </p:pic>
      <p:pic>
        <p:nvPicPr>
          <p:cNvPr id="13" name="Picture 12">
            <a:extLst>
              <a:ext uri="{FF2B5EF4-FFF2-40B4-BE49-F238E27FC236}">
                <a16:creationId xmlns:a16="http://schemas.microsoft.com/office/drawing/2014/main" id="{EEC700CF-D63F-4EE6-9098-90A7788CBC93}"/>
              </a:ext>
            </a:extLst>
          </p:cNvPr>
          <p:cNvPicPr>
            <a:picLocks noChangeAspect="1"/>
          </p:cNvPicPr>
          <p:nvPr/>
        </p:nvPicPr>
        <p:blipFill>
          <a:blip r:embed="rId6"/>
          <a:stretch>
            <a:fillRect/>
          </a:stretch>
        </p:blipFill>
        <p:spPr>
          <a:xfrm>
            <a:off x="6990042" y="1551855"/>
            <a:ext cx="4019000" cy="1335217"/>
          </a:xfrm>
          <a:prstGeom prst="rect">
            <a:avLst/>
          </a:prstGeom>
        </p:spPr>
      </p:pic>
    </p:spTree>
    <p:custDataLst>
      <p:tags r:id="rId1"/>
    </p:custDataLst>
    <p:extLst>
      <p:ext uri="{BB962C8B-B14F-4D97-AF65-F5344CB8AC3E}">
        <p14:creationId xmlns:p14="http://schemas.microsoft.com/office/powerpoint/2010/main" val="17108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82223" y="0"/>
            <a:ext cx="9144000" cy="99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500" dirty="0">
                <a:solidFill>
                  <a:schemeClr val="tx1">
                    <a:lumMod val="75000"/>
                    <a:lumOff val="25000"/>
                  </a:schemeClr>
                </a:solidFill>
              </a:rPr>
              <a:t>Felony Case Filings in Illinois Courts (*102)</a:t>
            </a:r>
          </a:p>
        </p:txBody>
      </p:sp>
      <p:graphicFrame>
        <p:nvGraphicFramePr>
          <p:cNvPr id="2" name="Object 4"/>
          <p:cNvGraphicFramePr>
            <a:graphicFrameLocks noGrp="1" noChangeAspect="1"/>
          </p:cNvGraphicFramePr>
          <p:nvPr>
            <p:ph type="chart" idx="1"/>
          </p:nvPr>
        </p:nvGraphicFramePr>
        <p:xfrm>
          <a:off x="200721" y="685801"/>
          <a:ext cx="11731083" cy="604841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5"/>
          <p:cNvSpPr txBox="1">
            <a:spLocks noChangeArrowheads="1"/>
          </p:cNvSpPr>
          <p:nvPr/>
        </p:nvSpPr>
        <p:spPr bwMode="auto">
          <a:xfrm>
            <a:off x="0" y="6269081"/>
            <a:ext cx="591424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500" dirty="0">
                <a:solidFill>
                  <a:schemeClr val="tx1">
                    <a:lumMod val="75000"/>
                    <a:lumOff val="25000"/>
                  </a:schemeClr>
                </a:solidFill>
                <a:latin typeface="+mn-lt"/>
              </a:rPr>
              <a:t>Source: Analyses by Loyola’s Center for Criminal Justice of data published </a:t>
            </a:r>
          </a:p>
          <a:p>
            <a:r>
              <a:rPr lang="en-US" sz="1500" dirty="0">
                <a:solidFill>
                  <a:schemeClr val="tx1">
                    <a:lumMod val="75000"/>
                    <a:lumOff val="25000"/>
                  </a:schemeClr>
                </a:solidFill>
                <a:latin typeface="+mn-lt"/>
              </a:rPr>
              <a:t>by the Administrative Office of the Illinois Courts (AOIC)</a:t>
            </a:r>
          </a:p>
        </p:txBody>
      </p:sp>
      <p:sp>
        <p:nvSpPr>
          <p:cNvPr id="3" name="Oval 2"/>
          <p:cNvSpPr/>
          <p:nvPr/>
        </p:nvSpPr>
        <p:spPr bwMode="auto">
          <a:xfrm rot="19704816">
            <a:off x="3115663" y="1699378"/>
            <a:ext cx="4196803" cy="967484"/>
          </a:xfrm>
          <a:prstGeom prst="ellipse">
            <a:avLst/>
          </a:prstGeom>
          <a:noFill/>
          <a:ln w="381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a:solidFill>
                <a:schemeClr val="tx1">
                  <a:lumMod val="75000"/>
                  <a:lumOff val="25000"/>
                </a:schemeClr>
              </a:solidFill>
              <a:latin typeface="Times"/>
            </a:endParaRPr>
          </a:p>
        </p:txBody>
      </p:sp>
      <p:sp>
        <p:nvSpPr>
          <p:cNvPr id="4" name="Oval 3"/>
          <p:cNvSpPr/>
          <p:nvPr/>
        </p:nvSpPr>
        <p:spPr bwMode="auto">
          <a:xfrm rot="922384">
            <a:off x="6954817" y="1291385"/>
            <a:ext cx="4606614" cy="702251"/>
          </a:xfrm>
          <a:prstGeom prst="ellipse">
            <a:avLst/>
          </a:prstGeom>
          <a:noFill/>
          <a:ln w="381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dirty="0">
              <a:solidFill>
                <a:schemeClr val="tx2"/>
              </a:solidFill>
              <a:latin typeface="Times"/>
            </a:endParaRPr>
          </a:p>
        </p:txBody>
      </p:sp>
      <p:sp>
        <p:nvSpPr>
          <p:cNvPr id="6" name="TextBox 5"/>
          <p:cNvSpPr txBox="1"/>
          <p:nvPr/>
        </p:nvSpPr>
        <p:spPr>
          <a:xfrm>
            <a:off x="5064499" y="2778204"/>
            <a:ext cx="1578444" cy="830997"/>
          </a:xfrm>
          <a:prstGeom prst="rect">
            <a:avLst/>
          </a:prstGeom>
          <a:noFill/>
        </p:spPr>
        <p:txBody>
          <a:bodyPr wrap="none" rtlCol="0">
            <a:spAutoFit/>
          </a:bodyPr>
          <a:lstStyle/>
          <a:p>
            <a:pPr algn="ctr"/>
            <a:r>
              <a:rPr lang="en-US" sz="2400" dirty="0">
                <a:solidFill>
                  <a:schemeClr val="tx1">
                    <a:lumMod val="75000"/>
                    <a:lumOff val="25000"/>
                  </a:schemeClr>
                </a:solidFill>
              </a:rPr>
              <a:t>More than </a:t>
            </a:r>
          </a:p>
          <a:p>
            <a:pPr algn="ctr"/>
            <a:r>
              <a:rPr lang="en-US" sz="2400" dirty="0">
                <a:solidFill>
                  <a:schemeClr val="tx1">
                    <a:lumMod val="75000"/>
                    <a:lumOff val="25000"/>
                  </a:schemeClr>
                </a:solidFill>
              </a:rPr>
              <a:t>doubled</a:t>
            </a:r>
          </a:p>
        </p:txBody>
      </p:sp>
      <p:sp>
        <p:nvSpPr>
          <p:cNvPr id="8" name="TextBox 7"/>
          <p:cNvSpPr txBox="1"/>
          <p:nvPr/>
        </p:nvSpPr>
        <p:spPr>
          <a:xfrm>
            <a:off x="8089426" y="2362705"/>
            <a:ext cx="1515544" cy="461665"/>
          </a:xfrm>
          <a:prstGeom prst="rect">
            <a:avLst/>
          </a:prstGeom>
          <a:noFill/>
        </p:spPr>
        <p:txBody>
          <a:bodyPr wrap="none" rtlCol="0">
            <a:spAutoFit/>
          </a:bodyPr>
          <a:lstStyle/>
          <a:p>
            <a:pPr algn="ctr"/>
            <a:r>
              <a:rPr lang="en-US" sz="2400" dirty="0">
                <a:solidFill>
                  <a:schemeClr val="tx1">
                    <a:lumMod val="75000"/>
                    <a:lumOff val="25000"/>
                  </a:schemeClr>
                </a:solidFill>
              </a:rPr>
              <a:t>Down 28%</a:t>
            </a:r>
          </a:p>
        </p:txBody>
      </p:sp>
    </p:spTree>
    <p:custDataLst>
      <p:tags r:id="rId1"/>
    </p:custDataLst>
    <p:extLst>
      <p:ext uri="{BB962C8B-B14F-4D97-AF65-F5344CB8AC3E}">
        <p14:creationId xmlns:p14="http://schemas.microsoft.com/office/powerpoint/2010/main" val="7223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6" grpId="0"/>
      <p:bldP spid="6"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566538" y="33096"/>
            <a:ext cx="11271235" cy="121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3500" dirty="0">
                <a:solidFill>
                  <a:schemeClr val="tx1">
                    <a:lumMod val="75000"/>
                    <a:lumOff val="25000"/>
                  </a:schemeClr>
                </a:solidFill>
              </a:rPr>
              <a:t>Percent of Convicted Felons Sentenced to Prison vs Probation in Illinois (*102)</a:t>
            </a:r>
          </a:p>
        </p:txBody>
      </p:sp>
      <p:graphicFrame>
        <p:nvGraphicFramePr>
          <p:cNvPr id="2" name="Content Placeholder 3"/>
          <p:cNvGraphicFramePr>
            <a:graphicFrameLocks noGrp="1"/>
          </p:cNvGraphicFramePr>
          <p:nvPr>
            <p:ph idx="1"/>
          </p:nvPr>
        </p:nvGraphicFramePr>
        <p:xfrm>
          <a:off x="210066" y="990600"/>
          <a:ext cx="11627708"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0" y="6273225"/>
            <a:ext cx="8953500" cy="584775"/>
          </a:xfrm>
          <a:prstGeom prst="rect">
            <a:avLst/>
          </a:prstGeom>
        </p:spPr>
        <p:txBody>
          <a:bodyPr wrap="square">
            <a:spAutoFit/>
          </a:bodyPr>
          <a:lstStyle/>
          <a:p>
            <a:r>
              <a:rPr lang="en-US" sz="1600" dirty="0">
                <a:solidFill>
                  <a:schemeClr val="tx1">
                    <a:lumMod val="75000"/>
                    <a:lumOff val="25000"/>
                  </a:schemeClr>
                </a:solidFill>
              </a:rPr>
              <a:t>Source: Analyses by Loyola’s Center for Criminal Justice of AOIC annual court statistics with adjustments made to address reporting issues. </a:t>
            </a:r>
          </a:p>
        </p:txBody>
      </p:sp>
      <p:sp>
        <p:nvSpPr>
          <p:cNvPr id="6" name="Curved Up Arrow 5"/>
          <p:cNvSpPr/>
          <p:nvPr/>
        </p:nvSpPr>
        <p:spPr bwMode="auto">
          <a:xfrm rot="21440920">
            <a:off x="2784920" y="2601356"/>
            <a:ext cx="5715000" cy="1088274"/>
          </a:xfrm>
          <a:prstGeom prst="curvedUpArrow">
            <a:avLst/>
          </a:pr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a:solidFill>
                <a:schemeClr val="tx2"/>
              </a:solidFill>
              <a:latin typeface="Times"/>
            </a:endParaRPr>
          </a:p>
        </p:txBody>
      </p:sp>
      <p:sp>
        <p:nvSpPr>
          <p:cNvPr id="9" name="TextBox 8"/>
          <p:cNvSpPr txBox="1"/>
          <p:nvPr/>
        </p:nvSpPr>
        <p:spPr>
          <a:xfrm>
            <a:off x="6553200" y="3638975"/>
            <a:ext cx="3418756" cy="830997"/>
          </a:xfrm>
          <a:prstGeom prst="rect">
            <a:avLst/>
          </a:prstGeom>
          <a:noFill/>
        </p:spPr>
        <p:txBody>
          <a:bodyPr wrap="none" rtlCol="0">
            <a:spAutoFit/>
          </a:bodyPr>
          <a:lstStyle/>
          <a:p>
            <a:r>
              <a:rPr lang="en-US" sz="2400" dirty="0">
                <a:solidFill>
                  <a:schemeClr val="tx1">
                    <a:lumMod val="75000"/>
                    <a:lumOff val="25000"/>
                  </a:schemeClr>
                </a:solidFill>
              </a:rPr>
              <a:t>10% of 57,675=5,767 </a:t>
            </a:r>
          </a:p>
          <a:p>
            <a:r>
              <a:rPr lang="en-US" sz="2400" dirty="0">
                <a:solidFill>
                  <a:schemeClr val="tx1">
                    <a:lumMod val="75000"/>
                    <a:lumOff val="25000"/>
                  </a:schemeClr>
                </a:solidFill>
              </a:rPr>
              <a:t>more sentences to prison</a:t>
            </a:r>
          </a:p>
        </p:txBody>
      </p:sp>
      <p:sp>
        <p:nvSpPr>
          <p:cNvPr id="11" name="Curved Up Arrow 10"/>
          <p:cNvSpPr/>
          <p:nvPr/>
        </p:nvSpPr>
        <p:spPr bwMode="auto">
          <a:xfrm rot="799699">
            <a:off x="8234718" y="2824990"/>
            <a:ext cx="2390946" cy="824727"/>
          </a:xfrm>
          <a:prstGeom prst="curvedUpArrow">
            <a:avLst/>
          </a:pr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a:solidFill>
                <a:schemeClr val="tx2"/>
              </a:solidFill>
              <a:latin typeface="Times"/>
            </a:endParaRPr>
          </a:p>
        </p:txBody>
      </p:sp>
      <p:sp>
        <p:nvSpPr>
          <p:cNvPr id="12" name="TextBox 11"/>
          <p:cNvSpPr txBox="1"/>
          <p:nvPr/>
        </p:nvSpPr>
        <p:spPr>
          <a:xfrm>
            <a:off x="7218473" y="4335653"/>
            <a:ext cx="3470053" cy="830997"/>
          </a:xfrm>
          <a:prstGeom prst="rect">
            <a:avLst/>
          </a:prstGeom>
          <a:noFill/>
        </p:spPr>
        <p:txBody>
          <a:bodyPr wrap="none" rtlCol="0">
            <a:spAutoFit/>
          </a:bodyPr>
          <a:lstStyle/>
          <a:p>
            <a:r>
              <a:rPr lang="en-US" sz="2400" dirty="0">
                <a:solidFill>
                  <a:schemeClr val="tx1">
                    <a:lumMod val="75000"/>
                    <a:lumOff val="25000"/>
                  </a:schemeClr>
                </a:solidFill>
              </a:rPr>
              <a:t>12% of 46,661=5,599</a:t>
            </a:r>
          </a:p>
          <a:p>
            <a:r>
              <a:rPr lang="en-US" sz="2400" dirty="0">
                <a:solidFill>
                  <a:schemeClr val="tx1">
                    <a:lumMod val="75000"/>
                    <a:lumOff val="25000"/>
                  </a:schemeClr>
                </a:solidFill>
              </a:rPr>
              <a:t>fewer sentences to prison</a:t>
            </a:r>
          </a:p>
        </p:txBody>
      </p:sp>
    </p:spTree>
    <p:custDataLst>
      <p:tags r:id="rId1"/>
    </p:custDataLst>
    <p:extLst>
      <p:ext uri="{BB962C8B-B14F-4D97-AF65-F5344CB8AC3E}">
        <p14:creationId xmlns:p14="http://schemas.microsoft.com/office/powerpoint/2010/main" val="389558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6" grpId="0" animBg="1"/>
      <p:bldP spid="6" grpId="1" animBg="1"/>
      <p:bldP spid="9" grpId="0"/>
      <p:bldP spid="9" grpId="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543" y="1122363"/>
            <a:ext cx="10813143" cy="2387600"/>
          </a:xfrm>
        </p:spPr>
        <p:txBody>
          <a:bodyPr>
            <a:normAutofit/>
          </a:bodyPr>
          <a:lstStyle/>
          <a:p>
            <a:r>
              <a:rPr lang="en-US" sz="5400" dirty="0">
                <a:solidFill>
                  <a:schemeClr val="tx1">
                    <a:lumMod val="75000"/>
                    <a:lumOff val="25000"/>
                  </a:schemeClr>
                </a:solidFill>
              </a:rPr>
              <a:t>Adults Under the Custody of the Criminal Justice System</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004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76184" y="66560"/>
            <a:ext cx="10453816" cy="1143000"/>
          </a:xfrm>
          <a:noFill/>
          <a:ln>
            <a:miter lim="800000"/>
            <a:headEnd/>
            <a:tailEnd/>
          </a:ln>
        </p:spPr>
        <p:txBody>
          <a:bodyPr vert="horz" wrap="square" lIns="91440" tIns="45720" rIns="91440" bIns="45720" numCol="1" rtlCol="0" anchor="t" anchorCtr="0" compatLnSpc="1">
            <a:prstTxWarp prst="textNoShape">
              <a:avLst/>
            </a:prstTxWarp>
            <a:noAutofit/>
          </a:bodyPr>
          <a:lstStyle/>
          <a:p>
            <a:pPr eaLnBrk="1" hangingPunct="1"/>
            <a:r>
              <a:rPr lang="en-US" sz="3500" dirty="0">
                <a:solidFill>
                  <a:schemeClr val="tx1">
                    <a:lumMod val="75000"/>
                    <a:lumOff val="25000"/>
                  </a:schemeClr>
                </a:solidFill>
              </a:rPr>
              <a:t>Total Adults Convicted of a Felony Under Correctional Supervision in Illinois</a:t>
            </a:r>
          </a:p>
        </p:txBody>
      </p:sp>
      <p:graphicFrame>
        <p:nvGraphicFramePr>
          <p:cNvPr id="8" name="Object 3"/>
          <p:cNvGraphicFramePr>
            <a:graphicFrameLocks noGrp="1" noChangeAspect="1"/>
          </p:cNvGraphicFramePr>
          <p:nvPr>
            <p:ph type="chart" idx="1"/>
          </p:nvPr>
        </p:nvGraphicFramePr>
        <p:xfrm>
          <a:off x="271849" y="1143000"/>
          <a:ext cx="11652421" cy="51435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5"/>
          <p:cNvSpPr txBox="1">
            <a:spLocks noChangeArrowheads="1"/>
          </p:cNvSpPr>
          <p:nvPr/>
        </p:nvSpPr>
        <p:spPr bwMode="auto">
          <a:xfrm>
            <a:off x="0" y="6286540"/>
            <a:ext cx="923201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Source: Analyses by Loyola’s Center for Criminal Justice of IDOC and Administrative Office of the Illinois Courts data;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felony probation cases estimated</a:t>
            </a:r>
          </a:p>
        </p:txBody>
      </p:sp>
      <p:sp>
        <p:nvSpPr>
          <p:cNvPr id="2" name="Oval 1"/>
          <p:cNvSpPr/>
          <p:nvPr/>
        </p:nvSpPr>
        <p:spPr bwMode="auto">
          <a:xfrm rot="19974132">
            <a:off x="2749828" y="2814845"/>
            <a:ext cx="4009420" cy="474074"/>
          </a:xfrm>
          <a:prstGeom prst="ellipse">
            <a:avLst/>
          </a:prstGeom>
          <a:noFill/>
          <a:ln w="38100"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44546A"/>
              </a:solidFill>
              <a:effectLst/>
              <a:uLnTx/>
              <a:uFillTx/>
              <a:latin typeface="Times"/>
              <a:ea typeface="+mn-ea"/>
              <a:cs typeface="+mn-cs"/>
            </a:endParaRPr>
          </a:p>
        </p:txBody>
      </p:sp>
      <p:sp>
        <p:nvSpPr>
          <p:cNvPr id="3" name="TextBox 2"/>
          <p:cNvSpPr txBox="1"/>
          <p:nvPr/>
        </p:nvSpPr>
        <p:spPr>
          <a:xfrm>
            <a:off x="4199961" y="3422382"/>
            <a:ext cx="2057551"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100% increase</a:t>
            </a:r>
          </a:p>
        </p:txBody>
      </p:sp>
      <p:sp>
        <p:nvSpPr>
          <p:cNvPr id="7" name="Oval 6"/>
          <p:cNvSpPr/>
          <p:nvPr/>
        </p:nvSpPr>
        <p:spPr bwMode="auto">
          <a:xfrm rot="1428053">
            <a:off x="9560635" y="2281804"/>
            <a:ext cx="2288229" cy="490726"/>
          </a:xfrm>
          <a:prstGeom prst="ellipse">
            <a:avLst/>
          </a:prstGeom>
          <a:noFill/>
          <a:ln w="381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44546A"/>
              </a:solidFill>
              <a:effectLst/>
              <a:uLnTx/>
              <a:uFillTx/>
              <a:latin typeface="Times"/>
              <a:ea typeface="+mn-ea"/>
              <a:cs typeface="+mn-cs"/>
            </a:endParaRPr>
          </a:p>
        </p:txBody>
      </p:sp>
      <p:sp>
        <p:nvSpPr>
          <p:cNvPr id="9" name="TextBox 8"/>
          <p:cNvSpPr txBox="1"/>
          <p:nvPr/>
        </p:nvSpPr>
        <p:spPr>
          <a:xfrm>
            <a:off x="9082526" y="2923921"/>
            <a:ext cx="243583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26% decrease</a:t>
            </a:r>
          </a:p>
        </p:txBody>
      </p:sp>
    </p:spTree>
    <p:custDataLst>
      <p:tags r:id="rId1"/>
    </p:custDataLst>
    <p:extLst>
      <p:ext uri="{BB962C8B-B14F-4D97-AF65-F5344CB8AC3E}">
        <p14:creationId xmlns:p14="http://schemas.microsoft.com/office/powerpoint/2010/main" val="12116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033848" y="102637"/>
            <a:ext cx="9753600" cy="1143000"/>
          </a:xfrm>
          <a:noFill/>
          <a:ln>
            <a:miter lim="800000"/>
            <a:headEnd/>
            <a:tailEnd/>
          </a:ln>
        </p:spPr>
        <p:txBody>
          <a:bodyPr vert="horz" wrap="square" lIns="91440" tIns="45720" rIns="91440" bIns="45720" numCol="1" rtlCol="0" anchor="t" anchorCtr="0" compatLnSpc="1">
            <a:prstTxWarp prst="textNoShape">
              <a:avLst/>
            </a:prstTxWarp>
            <a:noAutofit/>
          </a:bodyPr>
          <a:lstStyle/>
          <a:p>
            <a:pPr eaLnBrk="1" hangingPunct="1"/>
            <a:r>
              <a:rPr lang="en-US" sz="3500" dirty="0">
                <a:solidFill>
                  <a:schemeClr val="tx1">
                    <a:lumMod val="75000"/>
                    <a:lumOff val="25000"/>
                  </a:schemeClr>
                </a:solidFill>
              </a:rPr>
              <a:t>Trends in Felony Correctional Populations in Illinois</a:t>
            </a:r>
          </a:p>
        </p:txBody>
      </p:sp>
      <p:graphicFrame>
        <p:nvGraphicFramePr>
          <p:cNvPr id="8" name="Object 3"/>
          <p:cNvGraphicFramePr>
            <a:graphicFrameLocks noGrp="1" noChangeAspect="1"/>
          </p:cNvGraphicFramePr>
          <p:nvPr>
            <p:ph type="chart" idx="1"/>
          </p:nvPr>
        </p:nvGraphicFramePr>
        <p:xfrm>
          <a:off x="222421" y="704335"/>
          <a:ext cx="11652421" cy="549326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1237880" y="1790866"/>
            <a:ext cx="914400" cy="461665"/>
          </a:xfrm>
          <a:prstGeom prst="rect">
            <a:avLst/>
          </a:prstGeom>
          <a:noFill/>
        </p:spPr>
        <p:txBody>
          <a:bodyPr wrap="square" rtlCol="0">
            <a:spAutoFit/>
          </a:bodyPr>
          <a:lstStyle/>
          <a:p>
            <a:r>
              <a:rPr lang="en-US" sz="2400" b="1" dirty="0"/>
              <a:t>-17%</a:t>
            </a:r>
          </a:p>
        </p:txBody>
      </p:sp>
      <p:sp>
        <p:nvSpPr>
          <p:cNvPr id="9" name="TextBox 8"/>
          <p:cNvSpPr txBox="1"/>
          <p:nvPr/>
        </p:nvSpPr>
        <p:spPr>
          <a:xfrm>
            <a:off x="11277600" y="2670886"/>
            <a:ext cx="914400" cy="461665"/>
          </a:xfrm>
          <a:prstGeom prst="rect">
            <a:avLst/>
          </a:prstGeom>
          <a:noFill/>
        </p:spPr>
        <p:txBody>
          <a:bodyPr wrap="square" rtlCol="0">
            <a:spAutoFit/>
          </a:bodyPr>
          <a:lstStyle/>
          <a:p>
            <a:r>
              <a:rPr lang="en-US" sz="2400" b="1" dirty="0"/>
              <a:t>-42%</a:t>
            </a:r>
          </a:p>
        </p:txBody>
      </p:sp>
      <p:sp>
        <p:nvSpPr>
          <p:cNvPr id="10" name="TextBox 9"/>
          <p:cNvSpPr txBox="1"/>
          <p:nvPr/>
        </p:nvSpPr>
        <p:spPr>
          <a:xfrm>
            <a:off x="11277600" y="3550906"/>
            <a:ext cx="914400" cy="461665"/>
          </a:xfrm>
          <a:prstGeom prst="rect">
            <a:avLst/>
          </a:prstGeom>
          <a:noFill/>
        </p:spPr>
        <p:txBody>
          <a:bodyPr wrap="square" rtlCol="0">
            <a:spAutoFit/>
          </a:bodyPr>
          <a:lstStyle/>
          <a:p>
            <a:r>
              <a:rPr lang="en-US" sz="2400" b="1" dirty="0"/>
              <a:t>-20%</a:t>
            </a:r>
          </a:p>
        </p:txBody>
      </p:sp>
      <p:cxnSp>
        <p:nvCxnSpPr>
          <p:cNvPr id="7" name="Straight Connector 6"/>
          <p:cNvCxnSpPr/>
          <p:nvPr/>
        </p:nvCxnSpPr>
        <p:spPr bwMode="auto">
          <a:xfrm flipV="1">
            <a:off x="9789891" y="1457128"/>
            <a:ext cx="0" cy="3276600"/>
          </a:xfrm>
          <a:prstGeom prst="line">
            <a:avLst/>
          </a:prstGeom>
          <a:solidFill>
            <a:srgbClr val="FFFFFF"/>
          </a:solidFill>
          <a:ln w="381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 name="Straight Arrow Connector 11"/>
          <p:cNvCxnSpPr/>
          <p:nvPr/>
        </p:nvCxnSpPr>
        <p:spPr bwMode="auto">
          <a:xfrm>
            <a:off x="9851280" y="1457128"/>
            <a:ext cx="1426320" cy="0"/>
          </a:xfrm>
          <a:prstGeom prst="straightConnector1">
            <a:avLst/>
          </a:prstGeom>
          <a:solidFill>
            <a:srgbClr val="FFFFFF"/>
          </a:solidFill>
          <a:ln w="381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2" name="TextBox 1"/>
          <p:cNvSpPr txBox="1"/>
          <p:nvPr/>
        </p:nvSpPr>
        <p:spPr>
          <a:xfrm flipH="1">
            <a:off x="9891994" y="1016915"/>
            <a:ext cx="1706881" cy="430887"/>
          </a:xfrm>
          <a:prstGeom prst="rect">
            <a:avLst/>
          </a:prstGeom>
          <a:noFill/>
        </p:spPr>
        <p:txBody>
          <a:bodyPr wrap="square" rtlCol="0">
            <a:spAutoFit/>
          </a:bodyPr>
          <a:lstStyle/>
          <a:p>
            <a:r>
              <a:rPr lang="en-US" sz="2200" b="1" dirty="0"/>
              <a:t>2015 to 2021</a:t>
            </a:r>
          </a:p>
        </p:txBody>
      </p:sp>
      <p:sp>
        <p:nvSpPr>
          <p:cNvPr id="11" name="Text Box 5"/>
          <p:cNvSpPr txBox="1">
            <a:spLocks noChangeArrowheads="1"/>
          </p:cNvSpPr>
          <p:nvPr/>
        </p:nvSpPr>
        <p:spPr bwMode="auto">
          <a:xfrm>
            <a:off x="0" y="6286540"/>
            <a:ext cx="923201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500" dirty="0">
                <a:solidFill>
                  <a:schemeClr val="tx1">
                    <a:lumMod val="75000"/>
                    <a:lumOff val="25000"/>
                  </a:schemeClr>
                </a:solidFill>
                <a:latin typeface="+mn-lt"/>
              </a:rPr>
              <a:t>Source: Analyses by Loyola’s Center for Criminal Justice of IDOC and Administrative Office of the Illinois Courts data; </a:t>
            </a:r>
          </a:p>
          <a:p>
            <a:r>
              <a:rPr lang="en-US" sz="1500" dirty="0">
                <a:solidFill>
                  <a:schemeClr val="tx1">
                    <a:lumMod val="75000"/>
                    <a:lumOff val="25000"/>
                  </a:schemeClr>
                </a:solidFill>
                <a:latin typeface="+mn-lt"/>
              </a:rPr>
              <a:t>felony probation cases estimated</a:t>
            </a:r>
          </a:p>
        </p:txBody>
      </p:sp>
    </p:spTree>
    <p:custDataLst>
      <p:tags r:id="rId1"/>
    </p:custDataLst>
    <p:extLst>
      <p:ext uri="{BB962C8B-B14F-4D97-AF65-F5344CB8AC3E}">
        <p14:creationId xmlns:p14="http://schemas.microsoft.com/office/powerpoint/2010/main" val="35511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3" grpId="0"/>
      <p:bldP spid="9" grpId="0"/>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92141" y="64210"/>
            <a:ext cx="11824088" cy="1143000"/>
          </a:xfrm>
        </p:spPr>
        <p:txBody>
          <a:bodyPr anchor="t">
            <a:normAutofit/>
          </a:bodyPr>
          <a:lstStyle/>
          <a:p>
            <a:r>
              <a:rPr lang="en-US" altLang="en-US" sz="3500" dirty="0">
                <a:solidFill>
                  <a:schemeClr val="tx1">
                    <a:lumMod val="75000"/>
                    <a:lumOff val="25000"/>
                  </a:schemeClr>
                </a:solidFill>
              </a:rPr>
              <a:t>97,000 Illinois Adults Under Supervision of Justice System for a Felony, </a:t>
            </a:r>
            <a:r>
              <a:rPr lang="en-US" altLang="en-US" sz="3500" i="1" u="sng" dirty="0">
                <a:solidFill>
                  <a:schemeClr val="tx1">
                    <a:lumMod val="75000"/>
                    <a:lumOff val="25000"/>
                  </a:schemeClr>
                </a:solidFill>
              </a:rPr>
              <a:t>Statewide</a:t>
            </a:r>
            <a:r>
              <a:rPr lang="en-US" altLang="en-US" sz="3500" dirty="0">
                <a:solidFill>
                  <a:schemeClr val="tx1">
                    <a:lumMod val="75000"/>
                    <a:lumOff val="25000"/>
                  </a:schemeClr>
                </a:solidFill>
              </a:rPr>
              <a:t> 2021</a:t>
            </a:r>
          </a:p>
        </p:txBody>
      </p:sp>
      <p:sp>
        <p:nvSpPr>
          <p:cNvPr id="4" name="Text Box 5"/>
          <p:cNvSpPr txBox="1">
            <a:spLocks noChangeArrowheads="1"/>
          </p:cNvSpPr>
          <p:nvPr/>
        </p:nvSpPr>
        <p:spPr bwMode="auto">
          <a:xfrm>
            <a:off x="92141" y="6324601"/>
            <a:ext cx="762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r>
              <a:rPr lang="en-US" sz="1200" kern="0" dirty="0">
                <a:solidFill>
                  <a:schemeClr val="tx1">
                    <a:lumMod val="75000"/>
                    <a:lumOff val="25000"/>
                  </a:schemeClr>
                </a:solidFill>
                <a:latin typeface="+mn-lt"/>
              </a:rPr>
              <a:t>Source: Analyses by Loyola’s Center for Criminal Justice of data </a:t>
            </a:r>
          </a:p>
          <a:p>
            <a:pPr>
              <a:defRPr/>
            </a:pPr>
            <a:r>
              <a:rPr lang="en-US" sz="1200" kern="0" dirty="0">
                <a:solidFill>
                  <a:schemeClr val="tx1">
                    <a:lumMod val="75000"/>
                    <a:lumOff val="25000"/>
                  </a:schemeClr>
                </a:solidFill>
                <a:latin typeface="+mn-lt"/>
              </a:rPr>
              <a:t>provided by the Illinois Department of Corrections’ Planning and Research Unit &amp; AOIC published reports</a:t>
            </a:r>
          </a:p>
        </p:txBody>
      </p:sp>
      <p:graphicFrame>
        <p:nvGraphicFramePr>
          <p:cNvPr id="7" name="Content Placeholder 6"/>
          <p:cNvGraphicFramePr>
            <a:graphicFrameLocks noGrp="1"/>
          </p:cNvGraphicFramePr>
          <p:nvPr>
            <p:ph idx="1"/>
          </p:nvPr>
        </p:nvGraphicFramePr>
        <p:xfrm>
          <a:off x="757416" y="766467"/>
          <a:ext cx="10027741" cy="601979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854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714" y="136753"/>
            <a:ext cx="9067800" cy="792162"/>
          </a:xfrm>
        </p:spPr>
        <p:txBody>
          <a:bodyPr anchor="t"/>
          <a:lstStyle/>
          <a:p>
            <a:pPr eaLnBrk="1" hangingPunct="1"/>
            <a:r>
              <a:rPr lang="en-US" altLang="en-US" sz="3600" dirty="0">
                <a:solidFill>
                  <a:schemeClr val="tx1">
                    <a:lumMod val="75000"/>
                    <a:lumOff val="25000"/>
                  </a:schemeClr>
                </a:solidFill>
              </a:rPr>
              <a:t>Illinois Adult Prison Population</a:t>
            </a:r>
          </a:p>
        </p:txBody>
      </p:sp>
      <p:graphicFrame>
        <p:nvGraphicFramePr>
          <p:cNvPr id="2" name="Object 3"/>
          <p:cNvGraphicFramePr>
            <a:graphicFrameLocks noGrp="1" noChangeAspect="1"/>
          </p:cNvGraphicFramePr>
          <p:nvPr>
            <p:ph type="chart" idx="1"/>
          </p:nvPr>
        </p:nvGraphicFramePr>
        <p:xfrm>
          <a:off x="217714" y="725715"/>
          <a:ext cx="11611429" cy="5957662"/>
        </p:xfrm>
        <a:graphic>
          <a:graphicData uri="http://schemas.openxmlformats.org/drawingml/2006/chart">
            <c:chart xmlns:c="http://schemas.openxmlformats.org/drawingml/2006/chart" xmlns:r="http://schemas.openxmlformats.org/officeDocument/2006/relationships" r:id="rId4"/>
          </a:graphicData>
        </a:graphic>
      </p:graphicFrame>
      <p:sp>
        <p:nvSpPr>
          <p:cNvPr id="15364" name="Line 12"/>
          <p:cNvSpPr>
            <a:spLocks noChangeShapeType="1"/>
          </p:cNvSpPr>
          <p:nvPr/>
        </p:nvSpPr>
        <p:spPr bwMode="auto">
          <a:xfrm>
            <a:off x="6019800" y="1752600"/>
            <a:ext cx="0"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65" name="TextBox 1"/>
          <p:cNvSpPr txBox="1">
            <a:spLocks noChangeArrowheads="1"/>
          </p:cNvSpPr>
          <p:nvPr/>
        </p:nvSpPr>
        <p:spPr bwMode="auto">
          <a:xfrm>
            <a:off x="217714" y="6316663"/>
            <a:ext cx="531653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4400">
                <a:solidFill>
                  <a:schemeClr val="tx2"/>
                </a:solidFill>
                <a:latin typeface="Times" panose="02020603050405020304" pitchFamily="18" charset="0"/>
              </a:defRPr>
            </a:lvl1pPr>
            <a:lvl2pPr marL="742950" indent="-285750">
              <a:defRPr sz="4400">
                <a:solidFill>
                  <a:schemeClr val="tx2"/>
                </a:solidFill>
                <a:latin typeface="Times" panose="02020603050405020304" pitchFamily="18" charset="0"/>
              </a:defRPr>
            </a:lvl2pPr>
            <a:lvl3pPr marL="1143000" indent="-228600">
              <a:defRPr sz="4400">
                <a:solidFill>
                  <a:schemeClr val="tx2"/>
                </a:solidFill>
                <a:latin typeface="Times" panose="02020603050405020304" pitchFamily="18" charset="0"/>
              </a:defRPr>
            </a:lvl3pPr>
            <a:lvl4pPr marL="1600200" indent="-228600">
              <a:defRPr sz="4400">
                <a:solidFill>
                  <a:schemeClr val="tx2"/>
                </a:solidFill>
                <a:latin typeface="Times" panose="02020603050405020304" pitchFamily="18" charset="0"/>
              </a:defRPr>
            </a:lvl4pPr>
            <a:lvl5pPr marL="2057400" indent="-228600">
              <a:defRPr sz="4400">
                <a:solidFill>
                  <a:schemeClr val="tx2"/>
                </a:solidFill>
                <a:latin typeface="Times" panose="02020603050405020304" pitchFamily="18" charset="0"/>
              </a:defRPr>
            </a:lvl5pPr>
            <a:lvl6pPr marL="2514600" indent="-228600" eaLnBrk="0" fontAlgn="base" hangingPunct="0">
              <a:spcBef>
                <a:spcPct val="0"/>
              </a:spcBef>
              <a:spcAft>
                <a:spcPct val="0"/>
              </a:spcAft>
              <a:defRPr sz="4400">
                <a:solidFill>
                  <a:schemeClr val="tx2"/>
                </a:solidFill>
                <a:latin typeface="Times" panose="02020603050405020304" pitchFamily="18" charset="0"/>
              </a:defRPr>
            </a:lvl6pPr>
            <a:lvl7pPr marL="2971800" indent="-228600" eaLnBrk="0" fontAlgn="base" hangingPunct="0">
              <a:spcBef>
                <a:spcPct val="0"/>
              </a:spcBef>
              <a:spcAft>
                <a:spcPct val="0"/>
              </a:spcAft>
              <a:defRPr sz="4400">
                <a:solidFill>
                  <a:schemeClr val="tx2"/>
                </a:solidFill>
                <a:latin typeface="Times" panose="02020603050405020304" pitchFamily="18" charset="0"/>
              </a:defRPr>
            </a:lvl7pPr>
            <a:lvl8pPr marL="3429000" indent="-228600" eaLnBrk="0" fontAlgn="base" hangingPunct="0">
              <a:spcBef>
                <a:spcPct val="0"/>
              </a:spcBef>
              <a:spcAft>
                <a:spcPct val="0"/>
              </a:spcAft>
              <a:defRPr sz="4400">
                <a:solidFill>
                  <a:schemeClr val="tx2"/>
                </a:solidFill>
                <a:latin typeface="Times" panose="02020603050405020304" pitchFamily="18" charset="0"/>
              </a:defRPr>
            </a:lvl8pPr>
            <a:lvl9pPr marL="3886200" indent="-228600" eaLnBrk="0" fontAlgn="base" hangingPunct="0">
              <a:spcBef>
                <a:spcPct val="0"/>
              </a:spcBef>
              <a:spcAft>
                <a:spcPct val="0"/>
              </a:spcAft>
              <a:defRPr sz="4400">
                <a:solidFill>
                  <a:schemeClr val="tx2"/>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U.S. Department of Justice Historical Statistics on Prisoners in State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Federal Institutions, 1925-1986 and published IDOC data</a:t>
            </a:r>
          </a:p>
        </p:txBody>
      </p:sp>
    </p:spTree>
    <p:custDataLst>
      <p:tags r:id="rId1"/>
    </p:custDataLst>
    <p:extLst>
      <p:ext uri="{BB962C8B-B14F-4D97-AF65-F5344CB8AC3E}">
        <p14:creationId xmlns:p14="http://schemas.microsoft.com/office/powerpoint/2010/main" val="410135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0057" y="0"/>
            <a:ext cx="10515600" cy="1325563"/>
          </a:xfrm>
        </p:spPr>
        <p:txBody>
          <a:bodyPr>
            <a:normAutofit/>
          </a:bodyPr>
          <a:lstStyle/>
          <a:p>
            <a:r>
              <a:rPr lang="en-US" sz="3600" dirty="0">
                <a:solidFill>
                  <a:schemeClr val="tx1">
                    <a:lumMod val="75000"/>
                    <a:lumOff val="25000"/>
                  </a:schemeClr>
                </a:solidFill>
              </a:rPr>
              <a:t>The Dynamics of Prison Admissions, Length of Stay and Prison Populations</a:t>
            </a:r>
          </a:p>
        </p:txBody>
      </p:sp>
      <p:sp>
        <p:nvSpPr>
          <p:cNvPr id="5" name="Content Placeholder 4"/>
          <p:cNvSpPr>
            <a:spLocks noGrp="1"/>
          </p:cNvSpPr>
          <p:nvPr>
            <p:ph idx="1"/>
          </p:nvPr>
        </p:nvSpPr>
        <p:spPr>
          <a:xfrm>
            <a:off x="838200" y="1494971"/>
            <a:ext cx="10515600" cy="4681992"/>
          </a:xfrm>
        </p:spPr>
        <p:txBody>
          <a:bodyPr>
            <a:normAutofit lnSpcReduction="10000"/>
          </a:bodyPr>
          <a:lstStyle/>
          <a:p>
            <a:r>
              <a:rPr lang="en-US" dirty="0">
                <a:solidFill>
                  <a:schemeClr val="tx1">
                    <a:lumMod val="75000"/>
                    <a:lumOff val="25000"/>
                  </a:schemeClr>
                </a:solidFill>
              </a:rPr>
              <a:t>Iron Law of Incarceration: Correctional populations are determined by admissions and length of stay</a:t>
            </a:r>
          </a:p>
          <a:p>
            <a:endParaRPr lang="en-US" dirty="0">
              <a:solidFill>
                <a:schemeClr val="tx1">
                  <a:lumMod val="75000"/>
                  <a:lumOff val="25000"/>
                </a:schemeClr>
              </a:solidFill>
            </a:endParaRPr>
          </a:p>
          <a:p>
            <a:r>
              <a:rPr lang="en-US" dirty="0">
                <a:solidFill>
                  <a:schemeClr val="tx1">
                    <a:lumMod val="75000"/>
                    <a:lumOff val="25000"/>
                  </a:schemeClr>
                </a:solidFill>
              </a:rPr>
              <a:t>The paradox of admissions to prison for “low level” offenses, risks and needs</a:t>
            </a:r>
          </a:p>
          <a:p>
            <a:endParaRPr lang="en-US" dirty="0">
              <a:solidFill>
                <a:schemeClr val="tx1">
                  <a:lumMod val="75000"/>
                  <a:lumOff val="25000"/>
                </a:schemeClr>
              </a:solidFill>
            </a:endParaRPr>
          </a:p>
          <a:p>
            <a:r>
              <a:rPr lang="en-US" dirty="0">
                <a:solidFill>
                  <a:schemeClr val="tx1">
                    <a:lumMod val="75000"/>
                    <a:lumOff val="25000"/>
                  </a:schemeClr>
                </a:solidFill>
              </a:rPr>
              <a:t>Are most admissions to prison for drug law violations? Are most people in prison there for drug-law violations?</a:t>
            </a:r>
          </a:p>
          <a:p>
            <a:endParaRPr lang="en-US" dirty="0">
              <a:solidFill>
                <a:schemeClr val="tx1">
                  <a:lumMod val="75000"/>
                  <a:lumOff val="25000"/>
                </a:schemeClr>
              </a:solidFill>
            </a:endParaRPr>
          </a:p>
          <a:p>
            <a:r>
              <a:rPr lang="en-US" dirty="0">
                <a:solidFill>
                  <a:schemeClr val="tx1">
                    <a:lumMod val="75000"/>
                    <a:lumOff val="25000"/>
                  </a:schemeClr>
                </a:solidFill>
              </a:rPr>
              <a:t>Length of stay will determine access to services</a:t>
            </a: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218632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70039" y="45677"/>
            <a:ext cx="11412361" cy="1143000"/>
          </a:xfrm>
        </p:spPr>
        <p:txBody>
          <a:bodyPr anchor="t"/>
          <a:lstStyle/>
          <a:p>
            <a:r>
              <a:rPr lang="en-US" altLang="en-US" sz="3600" dirty="0">
                <a:solidFill>
                  <a:schemeClr val="tx1">
                    <a:lumMod val="75000"/>
                    <a:lumOff val="25000"/>
                  </a:schemeClr>
                </a:solidFill>
              </a:rPr>
              <a:t>Composition of Annual Court </a:t>
            </a:r>
            <a:r>
              <a:rPr lang="en-US" altLang="en-US" sz="3600" i="1" u="sng" dirty="0">
                <a:solidFill>
                  <a:schemeClr val="tx1">
                    <a:lumMod val="75000"/>
                    <a:lumOff val="25000"/>
                  </a:schemeClr>
                </a:solidFill>
              </a:rPr>
              <a:t>Admissions</a:t>
            </a:r>
            <a:r>
              <a:rPr lang="en-US" altLang="en-US" sz="3600" dirty="0">
                <a:solidFill>
                  <a:schemeClr val="tx1">
                    <a:lumMod val="75000"/>
                    <a:lumOff val="25000"/>
                  </a:schemeClr>
                </a:solidFill>
              </a:rPr>
              <a:t> to Illinois’ Prisons </a:t>
            </a:r>
            <a:endParaRPr lang="en-US" altLang="en-US" sz="3600" i="1" u="sng" dirty="0">
              <a:solidFill>
                <a:schemeClr val="tx1">
                  <a:lumMod val="75000"/>
                  <a:lumOff val="25000"/>
                </a:schemeClr>
              </a:solidFill>
            </a:endParaRPr>
          </a:p>
        </p:txBody>
      </p:sp>
      <p:graphicFrame>
        <p:nvGraphicFramePr>
          <p:cNvPr id="2" name="Content Placeholder 9"/>
          <p:cNvGraphicFramePr>
            <a:graphicFrameLocks noGrp="1"/>
          </p:cNvGraphicFramePr>
          <p:nvPr>
            <p:ph sz="half" idx="1"/>
          </p:nvPr>
        </p:nvGraphicFramePr>
        <p:xfrm>
          <a:off x="-392860" y="1157833"/>
          <a:ext cx="48768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5"/>
          <p:cNvSpPr txBox="1">
            <a:spLocks noChangeArrowheads="1"/>
          </p:cNvSpPr>
          <p:nvPr/>
        </p:nvSpPr>
        <p:spPr bwMode="auto">
          <a:xfrm>
            <a:off x="0" y="6316980"/>
            <a:ext cx="762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a:ea typeface="+mn-ea"/>
                <a:cs typeface="+mn-cs"/>
              </a:rPr>
              <a:t>Source: Analyses by Loyola’s Center for Criminal Justice of data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a:ea typeface="+mn-ea"/>
                <a:cs typeface="+mn-cs"/>
              </a:rPr>
              <a:t>provided by the Illinois Department of Corrections’ Planning and Research Unit</a:t>
            </a:r>
          </a:p>
        </p:txBody>
      </p:sp>
      <p:sp>
        <p:nvSpPr>
          <p:cNvPr id="5" name="TextBox 4"/>
          <p:cNvSpPr txBox="1"/>
          <p:nvPr/>
        </p:nvSpPr>
        <p:spPr>
          <a:xfrm>
            <a:off x="483035" y="827678"/>
            <a:ext cx="331693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1999 (N=24,347)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 name="TextBox 4"/>
          <p:cNvSpPr txBox="1"/>
          <p:nvPr/>
        </p:nvSpPr>
        <p:spPr>
          <a:xfrm>
            <a:off x="4646542" y="811939"/>
            <a:ext cx="3316934" cy="120032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2014 (N=23,105)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TextBox 4"/>
          <p:cNvSpPr txBox="1"/>
          <p:nvPr/>
        </p:nvSpPr>
        <p:spPr>
          <a:xfrm>
            <a:off x="8668452" y="818924"/>
            <a:ext cx="3316934" cy="120032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2022 (N=13,865)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11" name="Content Placeholder 9"/>
          <p:cNvGraphicFramePr>
            <a:graphicFrameLocks/>
          </p:cNvGraphicFramePr>
          <p:nvPr/>
        </p:nvGraphicFramePr>
        <p:xfrm>
          <a:off x="3713146" y="1191943"/>
          <a:ext cx="4876800" cy="556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9"/>
          <p:cNvGraphicFramePr>
            <a:graphicFrameLocks/>
          </p:cNvGraphicFramePr>
          <p:nvPr/>
        </p:nvGraphicFramePr>
        <p:xfrm>
          <a:off x="7714051" y="1165361"/>
          <a:ext cx="4876800" cy="55626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55031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70039" y="45677"/>
            <a:ext cx="10585047" cy="1143000"/>
          </a:xfrm>
        </p:spPr>
        <p:txBody>
          <a:bodyPr anchor="t"/>
          <a:lstStyle/>
          <a:p>
            <a:r>
              <a:rPr lang="en-US" altLang="en-US" sz="3600" dirty="0">
                <a:solidFill>
                  <a:schemeClr val="tx1">
                    <a:lumMod val="75000"/>
                    <a:lumOff val="25000"/>
                  </a:schemeClr>
                </a:solidFill>
              </a:rPr>
              <a:t>Composition of End-of-Year Illinois Prison </a:t>
            </a:r>
            <a:r>
              <a:rPr lang="en-US" altLang="en-US" sz="3600" i="1" u="sng" dirty="0">
                <a:solidFill>
                  <a:schemeClr val="tx1">
                    <a:lumMod val="75000"/>
                    <a:lumOff val="25000"/>
                  </a:schemeClr>
                </a:solidFill>
              </a:rPr>
              <a:t>Population</a:t>
            </a:r>
            <a:r>
              <a:rPr lang="en-US" altLang="en-US" sz="3600" dirty="0">
                <a:solidFill>
                  <a:schemeClr val="tx1">
                    <a:lumMod val="75000"/>
                    <a:lumOff val="25000"/>
                  </a:schemeClr>
                </a:solidFill>
              </a:rPr>
              <a:t> </a:t>
            </a:r>
            <a:endParaRPr lang="en-US" altLang="en-US" sz="3600" i="1" u="sng" dirty="0">
              <a:solidFill>
                <a:schemeClr val="tx1">
                  <a:lumMod val="75000"/>
                  <a:lumOff val="25000"/>
                </a:schemeClr>
              </a:solidFill>
            </a:endParaRPr>
          </a:p>
        </p:txBody>
      </p:sp>
      <p:graphicFrame>
        <p:nvGraphicFramePr>
          <p:cNvPr id="2" name="Content Placeholder 9"/>
          <p:cNvGraphicFramePr>
            <a:graphicFrameLocks noGrp="1"/>
          </p:cNvGraphicFramePr>
          <p:nvPr>
            <p:ph sz="half" idx="1"/>
          </p:nvPr>
        </p:nvGraphicFramePr>
        <p:xfrm>
          <a:off x="-392860" y="1157833"/>
          <a:ext cx="48768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5"/>
          <p:cNvSpPr txBox="1">
            <a:spLocks noChangeArrowheads="1"/>
          </p:cNvSpPr>
          <p:nvPr/>
        </p:nvSpPr>
        <p:spPr bwMode="auto">
          <a:xfrm>
            <a:off x="0" y="6316980"/>
            <a:ext cx="762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r>
              <a:rPr lang="en-US" sz="1200" kern="0" dirty="0">
                <a:solidFill>
                  <a:srgbClr val="000000"/>
                </a:solidFill>
              </a:rPr>
              <a:t>Source: Analyses by Loyola’s Center for Criminal Justice of data </a:t>
            </a:r>
          </a:p>
          <a:p>
            <a:pPr>
              <a:defRPr/>
            </a:pPr>
            <a:r>
              <a:rPr lang="en-US" sz="1200" kern="0" dirty="0">
                <a:solidFill>
                  <a:srgbClr val="000000"/>
                </a:solidFill>
              </a:rPr>
              <a:t>provided by the Illinois Department of Corrections’ Planning and Research Unit</a:t>
            </a:r>
          </a:p>
        </p:txBody>
      </p:sp>
      <p:sp>
        <p:nvSpPr>
          <p:cNvPr id="5" name="TextBox 4"/>
          <p:cNvSpPr txBox="1"/>
          <p:nvPr/>
        </p:nvSpPr>
        <p:spPr>
          <a:xfrm>
            <a:off x="483035" y="827678"/>
            <a:ext cx="3316934" cy="1200329"/>
          </a:xfrm>
          <a:prstGeom prst="rect">
            <a:avLst/>
          </a:prstGeom>
          <a:noFill/>
        </p:spPr>
        <p:txBody>
          <a:bodyPr wrap="none" rtlCol="0">
            <a:spAutoFit/>
          </a:bodyPr>
          <a:lstStyle/>
          <a:p>
            <a:r>
              <a:rPr lang="en-US" sz="3600" dirty="0">
                <a:solidFill>
                  <a:schemeClr val="tx1">
                    <a:lumMod val="75000"/>
                    <a:lumOff val="25000"/>
                  </a:schemeClr>
                </a:solidFill>
              </a:rPr>
              <a:t>1999 (N=44,355)</a:t>
            </a:r>
          </a:p>
          <a:p>
            <a:endParaRPr lang="en-US" sz="3600" dirty="0">
              <a:solidFill>
                <a:schemeClr val="tx1">
                  <a:lumMod val="75000"/>
                  <a:lumOff val="25000"/>
                </a:schemeClr>
              </a:solidFill>
            </a:endParaRPr>
          </a:p>
        </p:txBody>
      </p:sp>
      <p:sp>
        <p:nvSpPr>
          <p:cNvPr id="7" name="TextBox 4"/>
          <p:cNvSpPr txBox="1"/>
          <p:nvPr/>
        </p:nvSpPr>
        <p:spPr>
          <a:xfrm>
            <a:off x="4646542" y="811939"/>
            <a:ext cx="3336170" cy="120032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dirty="0">
                <a:solidFill>
                  <a:schemeClr val="tx1">
                    <a:lumMod val="75000"/>
                    <a:lumOff val="25000"/>
                  </a:schemeClr>
                </a:solidFill>
              </a:rPr>
              <a:t>2014 (N=48,921)</a:t>
            </a:r>
          </a:p>
          <a:p>
            <a:endParaRPr lang="en-US" sz="3600" dirty="0">
              <a:solidFill>
                <a:schemeClr val="tx1">
                  <a:lumMod val="75000"/>
                  <a:lumOff val="25000"/>
                </a:schemeClr>
              </a:solidFill>
            </a:endParaRPr>
          </a:p>
        </p:txBody>
      </p:sp>
      <p:sp>
        <p:nvSpPr>
          <p:cNvPr id="9" name="TextBox 4"/>
          <p:cNvSpPr txBox="1"/>
          <p:nvPr/>
        </p:nvSpPr>
        <p:spPr>
          <a:xfrm>
            <a:off x="8668452" y="818924"/>
            <a:ext cx="3336170" cy="120032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600" dirty="0">
                <a:solidFill>
                  <a:schemeClr val="tx1">
                    <a:lumMod val="75000"/>
                    <a:lumOff val="25000"/>
                  </a:schemeClr>
                </a:solidFill>
              </a:rPr>
              <a:t>2022 (N=29,364)</a:t>
            </a:r>
          </a:p>
          <a:p>
            <a:endParaRPr lang="en-US" sz="3600" dirty="0">
              <a:solidFill>
                <a:schemeClr val="tx1">
                  <a:lumMod val="75000"/>
                  <a:lumOff val="25000"/>
                </a:schemeClr>
              </a:solidFill>
            </a:endParaRPr>
          </a:p>
        </p:txBody>
      </p:sp>
      <p:graphicFrame>
        <p:nvGraphicFramePr>
          <p:cNvPr id="11" name="Content Placeholder 9"/>
          <p:cNvGraphicFramePr>
            <a:graphicFrameLocks/>
          </p:cNvGraphicFramePr>
          <p:nvPr/>
        </p:nvGraphicFramePr>
        <p:xfrm>
          <a:off x="3713146" y="1191943"/>
          <a:ext cx="4876800" cy="556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9"/>
          <p:cNvGraphicFramePr>
            <a:graphicFrameLocks/>
          </p:cNvGraphicFramePr>
          <p:nvPr/>
        </p:nvGraphicFramePr>
        <p:xfrm>
          <a:off x="7714051" y="1165361"/>
          <a:ext cx="4876800" cy="55626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4036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JCOIN TCU Hub Investigators</a:t>
            </a:r>
          </a:p>
        </p:txBody>
      </p:sp>
      <p:sp>
        <p:nvSpPr>
          <p:cNvPr id="5" name="Content Placeholder 4"/>
          <p:cNvSpPr>
            <a:spLocks noGrp="1"/>
          </p:cNvSpPr>
          <p:nvPr>
            <p:ph idx="1"/>
          </p:nvPr>
        </p:nvSpPr>
        <p:spPr>
          <a:xfrm>
            <a:off x="1043353" y="964294"/>
            <a:ext cx="10887779" cy="5860028"/>
          </a:xfrm>
        </p:spPr>
        <p:txBody>
          <a:bodyPr numCol="2">
            <a:normAutofit fontScale="92500" lnSpcReduction="10000"/>
          </a:bodyPr>
          <a:lstStyle/>
          <a:p>
            <a:pPr marL="0" indent="0">
              <a:buNone/>
            </a:pPr>
            <a:r>
              <a:rPr lang="en-US" sz="1600" b="1" dirty="0"/>
              <a:t>Texas Christian University</a:t>
            </a:r>
          </a:p>
          <a:p>
            <a:r>
              <a:rPr lang="en-US" sz="1600" b="1" dirty="0"/>
              <a:t>Kevin Knight</a:t>
            </a:r>
            <a:r>
              <a:rPr lang="en-US" sz="1600" dirty="0"/>
              <a:t>, Principal Investigator</a:t>
            </a:r>
          </a:p>
          <a:p>
            <a:r>
              <a:rPr lang="en-US" sz="1600" b="1" dirty="0"/>
              <a:t>Danica Knight</a:t>
            </a:r>
            <a:r>
              <a:rPr lang="en-US" sz="1600" dirty="0"/>
              <a:t>, Principal Investigator</a:t>
            </a:r>
          </a:p>
          <a:p>
            <a:r>
              <a:rPr lang="en-US" sz="1600" b="1" dirty="0"/>
              <a:t>Pam Carey</a:t>
            </a:r>
            <a:r>
              <a:rPr lang="en-US" sz="1600" dirty="0"/>
              <a:t>, Justice Partner</a:t>
            </a:r>
          </a:p>
          <a:p>
            <a:r>
              <a:rPr lang="en-US" sz="1600" b="1" dirty="0"/>
              <a:t>Jenny Becan</a:t>
            </a:r>
            <a:r>
              <a:rPr lang="en-US" sz="1600" dirty="0"/>
              <a:t>, Project Director</a:t>
            </a:r>
          </a:p>
          <a:p>
            <a:r>
              <a:rPr lang="en-US" sz="1600" b="1" dirty="0"/>
              <a:t>Jenni Lux</a:t>
            </a:r>
            <a:r>
              <a:rPr lang="en-US" sz="1600" dirty="0"/>
              <a:t>,</a:t>
            </a:r>
            <a:r>
              <a:rPr lang="en-US" sz="1600" b="1" dirty="0"/>
              <a:t> </a:t>
            </a:r>
            <a:r>
              <a:rPr lang="en-US" sz="1600" dirty="0"/>
              <a:t>Implementation Lead</a:t>
            </a:r>
            <a:endParaRPr lang="en-US" sz="1600" b="1" dirty="0"/>
          </a:p>
          <a:p>
            <a:r>
              <a:rPr lang="en-US" sz="1600" b="1" dirty="0"/>
              <a:t>Amanda Wiese</a:t>
            </a:r>
            <a:r>
              <a:rPr lang="en-US" sz="1600" dirty="0"/>
              <a:t>, Data Lead</a:t>
            </a:r>
          </a:p>
          <a:p>
            <a:r>
              <a:rPr lang="en-US" sz="1600" b="1" dirty="0"/>
              <a:t>Chelsea Wood</a:t>
            </a:r>
            <a:r>
              <a:rPr lang="en-US" sz="1600" dirty="0"/>
              <a:t>, Project Coordinator</a:t>
            </a:r>
          </a:p>
          <a:p>
            <a:r>
              <a:rPr lang="en-US" sz="1600" b="1" dirty="0"/>
              <a:t>Brandi Stein</a:t>
            </a:r>
            <a:r>
              <a:rPr lang="en-US" sz="1600" dirty="0"/>
              <a:t>, Qualitative Coordinator</a:t>
            </a:r>
          </a:p>
          <a:p>
            <a:r>
              <a:rPr lang="en-US" sz="1600" b="1" dirty="0"/>
              <a:t>Ashley Gainey</a:t>
            </a:r>
            <a:r>
              <a:rPr lang="en-US" sz="1600" dirty="0"/>
              <a:t>, Public Health Research Associate</a:t>
            </a:r>
          </a:p>
          <a:p>
            <a:r>
              <a:rPr lang="en-US" sz="1600" b="1" dirty="0"/>
              <a:t>Francesca Gentea, </a:t>
            </a:r>
            <a:r>
              <a:rPr lang="en-US" sz="1600" dirty="0"/>
              <a:t>Graduate</a:t>
            </a:r>
            <a:r>
              <a:rPr lang="en-US" sz="1600" b="1" dirty="0"/>
              <a:t> </a:t>
            </a:r>
            <a:r>
              <a:rPr lang="en-US" sz="1600" dirty="0"/>
              <a:t>Research Assistant</a:t>
            </a:r>
            <a:endParaRPr lang="en-US" sz="1600" b="1" dirty="0"/>
          </a:p>
          <a:p>
            <a:r>
              <a:rPr lang="en-US" sz="1600" b="1" dirty="0"/>
              <a:t>Brooke Preston, </a:t>
            </a:r>
            <a:r>
              <a:rPr lang="en-US" sz="1600" dirty="0"/>
              <a:t>Research Assistant</a:t>
            </a:r>
            <a:endParaRPr lang="en-US" sz="1600" b="1" dirty="0"/>
          </a:p>
          <a:p>
            <a:r>
              <a:rPr lang="en-US" sz="1600" b="1" dirty="0"/>
              <a:t>Heather Hines</a:t>
            </a:r>
            <a:r>
              <a:rPr lang="en-US" sz="1600" dirty="0"/>
              <a:t>, Research Assistant</a:t>
            </a:r>
          </a:p>
          <a:p>
            <a:r>
              <a:rPr lang="en-US" sz="1600" b="1" dirty="0"/>
              <a:t>Rene Hinojosa</a:t>
            </a:r>
            <a:r>
              <a:rPr lang="en-US" sz="1600" dirty="0"/>
              <a:t>, TDCJ</a:t>
            </a:r>
          </a:p>
          <a:p>
            <a:r>
              <a:rPr lang="en-US" sz="1600" b="1" dirty="0"/>
              <a:t>Andrea </a:t>
            </a:r>
            <a:r>
              <a:rPr lang="en-US" sz="1600" b="1" dirty="0" err="1"/>
              <a:t>Canul</a:t>
            </a:r>
            <a:r>
              <a:rPr lang="en-US" sz="1600" dirty="0"/>
              <a:t>, TDCJ</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Illinois Partners</a:t>
            </a:r>
          </a:p>
          <a:p>
            <a:r>
              <a:rPr lang="en-US" sz="1600" b="1" dirty="0"/>
              <a:t>David Olson</a:t>
            </a:r>
            <a:r>
              <a:rPr lang="en-US" sz="1600" dirty="0"/>
              <a:t>, LUC Principal Investigator</a:t>
            </a:r>
          </a:p>
          <a:p>
            <a:r>
              <a:rPr lang="en-US" sz="1600" b="1" dirty="0"/>
              <a:t>Dona Howell</a:t>
            </a:r>
            <a:r>
              <a:rPr lang="en-US" sz="1600" dirty="0"/>
              <a:t>, Justice Partner</a:t>
            </a:r>
          </a:p>
          <a:p>
            <a:r>
              <a:rPr lang="en-US" sz="1600" b="1" dirty="0" err="1"/>
              <a:t>Jac</a:t>
            </a:r>
            <a:r>
              <a:rPr lang="en-US" sz="1600" b="1" dirty="0"/>
              <a:t> </a:t>
            </a:r>
            <a:r>
              <a:rPr lang="en-US" sz="1600" b="1" dirty="0" err="1"/>
              <a:t>Charlier</a:t>
            </a:r>
            <a:r>
              <a:rPr lang="en-US" sz="1600" dirty="0"/>
              <a:t>, TASC Executive Director</a:t>
            </a:r>
          </a:p>
          <a:p>
            <a:r>
              <a:rPr lang="en-US" sz="1600" b="1" dirty="0"/>
              <a:t>Jon Ross</a:t>
            </a:r>
            <a:r>
              <a:rPr lang="en-US" sz="1600" dirty="0"/>
              <a:t>, TASC Director Research and Evaluation</a:t>
            </a:r>
          </a:p>
          <a:p>
            <a:r>
              <a:rPr lang="en-US" sz="1600" b="1" dirty="0"/>
              <a:t>Cierra McDonald</a:t>
            </a:r>
            <a:r>
              <a:rPr lang="en-US" sz="1600" dirty="0"/>
              <a:t>, TASC </a:t>
            </a:r>
          </a:p>
          <a:p>
            <a:r>
              <a:rPr lang="en-US" sz="1600" b="1" dirty="0"/>
              <a:t>Sophia Juarez</a:t>
            </a:r>
            <a:r>
              <a:rPr lang="en-US" sz="1600" dirty="0"/>
              <a:t>, TASC </a:t>
            </a:r>
          </a:p>
          <a:p>
            <a:r>
              <a:rPr lang="en-US" sz="1600" b="1" dirty="0"/>
              <a:t>Jason Garnett</a:t>
            </a:r>
            <a:r>
              <a:rPr lang="en-US" sz="1600" dirty="0"/>
              <a:t>,</a:t>
            </a:r>
            <a:r>
              <a:rPr lang="en-US" sz="1600" b="1" dirty="0"/>
              <a:t> </a:t>
            </a:r>
            <a:r>
              <a:rPr lang="en-US" sz="1600" dirty="0"/>
              <a:t>IDOC</a:t>
            </a:r>
          </a:p>
          <a:p>
            <a:pPr marL="0" indent="0">
              <a:lnSpc>
                <a:spcPct val="120000"/>
              </a:lnSpc>
              <a:spcBef>
                <a:spcPts val="600"/>
              </a:spcBef>
              <a:buNone/>
            </a:pPr>
            <a:r>
              <a:rPr lang="en-US" sz="1600" dirty="0"/>
              <a:t> </a:t>
            </a:r>
            <a:endParaRPr lang="en-US" sz="1600" b="1" dirty="0"/>
          </a:p>
          <a:p>
            <a:pPr marL="0" indent="0">
              <a:lnSpc>
                <a:spcPct val="120000"/>
              </a:lnSpc>
              <a:spcBef>
                <a:spcPts val="0"/>
              </a:spcBef>
              <a:buNone/>
            </a:pPr>
            <a:r>
              <a:rPr lang="en-US" sz="1600" b="1" dirty="0"/>
              <a:t>New Mexico Partners</a:t>
            </a:r>
          </a:p>
          <a:p>
            <a:r>
              <a:rPr lang="en-US" sz="1600" b="1" dirty="0"/>
              <a:t>Noah Painter Davis</a:t>
            </a:r>
            <a:r>
              <a:rPr lang="en-US" sz="1600" dirty="0"/>
              <a:t>, UNM Principal Investigator</a:t>
            </a:r>
          </a:p>
          <a:p>
            <a:r>
              <a:rPr lang="en-US" sz="1600" b="1" dirty="0"/>
              <a:t>Roberta Chavez</a:t>
            </a:r>
            <a:r>
              <a:rPr lang="en-US" sz="1600" dirty="0"/>
              <a:t>, UNM, CASAA</a:t>
            </a:r>
          </a:p>
          <a:p>
            <a:r>
              <a:rPr lang="en-US" sz="1600" b="1" dirty="0"/>
              <a:t>Amber Martinez</a:t>
            </a:r>
            <a:r>
              <a:rPr lang="en-US" sz="1600" dirty="0"/>
              <a:t>, UNM, CASAA</a:t>
            </a:r>
          </a:p>
          <a:p>
            <a:r>
              <a:rPr lang="en-US" sz="1600" b="1" dirty="0"/>
              <a:t>Rose Armijo</a:t>
            </a:r>
            <a:r>
              <a:rPr lang="en-US" sz="1600" dirty="0"/>
              <a:t>, UNM CASAA</a:t>
            </a:r>
          </a:p>
          <a:p>
            <a:r>
              <a:rPr lang="en-US" sz="1600" b="1" dirty="0"/>
              <a:t>Rena Quintana</a:t>
            </a:r>
            <a:r>
              <a:rPr lang="en-US" sz="1600" dirty="0"/>
              <a:t>, UNM CASAA</a:t>
            </a:r>
          </a:p>
          <a:p>
            <a:r>
              <a:rPr lang="en-US" sz="1600" b="1" dirty="0"/>
              <a:t>Neil Greene</a:t>
            </a:r>
            <a:r>
              <a:rPr lang="en-US" sz="1600" dirty="0"/>
              <a:t>, Post-Doctorate Assistant</a:t>
            </a:r>
          </a:p>
          <a:p>
            <a:r>
              <a:rPr lang="en-US" sz="1600" b="1" dirty="0"/>
              <a:t>Linda Freeman</a:t>
            </a:r>
            <a:r>
              <a:rPr lang="en-US" sz="1600" dirty="0"/>
              <a:t>, Sentencing Commission</a:t>
            </a:r>
          </a:p>
          <a:p>
            <a:pPr lvl="1"/>
            <a:endParaRPr lang="en-US" sz="1200" dirty="0"/>
          </a:p>
        </p:txBody>
      </p:sp>
    </p:spTree>
    <p:extLst>
      <p:ext uri="{BB962C8B-B14F-4D97-AF65-F5344CB8AC3E}">
        <p14:creationId xmlns:p14="http://schemas.microsoft.com/office/powerpoint/2010/main" val="83881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2492"/>
            <a:ext cx="10515600" cy="1325563"/>
          </a:xfrm>
        </p:spPr>
        <p:txBody>
          <a:bodyPr>
            <a:normAutofit/>
          </a:bodyPr>
          <a:lstStyle/>
          <a:p>
            <a:r>
              <a:rPr lang="en-US" sz="3200" dirty="0">
                <a:solidFill>
                  <a:schemeClr val="tx1">
                    <a:lumMod val="75000"/>
                    <a:lumOff val="25000"/>
                  </a:schemeClr>
                </a:solidFill>
              </a:rPr>
              <a:t>Percent of Those Exiting Prison Identified as Need of Substance Abuse Treatment at Prison Admission</a:t>
            </a:r>
          </a:p>
        </p:txBody>
      </p:sp>
      <p:sp>
        <p:nvSpPr>
          <p:cNvPr id="10" name="Text Box 5"/>
          <p:cNvSpPr txBox="1">
            <a:spLocks noChangeArrowheads="1"/>
          </p:cNvSpPr>
          <p:nvPr/>
        </p:nvSpPr>
        <p:spPr bwMode="auto">
          <a:xfrm>
            <a:off x="132806" y="6396335"/>
            <a:ext cx="7620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r>
              <a:rPr lang="en-US" sz="1200" kern="0" dirty="0">
                <a:solidFill>
                  <a:srgbClr val="000000"/>
                </a:solidFill>
              </a:rPr>
              <a:t>Source: Analyses by Loyola’s Center for Criminal Justice of data </a:t>
            </a:r>
          </a:p>
          <a:p>
            <a:pPr>
              <a:defRPr/>
            </a:pPr>
            <a:r>
              <a:rPr lang="en-US" sz="1200" kern="0" dirty="0">
                <a:solidFill>
                  <a:srgbClr val="000000"/>
                </a:solidFill>
              </a:rPr>
              <a:t>provided by the Illinois Department of Corrections’ Planning and Research Unit</a:t>
            </a:r>
          </a:p>
        </p:txBody>
      </p:sp>
      <p:sp>
        <p:nvSpPr>
          <p:cNvPr id="2" name="Content Placeholder 1"/>
          <p:cNvSpPr>
            <a:spLocks noGrp="1"/>
          </p:cNvSpPr>
          <p:nvPr>
            <p:ph idx="1"/>
          </p:nvPr>
        </p:nvSpPr>
        <p:spPr/>
        <p:txBody>
          <a:bodyPr/>
          <a:lstStyle/>
          <a:p>
            <a:r>
              <a:rPr lang="en-US" dirty="0"/>
              <a:t>Figure to be included</a:t>
            </a:r>
          </a:p>
        </p:txBody>
      </p:sp>
    </p:spTree>
    <p:extLst>
      <p:ext uri="{BB962C8B-B14F-4D97-AF65-F5344CB8AC3E}">
        <p14:creationId xmlns:p14="http://schemas.microsoft.com/office/powerpoint/2010/main" val="215470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C985C5-62BB-E149-853F-4989101F0907}"/>
              </a:ext>
            </a:extLst>
          </p:cNvPr>
          <p:cNvSpPr>
            <a:spLocks noGrp="1" noChangeArrowheads="1"/>
          </p:cNvSpPr>
          <p:nvPr>
            <p:ph type="title"/>
          </p:nvPr>
        </p:nvSpPr>
        <p:spPr bwMode="auto">
          <a:xfrm>
            <a:off x="-1" y="57270"/>
            <a:ext cx="11916229" cy="67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200" dirty="0">
                <a:solidFill>
                  <a:schemeClr val="tx1">
                    <a:lumMod val="75000"/>
                    <a:lumOff val="25000"/>
                  </a:schemeClr>
                </a:solidFill>
                <a:latin typeface="+mn-lt"/>
                <a:cs typeface="Times New Roman" panose="02020603050405020304" pitchFamily="18" charset="0"/>
              </a:rPr>
              <a:t>Exits from Illinois’ Prisons onto Mandatory Supervised Release (MSR) and the MSR Population</a:t>
            </a:r>
          </a:p>
        </p:txBody>
      </p:sp>
      <p:graphicFrame>
        <p:nvGraphicFramePr>
          <p:cNvPr id="2" name="Object 4">
            <a:extLst>
              <a:ext uri="{FF2B5EF4-FFF2-40B4-BE49-F238E27FC236}">
                <a16:creationId xmlns:a16="http://schemas.microsoft.com/office/drawing/2014/main" id="{8B5AC162-3570-DF44-B8A9-DE660158D8FC}"/>
              </a:ext>
            </a:extLst>
          </p:cNvPr>
          <p:cNvGraphicFramePr>
            <a:graphicFrameLocks noGrp="1" noChangeAspect="1"/>
          </p:cNvGraphicFramePr>
          <p:nvPr>
            <p:ph type="chart" idx="1"/>
          </p:nvPr>
        </p:nvGraphicFramePr>
        <p:xfrm>
          <a:off x="333829" y="1045029"/>
          <a:ext cx="11451771" cy="5584371"/>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 Box 5">
            <a:extLst>
              <a:ext uri="{FF2B5EF4-FFF2-40B4-BE49-F238E27FC236}">
                <a16:creationId xmlns:a16="http://schemas.microsoft.com/office/drawing/2014/main" id="{5F88CE8C-515B-C243-820A-4F57F1B42F73}"/>
              </a:ext>
            </a:extLst>
          </p:cNvPr>
          <p:cNvSpPr txBox="1">
            <a:spLocks noChangeArrowheads="1"/>
          </p:cNvSpPr>
          <p:nvPr/>
        </p:nvSpPr>
        <p:spPr bwMode="auto">
          <a:xfrm>
            <a:off x="0" y="6304002"/>
            <a:ext cx="71925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anose="020F0502020204030204"/>
                <a:ea typeface="+mn-ea"/>
                <a:cs typeface="+mn-cs"/>
              </a:rPr>
              <a:t>Source: Analyses by Loyola’s Center for Criminal Justice Research, Policy and Practice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anose="020F0502020204030204"/>
                <a:ea typeface="+mn-ea"/>
                <a:cs typeface="+mn-cs"/>
              </a:rPr>
              <a:t>data provided by the Illinois Department of Corrections’ Planning and Research Unit</a:t>
            </a:r>
          </a:p>
        </p:txBody>
      </p:sp>
    </p:spTree>
    <p:extLst>
      <p:ext uri="{BB962C8B-B14F-4D97-AF65-F5344CB8AC3E}">
        <p14:creationId xmlns:p14="http://schemas.microsoft.com/office/powerpoint/2010/main" val="1189671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090400" cy="792162"/>
          </a:xfrm>
        </p:spPr>
        <p:txBody>
          <a:bodyPr anchor="t">
            <a:noAutofit/>
          </a:bodyPr>
          <a:lstStyle/>
          <a:p>
            <a:pPr eaLnBrk="1" hangingPunct="1"/>
            <a:r>
              <a:rPr lang="en-US" altLang="en-US" sz="3500" dirty="0">
                <a:solidFill>
                  <a:schemeClr val="tx1">
                    <a:lumMod val="75000"/>
                    <a:lumOff val="25000"/>
                  </a:schemeClr>
                </a:solidFill>
              </a:rPr>
              <a:t>Illinois Prison Recidivism Rate: Return to Prison within 3 years</a:t>
            </a:r>
          </a:p>
        </p:txBody>
      </p:sp>
      <p:graphicFrame>
        <p:nvGraphicFramePr>
          <p:cNvPr id="2" name="Object 3"/>
          <p:cNvGraphicFramePr>
            <a:graphicFrameLocks noGrp="1" noChangeAspect="1"/>
          </p:cNvGraphicFramePr>
          <p:nvPr>
            <p:ph type="chart" idx="1"/>
          </p:nvPr>
        </p:nvGraphicFramePr>
        <p:xfrm>
          <a:off x="165917" y="792163"/>
          <a:ext cx="11659499" cy="5891214"/>
        </p:xfrm>
        <a:graphic>
          <a:graphicData uri="http://schemas.openxmlformats.org/drawingml/2006/chart">
            <c:chart xmlns:c="http://schemas.openxmlformats.org/drawingml/2006/chart" xmlns:r="http://schemas.openxmlformats.org/officeDocument/2006/relationships" r:id="rId4"/>
          </a:graphicData>
        </a:graphic>
      </p:graphicFrame>
      <p:sp>
        <p:nvSpPr>
          <p:cNvPr id="15364" name="Line 12"/>
          <p:cNvSpPr>
            <a:spLocks noChangeShapeType="1"/>
          </p:cNvSpPr>
          <p:nvPr/>
        </p:nvSpPr>
        <p:spPr bwMode="auto">
          <a:xfrm>
            <a:off x="6019800" y="1752600"/>
            <a:ext cx="0" cy="0"/>
          </a:xfrm>
          <a:prstGeom prst="line">
            <a:avLst/>
          </a:prstGeom>
          <a:noFill/>
          <a:ln w="25400" cap="rnd">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defRPr/>
            </a:pPr>
            <a:endParaRPr lang="en-US" sz="4400">
              <a:solidFill>
                <a:srgbClr val="000000"/>
              </a:solidFill>
              <a:latin typeface="Times" panose="02020603050405020304" pitchFamily="18" charset="0"/>
            </a:endParaRPr>
          </a:p>
        </p:txBody>
      </p:sp>
      <p:sp>
        <p:nvSpPr>
          <p:cNvPr id="15365" name="TextBox 1"/>
          <p:cNvSpPr txBox="1">
            <a:spLocks noChangeArrowheads="1"/>
          </p:cNvSpPr>
          <p:nvPr/>
        </p:nvSpPr>
        <p:spPr bwMode="auto">
          <a:xfrm>
            <a:off x="165917" y="6423025"/>
            <a:ext cx="5316537"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4400">
                <a:solidFill>
                  <a:schemeClr val="tx2"/>
                </a:solidFill>
                <a:latin typeface="Times" panose="02020603050405020304" pitchFamily="18" charset="0"/>
              </a:defRPr>
            </a:lvl1pPr>
            <a:lvl2pPr marL="742950" indent="-285750">
              <a:defRPr sz="4400">
                <a:solidFill>
                  <a:schemeClr val="tx2"/>
                </a:solidFill>
                <a:latin typeface="Times" panose="02020603050405020304" pitchFamily="18" charset="0"/>
              </a:defRPr>
            </a:lvl2pPr>
            <a:lvl3pPr marL="1143000" indent="-228600">
              <a:defRPr sz="4400">
                <a:solidFill>
                  <a:schemeClr val="tx2"/>
                </a:solidFill>
                <a:latin typeface="Times" panose="02020603050405020304" pitchFamily="18" charset="0"/>
              </a:defRPr>
            </a:lvl3pPr>
            <a:lvl4pPr marL="1600200" indent="-228600">
              <a:defRPr sz="4400">
                <a:solidFill>
                  <a:schemeClr val="tx2"/>
                </a:solidFill>
                <a:latin typeface="Times" panose="02020603050405020304" pitchFamily="18" charset="0"/>
              </a:defRPr>
            </a:lvl4pPr>
            <a:lvl5pPr marL="2057400" indent="-228600">
              <a:defRPr sz="4400">
                <a:solidFill>
                  <a:schemeClr val="tx2"/>
                </a:solidFill>
                <a:latin typeface="Times" panose="02020603050405020304" pitchFamily="18" charset="0"/>
              </a:defRPr>
            </a:lvl5pPr>
            <a:lvl6pPr marL="2514600" indent="-228600" eaLnBrk="0" fontAlgn="base" hangingPunct="0">
              <a:spcBef>
                <a:spcPct val="0"/>
              </a:spcBef>
              <a:spcAft>
                <a:spcPct val="0"/>
              </a:spcAft>
              <a:defRPr sz="4400">
                <a:solidFill>
                  <a:schemeClr val="tx2"/>
                </a:solidFill>
                <a:latin typeface="Times" panose="02020603050405020304" pitchFamily="18" charset="0"/>
              </a:defRPr>
            </a:lvl6pPr>
            <a:lvl7pPr marL="2971800" indent="-228600" eaLnBrk="0" fontAlgn="base" hangingPunct="0">
              <a:spcBef>
                <a:spcPct val="0"/>
              </a:spcBef>
              <a:spcAft>
                <a:spcPct val="0"/>
              </a:spcAft>
              <a:defRPr sz="4400">
                <a:solidFill>
                  <a:schemeClr val="tx2"/>
                </a:solidFill>
                <a:latin typeface="Times" panose="02020603050405020304" pitchFamily="18" charset="0"/>
              </a:defRPr>
            </a:lvl7pPr>
            <a:lvl8pPr marL="3429000" indent="-228600" eaLnBrk="0" fontAlgn="base" hangingPunct="0">
              <a:spcBef>
                <a:spcPct val="0"/>
              </a:spcBef>
              <a:spcAft>
                <a:spcPct val="0"/>
              </a:spcAft>
              <a:defRPr sz="4400">
                <a:solidFill>
                  <a:schemeClr val="tx2"/>
                </a:solidFill>
                <a:latin typeface="Times" panose="02020603050405020304" pitchFamily="18" charset="0"/>
              </a:defRPr>
            </a:lvl8pPr>
            <a:lvl9pPr marL="3886200" indent="-228600" eaLnBrk="0" fontAlgn="base" hangingPunct="0">
              <a:spcBef>
                <a:spcPct val="0"/>
              </a:spcBef>
              <a:spcAft>
                <a:spcPct val="0"/>
              </a:spcAft>
              <a:defRPr sz="4400">
                <a:solidFill>
                  <a:schemeClr val="tx2"/>
                </a:solidFill>
                <a:latin typeface="Times" panose="02020603050405020304" pitchFamily="18" charset="0"/>
              </a:defRPr>
            </a:lvl9pPr>
          </a:lstStyle>
          <a:p>
            <a:pPr eaLnBrk="0" fontAlgn="base" hangingPunct="0">
              <a:spcBef>
                <a:spcPct val="0"/>
              </a:spcBef>
              <a:spcAft>
                <a:spcPct val="0"/>
              </a:spcAft>
              <a:defRPr/>
            </a:pPr>
            <a:r>
              <a:rPr lang="en-US" altLang="en-US" sz="1300" dirty="0">
                <a:solidFill>
                  <a:schemeClr val="tx1">
                    <a:lumMod val="75000"/>
                    <a:lumOff val="25000"/>
                  </a:schemeClr>
                </a:solidFill>
                <a:latin typeface="+mn-lt"/>
                <a:cs typeface="Times New Roman" panose="02020603050405020304" pitchFamily="18" charset="0"/>
              </a:rPr>
              <a:t>Source: Illinois Department of Corrections Planning and Research Unit</a:t>
            </a:r>
          </a:p>
        </p:txBody>
      </p:sp>
    </p:spTree>
    <p:custDataLst>
      <p:tags r:id="rId1"/>
    </p:custDataLst>
    <p:extLst>
      <p:ext uri="{BB962C8B-B14F-4D97-AF65-F5344CB8AC3E}">
        <p14:creationId xmlns:p14="http://schemas.microsoft.com/office/powerpoint/2010/main" val="162094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bwMode="auto">
          <a:xfrm>
            <a:off x="457200" y="29688"/>
            <a:ext cx="11647714" cy="7278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500" dirty="0">
                <a:solidFill>
                  <a:schemeClr val="tx1">
                    <a:lumMod val="75000"/>
                    <a:lumOff val="25000"/>
                  </a:schemeClr>
                </a:solidFill>
              </a:rPr>
              <a:t>3-Year Post-Release </a:t>
            </a:r>
            <a:r>
              <a:rPr lang="en-US" altLang="en-US" sz="3500" dirty="0" err="1">
                <a:solidFill>
                  <a:schemeClr val="tx1">
                    <a:lumMod val="75000"/>
                    <a:lumOff val="25000"/>
                  </a:schemeClr>
                </a:solidFill>
              </a:rPr>
              <a:t>Rearrest</a:t>
            </a:r>
            <a:r>
              <a:rPr lang="en-US" altLang="en-US" sz="3500" dirty="0">
                <a:solidFill>
                  <a:schemeClr val="tx1">
                    <a:lumMod val="75000"/>
                    <a:lumOff val="25000"/>
                  </a:schemeClr>
                </a:solidFill>
              </a:rPr>
              <a:t> Rates Among  </a:t>
            </a:r>
            <a:r>
              <a:rPr lang="en-US" altLang="en-US" sz="3500" i="1" u="sng" dirty="0">
                <a:solidFill>
                  <a:schemeClr val="tx1">
                    <a:lumMod val="75000"/>
                    <a:lumOff val="25000"/>
                  </a:schemeClr>
                </a:solidFill>
              </a:rPr>
              <a:t>Statewide</a:t>
            </a:r>
            <a:r>
              <a:rPr lang="en-US" altLang="en-US" sz="3500" dirty="0">
                <a:solidFill>
                  <a:schemeClr val="tx1">
                    <a:lumMod val="75000"/>
                    <a:lumOff val="25000"/>
                  </a:schemeClr>
                </a:solidFill>
              </a:rPr>
              <a:t> </a:t>
            </a:r>
            <a:r>
              <a:rPr lang="en-US" altLang="en-US" sz="3500" i="1" u="sng" dirty="0">
                <a:solidFill>
                  <a:schemeClr val="tx1">
                    <a:lumMod val="75000"/>
                    <a:lumOff val="25000"/>
                  </a:schemeClr>
                </a:solidFill>
              </a:rPr>
              <a:t>IDOC Exits</a:t>
            </a:r>
          </a:p>
        </p:txBody>
      </p:sp>
      <p:graphicFrame>
        <p:nvGraphicFramePr>
          <p:cNvPr id="2" name="Content Placeholder 9"/>
          <p:cNvGraphicFramePr>
            <a:graphicFrameLocks noGrp="1"/>
          </p:cNvGraphicFramePr>
          <p:nvPr>
            <p:ph idx="1"/>
          </p:nvPr>
        </p:nvGraphicFramePr>
        <p:xfrm>
          <a:off x="359227" y="757557"/>
          <a:ext cx="8654143" cy="5603382"/>
        </p:xfrm>
        <a:graphic>
          <a:graphicData uri="http://schemas.openxmlformats.org/drawingml/2006/chart">
            <c:chart xmlns:c="http://schemas.openxmlformats.org/drawingml/2006/chart" xmlns:r="http://schemas.openxmlformats.org/officeDocument/2006/relationships" r:id="rId4"/>
          </a:graphicData>
        </a:graphic>
      </p:graphicFrame>
      <p:sp>
        <p:nvSpPr>
          <p:cNvPr id="43012" name="TextBox 10"/>
          <p:cNvSpPr txBox="1">
            <a:spLocks noChangeArrowheads="1"/>
          </p:cNvSpPr>
          <p:nvPr/>
        </p:nvSpPr>
        <p:spPr bwMode="auto">
          <a:xfrm>
            <a:off x="8016875" y="757557"/>
            <a:ext cx="41751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2"/>
                </a:solidFill>
                <a:latin typeface="Times" panose="02020603050405020304" pitchFamily="18" charset="0"/>
              </a:defRPr>
            </a:lvl1pPr>
            <a:lvl2pPr marL="742950" indent="-285750">
              <a:defRPr sz="4400">
                <a:solidFill>
                  <a:schemeClr val="tx2"/>
                </a:solidFill>
                <a:latin typeface="Times" panose="02020603050405020304" pitchFamily="18" charset="0"/>
              </a:defRPr>
            </a:lvl2pPr>
            <a:lvl3pPr marL="1143000" indent="-228600">
              <a:defRPr sz="4400">
                <a:solidFill>
                  <a:schemeClr val="tx2"/>
                </a:solidFill>
                <a:latin typeface="Times" panose="02020603050405020304" pitchFamily="18" charset="0"/>
              </a:defRPr>
            </a:lvl3pPr>
            <a:lvl4pPr marL="1600200" indent="-228600">
              <a:defRPr sz="4400">
                <a:solidFill>
                  <a:schemeClr val="tx2"/>
                </a:solidFill>
                <a:latin typeface="Times" panose="02020603050405020304" pitchFamily="18" charset="0"/>
              </a:defRPr>
            </a:lvl4pPr>
            <a:lvl5pPr marL="2057400" indent="-228600">
              <a:defRPr sz="4400">
                <a:solidFill>
                  <a:schemeClr val="tx2"/>
                </a:solidFill>
                <a:latin typeface="Times" panose="02020603050405020304" pitchFamily="18" charset="0"/>
              </a:defRPr>
            </a:lvl5pPr>
            <a:lvl6pPr marL="2514600" indent="-228600" eaLnBrk="0" fontAlgn="base" hangingPunct="0">
              <a:spcBef>
                <a:spcPct val="0"/>
              </a:spcBef>
              <a:spcAft>
                <a:spcPct val="0"/>
              </a:spcAft>
              <a:defRPr sz="4400">
                <a:solidFill>
                  <a:schemeClr val="tx2"/>
                </a:solidFill>
                <a:latin typeface="Times" panose="02020603050405020304" pitchFamily="18" charset="0"/>
              </a:defRPr>
            </a:lvl6pPr>
            <a:lvl7pPr marL="2971800" indent="-228600" eaLnBrk="0" fontAlgn="base" hangingPunct="0">
              <a:spcBef>
                <a:spcPct val="0"/>
              </a:spcBef>
              <a:spcAft>
                <a:spcPct val="0"/>
              </a:spcAft>
              <a:defRPr sz="4400">
                <a:solidFill>
                  <a:schemeClr val="tx2"/>
                </a:solidFill>
                <a:latin typeface="Times" panose="02020603050405020304" pitchFamily="18" charset="0"/>
              </a:defRPr>
            </a:lvl7pPr>
            <a:lvl8pPr marL="3429000" indent="-228600" eaLnBrk="0" fontAlgn="base" hangingPunct="0">
              <a:spcBef>
                <a:spcPct val="0"/>
              </a:spcBef>
              <a:spcAft>
                <a:spcPct val="0"/>
              </a:spcAft>
              <a:defRPr sz="4400">
                <a:solidFill>
                  <a:schemeClr val="tx2"/>
                </a:solidFill>
                <a:latin typeface="Times" panose="02020603050405020304" pitchFamily="18" charset="0"/>
              </a:defRPr>
            </a:lvl8pPr>
            <a:lvl9pPr marL="3886200" indent="-228600" eaLnBrk="0" fontAlgn="base" hangingPunct="0">
              <a:spcBef>
                <a:spcPct val="0"/>
              </a:spcBef>
              <a:spcAft>
                <a:spcPct val="0"/>
              </a:spcAft>
              <a:defRPr sz="4400">
                <a:solidFill>
                  <a:schemeClr val="tx2"/>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Times" panose="02020603050405020304" pitchFamily="18" charset="0"/>
                <a:ea typeface="+mn-ea"/>
                <a:cs typeface="+mn-cs"/>
              </a:rPr>
              <a:t>61% arrested for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44546A"/>
                </a:solidFill>
                <a:effectLst/>
                <a:uLnTx/>
                <a:uFillTx/>
                <a:latin typeface="Times" panose="02020603050405020304" pitchFamily="18" charset="0"/>
                <a:ea typeface="+mn-ea"/>
                <a:cs typeface="+mn-cs"/>
              </a:rPr>
              <a:t>most often a non-violent offense</a:t>
            </a:r>
          </a:p>
        </p:txBody>
      </p:sp>
      <p:sp>
        <p:nvSpPr>
          <p:cNvPr id="5" name="Text Box 5"/>
          <p:cNvSpPr txBox="1">
            <a:spLocks noChangeArrowheads="1"/>
          </p:cNvSpPr>
          <p:nvPr/>
        </p:nvSpPr>
        <p:spPr bwMode="auto">
          <a:xfrm>
            <a:off x="0" y="6208329"/>
            <a:ext cx="7620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a:ea typeface="+mn-ea"/>
                <a:cs typeface="+mn-cs"/>
              </a:rPr>
              <a:t>Source: Analyses by Loyola’s Center for Criminal Justice of data provided by the Illinois Department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a:ea typeface="+mn-ea"/>
                <a:cs typeface="+mn-cs"/>
              </a:rPr>
              <a:t>of Corrections’ Planning and Research Unit and CHRI data generated and provided by the Research and Analysis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a:ea typeface="+mn-ea"/>
                <a:cs typeface="+mn-cs"/>
              </a:rPr>
              <a:t>Unit, Illinois Criminal Justice Information Authority</a:t>
            </a:r>
          </a:p>
        </p:txBody>
      </p:sp>
    </p:spTree>
    <p:custDataLst>
      <p:tags r:id="rId1"/>
    </p:custDataLst>
    <p:extLst>
      <p:ext uri="{BB962C8B-B14F-4D97-AF65-F5344CB8AC3E}">
        <p14:creationId xmlns:p14="http://schemas.microsoft.com/office/powerpoint/2010/main" val="323720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5896" y="0"/>
            <a:ext cx="115028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500" dirty="0">
                <a:solidFill>
                  <a:schemeClr val="tx1">
                    <a:lumMod val="75000"/>
                    <a:lumOff val="25000"/>
                  </a:schemeClr>
                </a:solidFill>
              </a:rPr>
              <a:t>Long-Term Recidivism of Sheridan Correctional Center Participants vs. Comparison Group, 8-Years Post Release (2014)</a:t>
            </a:r>
          </a:p>
        </p:txBody>
      </p:sp>
      <p:graphicFrame>
        <p:nvGraphicFramePr>
          <p:cNvPr id="2" name="Object 4"/>
          <p:cNvGraphicFramePr>
            <a:graphicFrameLocks noGrp="1" noChangeAspect="1"/>
          </p:cNvGraphicFramePr>
          <p:nvPr>
            <p:ph type="chart" idx="1"/>
          </p:nvPr>
        </p:nvGraphicFramePr>
        <p:xfrm>
          <a:off x="125897" y="1016000"/>
          <a:ext cx="11761304" cy="564189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0" y="6304002"/>
            <a:ext cx="8713304" cy="553998"/>
          </a:xfrm>
          <a:prstGeom prst="rect">
            <a:avLst/>
          </a:prstGeom>
        </p:spPr>
        <p:txBody>
          <a:bodyPr wrap="square">
            <a:spAutoFit/>
          </a:bodyPr>
          <a:lstStyle/>
          <a:p>
            <a:pPr lvl="0"/>
            <a:r>
              <a:rPr lang="en-US" sz="1500" dirty="0">
                <a:solidFill>
                  <a:schemeClr val="tx1">
                    <a:lumMod val="75000"/>
                    <a:lumOff val="25000"/>
                  </a:schemeClr>
                </a:solidFill>
              </a:rPr>
              <a:t>Source: David E. Olson &amp; Arthur J. Lurigio (2014) The Long-Term Effects of Prison-Based</a:t>
            </a:r>
          </a:p>
          <a:p>
            <a:pPr lvl="0"/>
            <a:r>
              <a:rPr lang="en-US" sz="1500" dirty="0">
                <a:solidFill>
                  <a:schemeClr val="tx1">
                    <a:lumMod val="75000"/>
                    <a:lumOff val="25000"/>
                  </a:schemeClr>
                </a:solidFill>
              </a:rPr>
              <a:t>Drug Treatment and Aftercare Services on Recidivism, </a:t>
            </a:r>
            <a:r>
              <a:rPr lang="en-US" sz="1500" i="1" dirty="0">
                <a:solidFill>
                  <a:schemeClr val="tx1">
                    <a:lumMod val="75000"/>
                    <a:lumOff val="25000"/>
                  </a:schemeClr>
                </a:solidFill>
              </a:rPr>
              <a:t>Journal of Offender Rehabilitation</a:t>
            </a:r>
            <a:r>
              <a:rPr lang="en-US" sz="1500" dirty="0">
                <a:solidFill>
                  <a:schemeClr val="tx1">
                    <a:lumMod val="75000"/>
                    <a:lumOff val="25000"/>
                  </a:schemeClr>
                </a:solidFill>
              </a:rPr>
              <a:t>, 53:8, 600-619</a:t>
            </a:r>
          </a:p>
        </p:txBody>
      </p:sp>
    </p:spTree>
    <p:custDataLst>
      <p:tags r:id="rId1"/>
    </p:custDataLst>
    <p:extLst>
      <p:ext uri="{BB962C8B-B14F-4D97-AF65-F5344CB8AC3E}">
        <p14:creationId xmlns:p14="http://schemas.microsoft.com/office/powerpoint/2010/main" val="22306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10515600" cy="1325563"/>
          </a:xfrm>
        </p:spPr>
        <p:txBody>
          <a:bodyPr>
            <a:normAutofit/>
          </a:bodyPr>
          <a:lstStyle/>
          <a:p>
            <a:r>
              <a:rPr lang="en-US" sz="3600" dirty="0"/>
              <a:t>Impact of COVID-19 on Post-Prison Treatment Access and Matriculation (Sheridan &amp; SWICC Experiences)</a:t>
            </a:r>
          </a:p>
        </p:txBody>
      </p:sp>
      <p:sp>
        <p:nvSpPr>
          <p:cNvPr id="4" name="Content Placeholder 3"/>
          <p:cNvSpPr>
            <a:spLocks noGrp="1"/>
          </p:cNvSpPr>
          <p:nvPr>
            <p:ph idx="1"/>
          </p:nvPr>
        </p:nvSpPr>
        <p:spPr>
          <a:xfrm>
            <a:off x="520700" y="1325563"/>
            <a:ext cx="10515600" cy="5176837"/>
          </a:xfrm>
        </p:spPr>
        <p:txBody>
          <a:bodyPr>
            <a:normAutofit/>
          </a:bodyPr>
          <a:lstStyle/>
          <a:p>
            <a:r>
              <a:rPr lang="en-US" dirty="0">
                <a:solidFill>
                  <a:schemeClr val="tx1">
                    <a:lumMod val="75000"/>
                    <a:lumOff val="25000"/>
                  </a:schemeClr>
                </a:solidFill>
              </a:rPr>
              <a:t>COVID negatively impacted </a:t>
            </a:r>
            <a:r>
              <a:rPr lang="en-US" i="1" u="sng" dirty="0">
                <a:solidFill>
                  <a:schemeClr val="tx1">
                    <a:lumMod val="75000"/>
                    <a:lumOff val="25000"/>
                  </a:schemeClr>
                </a:solidFill>
              </a:rPr>
              <a:t>admission</a:t>
            </a:r>
            <a:r>
              <a:rPr lang="en-US" dirty="0">
                <a:solidFill>
                  <a:schemeClr val="tx1">
                    <a:lumMod val="75000"/>
                    <a:lumOff val="25000"/>
                  </a:schemeClr>
                </a:solidFill>
              </a:rPr>
              <a:t> into outpatient treatment programs and residential placements</a:t>
            </a:r>
          </a:p>
          <a:p>
            <a:r>
              <a:rPr lang="en-US" dirty="0">
                <a:solidFill>
                  <a:schemeClr val="tx1">
                    <a:lumMod val="75000"/>
                    <a:lumOff val="25000"/>
                  </a:schemeClr>
                </a:solidFill>
              </a:rPr>
              <a:t>Of those admitted to OP/IOP, COVID had no impact on successful completion, but of those admitted to residential programs, COVID had an adverse effect on successful completion</a:t>
            </a:r>
          </a:p>
          <a:p>
            <a:r>
              <a:rPr lang="en-US" dirty="0">
                <a:solidFill>
                  <a:schemeClr val="tx1">
                    <a:lumMod val="75000"/>
                    <a:lumOff val="25000"/>
                  </a:schemeClr>
                </a:solidFill>
              </a:rPr>
              <a:t>Recidivism still higher for those not admitted to aftercare, but substantially lower post COVID vs. pre-COVID</a:t>
            </a:r>
          </a:p>
          <a:p>
            <a:pPr lvl="1"/>
            <a:r>
              <a:rPr lang="en-US" dirty="0">
                <a:solidFill>
                  <a:schemeClr val="tx1">
                    <a:lumMod val="75000"/>
                    <a:lumOff val="25000"/>
                  </a:schemeClr>
                </a:solidFill>
              </a:rPr>
              <a:t>Complexity of both changes in policing during COVID and changes in policies regarding technical violators returned to prison</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279813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543" y="1122363"/>
            <a:ext cx="11001828" cy="2387600"/>
          </a:xfrm>
        </p:spPr>
        <p:txBody>
          <a:bodyPr>
            <a:normAutofit fontScale="90000"/>
          </a:bodyPr>
          <a:lstStyle/>
          <a:p>
            <a:r>
              <a:rPr lang="en-US" dirty="0">
                <a:solidFill>
                  <a:schemeClr val="tx1">
                    <a:lumMod val="75000"/>
                    <a:lumOff val="25000"/>
                  </a:schemeClr>
                </a:solidFill>
              </a:rPr>
              <a:t>The Evolution and Impact of Drug Treatment Courts (and Other Treatment Courts)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550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a:solidFill>
                  <a:schemeClr val="tx1">
                    <a:lumMod val="75000"/>
                    <a:lumOff val="25000"/>
                  </a:schemeClr>
                </a:solidFill>
              </a:rPr>
              <a:t>From innovation to expectation</a:t>
            </a:r>
          </a:p>
        </p:txBody>
      </p:sp>
      <p:sp>
        <p:nvSpPr>
          <p:cNvPr id="4" name="Content Placeholder 3"/>
          <p:cNvSpPr>
            <a:spLocks noGrp="1"/>
          </p:cNvSpPr>
          <p:nvPr>
            <p:ph idx="1"/>
          </p:nvPr>
        </p:nvSpPr>
        <p:spPr>
          <a:xfrm>
            <a:off x="838200" y="1175657"/>
            <a:ext cx="10515600" cy="5001306"/>
          </a:xfrm>
        </p:spPr>
        <p:txBody>
          <a:bodyPr/>
          <a:lstStyle/>
          <a:p>
            <a:r>
              <a:rPr lang="en-US" dirty="0">
                <a:solidFill>
                  <a:schemeClr val="tx1">
                    <a:lumMod val="75000"/>
                    <a:lumOff val="25000"/>
                  </a:schemeClr>
                </a:solidFill>
              </a:rPr>
              <a:t>Innovation in early 1990s—from expedited criminal case management to incorporation of therapeutic interventions</a:t>
            </a:r>
          </a:p>
          <a:p>
            <a:endParaRPr lang="en-US" dirty="0">
              <a:solidFill>
                <a:schemeClr val="tx1">
                  <a:lumMod val="75000"/>
                  <a:lumOff val="25000"/>
                </a:schemeClr>
              </a:solidFill>
            </a:endParaRPr>
          </a:p>
          <a:p>
            <a:r>
              <a:rPr lang="en-US" dirty="0">
                <a:solidFill>
                  <a:schemeClr val="tx1">
                    <a:lumMod val="75000"/>
                    <a:lumOff val="25000"/>
                  </a:schemeClr>
                </a:solidFill>
              </a:rPr>
              <a:t>From “Drug Court” to “Problem Solving Courts”</a:t>
            </a:r>
          </a:p>
          <a:p>
            <a:endParaRPr lang="en-US" dirty="0">
              <a:solidFill>
                <a:schemeClr val="tx1">
                  <a:lumMod val="75000"/>
                  <a:lumOff val="25000"/>
                </a:schemeClr>
              </a:solidFill>
            </a:endParaRPr>
          </a:p>
          <a:p>
            <a:r>
              <a:rPr lang="en-US" dirty="0">
                <a:solidFill>
                  <a:schemeClr val="tx1">
                    <a:lumMod val="75000"/>
                    <a:lumOff val="25000"/>
                  </a:schemeClr>
                </a:solidFill>
              </a:rPr>
              <a:t>By 2012, roughly 2,000 adult drug treatment courts across the United State; 68 in Illinois</a:t>
            </a:r>
          </a:p>
        </p:txBody>
      </p:sp>
    </p:spTree>
    <p:extLst>
      <p:ext uri="{BB962C8B-B14F-4D97-AF65-F5344CB8AC3E}">
        <p14:creationId xmlns:p14="http://schemas.microsoft.com/office/powerpoint/2010/main" val="133249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5896" y="0"/>
            <a:ext cx="115028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sz="3500" dirty="0">
                <a:solidFill>
                  <a:schemeClr val="tx1">
                    <a:lumMod val="75000"/>
                    <a:lumOff val="25000"/>
                  </a:schemeClr>
                </a:solidFill>
              </a:rPr>
              <a:t>2-Year Recidivism Rates, Prison Exits &amp; Winnebago County Probation Admissions *</a:t>
            </a:r>
          </a:p>
        </p:txBody>
      </p:sp>
      <p:graphicFrame>
        <p:nvGraphicFramePr>
          <p:cNvPr id="2" name="Object 4"/>
          <p:cNvGraphicFramePr>
            <a:graphicFrameLocks noGrp="1" noChangeAspect="1"/>
          </p:cNvGraphicFramePr>
          <p:nvPr>
            <p:ph type="chart" idx="1"/>
          </p:nvPr>
        </p:nvGraphicFramePr>
        <p:xfrm>
          <a:off x="125897" y="1016000"/>
          <a:ext cx="11761304" cy="564189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25896" y="6069540"/>
            <a:ext cx="4572000" cy="784830"/>
          </a:xfrm>
          <a:prstGeom prst="rect">
            <a:avLst/>
          </a:prstGeom>
        </p:spPr>
        <p:txBody>
          <a:bodyPr wrap="square">
            <a:spAutoFit/>
          </a:bodyPr>
          <a:lstStyle/>
          <a:p>
            <a:pPr lvl="0"/>
            <a:r>
              <a:rPr lang="en-US" sz="1500" dirty="0">
                <a:solidFill>
                  <a:schemeClr val="tx1">
                    <a:lumMod val="75000"/>
                    <a:lumOff val="25000"/>
                  </a:schemeClr>
                </a:solidFill>
              </a:rPr>
              <a:t>Source: Analyses by Loyola’s Center for Criminal Justice of data  provided by IDOC’s Planning and Research Unit and the Winnebago County Probation Department</a:t>
            </a:r>
          </a:p>
        </p:txBody>
      </p:sp>
      <p:sp>
        <p:nvSpPr>
          <p:cNvPr id="3" name="TextBox 2"/>
          <p:cNvSpPr txBox="1"/>
          <p:nvPr/>
        </p:nvSpPr>
        <p:spPr>
          <a:xfrm>
            <a:off x="125895" y="5597400"/>
            <a:ext cx="5302447" cy="553998"/>
          </a:xfrm>
          <a:prstGeom prst="rect">
            <a:avLst/>
          </a:prstGeom>
          <a:noFill/>
        </p:spPr>
        <p:txBody>
          <a:bodyPr wrap="square" rtlCol="0">
            <a:spAutoFit/>
          </a:bodyPr>
          <a:lstStyle/>
          <a:p>
            <a:r>
              <a:rPr lang="en-US" sz="1500" dirty="0">
                <a:solidFill>
                  <a:schemeClr val="tx1">
                    <a:lumMod val="75000"/>
                    <a:lumOff val="25000"/>
                  </a:schemeClr>
                </a:solidFill>
              </a:rPr>
              <a:t>* Only those cases with 2 years  elapsed since prison exit &amp; probation admission, excluding decreased </a:t>
            </a:r>
          </a:p>
        </p:txBody>
      </p:sp>
    </p:spTree>
    <p:custDataLst>
      <p:tags r:id="rId1"/>
    </p:custDataLst>
    <p:extLst>
      <p:ext uri="{BB962C8B-B14F-4D97-AF65-F5344CB8AC3E}">
        <p14:creationId xmlns:p14="http://schemas.microsoft.com/office/powerpoint/2010/main" val="8352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543" y="1122363"/>
            <a:ext cx="11001828" cy="2387600"/>
          </a:xfrm>
        </p:spPr>
        <p:txBody>
          <a:bodyPr>
            <a:normAutofit fontScale="90000"/>
          </a:bodyPr>
          <a:lstStyle/>
          <a:p>
            <a:r>
              <a:rPr lang="en-US" dirty="0">
                <a:solidFill>
                  <a:schemeClr val="tx1">
                    <a:lumMod val="75000"/>
                    <a:lumOff val="25000"/>
                  </a:schemeClr>
                </a:solidFill>
              </a:rPr>
              <a:t>Pretrial Reforms and Their Implications for Substance Abuse Treatment of Justice-Involved Populations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146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Calibri Light" panose="020F0302020204030204" pitchFamily="34" charset="0"/>
                <a:cs typeface="Calibri Light" panose="020F0302020204030204" pitchFamily="34" charset="0"/>
              </a:rPr>
              <a:t>JCOIN TCU Hub Communities: Illinois</a:t>
            </a: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6308434" y="1207267"/>
            <a:ext cx="3208187" cy="5468879"/>
          </a:xfrm>
          <a:prstGeom prst="rect">
            <a:avLst/>
          </a:prstGeom>
        </p:spPr>
      </p:pic>
      <p:sp>
        <p:nvSpPr>
          <p:cNvPr id="5" name="Title 1"/>
          <p:cNvSpPr txBox="1">
            <a:spLocks/>
          </p:cNvSpPr>
          <p:nvPr/>
        </p:nvSpPr>
        <p:spPr>
          <a:xfrm>
            <a:off x="2292017" y="1207267"/>
            <a:ext cx="3669177" cy="3943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Winnebago</a:t>
            </a:r>
          </a:p>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Lake</a:t>
            </a:r>
          </a:p>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Kane</a:t>
            </a:r>
          </a:p>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Peoria/Tazewell</a:t>
            </a:r>
          </a:p>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McLean/Macon</a:t>
            </a:r>
          </a:p>
          <a:p>
            <a:pPr marL="457200" indent="-457200">
              <a:buFont typeface="Wingdings" panose="05000000000000000000" pitchFamily="2" charset="2"/>
              <a:buChar char="q"/>
            </a:pPr>
            <a:r>
              <a:rPr lang="en-US" sz="3400" b="0" dirty="0">
                <a:latin typeface="Calibri Light" panose="020F0302020204030204" pitchFamily="34" charset="0"/>
                <a:cs typeface="Calibri Light" panose="020F0302020204030204" pitchFamily="34" charset="0"/>
              </a:rPr>
              <a:t>Madison/St Clair</a:t>
            </a:r>
          </a:p>
        </p:txBody>
      </p:sp>
      <p:sp>
        <p:nvSpPr>
          <p:cNvPr id="6" name="5-Point Star 5"/>
          <p:cNvSpPr/>
          <p:nvPr/>
        </p:nvSpPr>
        <p:spPr>
          <a:xfrm>
            <a:off x="8161108" y="2157574"/>
            <a:ext cx="143837" cy="184934"/>
          </a:xfrm>
          <a:prstGeom prst="star5">
            <a:avLst>
              <a:gd name="adj" fmla="val 50000"/>
              <a:gd name="hf" fmla="val 105146"/>
              <a:gd name="vf" fmla="val 1105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5-Point Star 6"/>
          <p:cNvSpPr/>
          <p:nvPr/>
        </p:nvSpPr>
        <p:spPr>
          <a:xfrm>
            <a:off x="7840608" y="3327114"/>
            <a:ext cx="143837" cy="184934"/>
          </a:xfrm>
          <a:prstGeom prst="star5">
            <a:avLst>
              <a:gd name="adj" fmla="val 50000"/>
              <a:gd name="hf" fmla="val 105146"/>
              <a:gd name="vf" fmla="val 1105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5-Point Star 7"/>
          <p:cNvSpPr/>
          <p:nvPr/>
        </p:nvSpPr>
        <p:spPr>
          <a:xfrm>
            <a:off x="7554933" y="4925626"/>
            <a:ext cx="164384" cy="183221"/>
          </a:xfrm>
          <a:prstGeom prst="star5">
            <a:avLst>
              <a:gd name="adj" fmla="val 50000"/>
              <a:gd name="hf" fmla="val 105146"/>
              <a:gd name="vf" fmla="val 1105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9322550" y="5398231"/>
            <a:ext cx="1125062" cy="6472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rPr>
              <a:t>Yellow = Correctional Facilities</a:t>
            </a:r>
          </a:p>
        </p:txBody>
      </p:sp>
    </p:spTree>
    <p:extLst>
      <p:ext uri="{BB962C8B-B14F-4D97-AF65-F5344CB8AC3E}">
        <p14:creationId xmlns:p14="http://schemas.microsoft.com/office/powerpoint/2010/main" val="399393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89" y="-159532"/>
            <a:ext cx="10515600" cy="1325563"/>
          </a:xfrm>
        </p:spPr>
        <p:txBody>
          <a:bodyPr>
            <a:normAutofit/>
          </a:bodyPr>
          <a:lstStyle/>
          <a:p>
            <a:r>
              <a:rPr lang="en-US" sz="3500" dirty="0">
                <a:solidFill>
                  <a:schemeClr val="tx1">
                    <a:lumMod val="75000"/>
                    <a:lumOff val="25000"/>
                  </a:schemeClr>
                </a:solidFill>
              </a:rPr>
              <a:t>Number of Admissions to Jail and Number of Pretrial Admissions to Jail</a:t>
            </a:r>
          </a:p>
        </p:txBody>
      </p:sp>
      <p:graphicFrame>
        <p:nvGraphicFramePr>
          <p:cNvPr id="6" name="Content Placeholder 5"/>
          <p:cNvGraphicFramePr>
            <a:graphicFrameLocks noGrp="1"/>
          </p:cNvGraphicFramePr>
          <p:nvPr>
            <p:ph idx="1"/>
          </p:nvPr>
        </p:nvGraphicFramePr>
        <p:xfrm>
          <a:off x="509667" y="1166031"/>
          <a:ext cx="11317572" cy="55195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389804"/>
            <a:ext cx="7245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Analyses of data provided by the Illinois Department of Corrections’ Jail and Detention Standards Unit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Loyola University Chicago’s Center for Criminal Justice</a:t>
            </a:r>
          </a:p>
        </p:txBody>
      </p:sp>
    </p:spTree>
    <p:extLst>
      <p:ext uri="{BB962C8B-B14F-4D97-AF65-F5344CB8AC3E}">
        <p14:creationId xmlns:p14="http://schemas.microsoft.com/office/powerpoint/2010/main" val="3678987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89" y="-159532"/>
            <a:ext cx="10515600" cy="1325563"/>
          </a:xfrm>
        </p:spPr>
        <p:txBody>
          <a:bodyPr>
            <a:normAutofit/>
          </a:bodyPr>
          <a:lstStyle/>
          <a:p>
            <a:r>
              <a:rPr lang="en-US" sz="3500" dirty="0">
                <a:solidFill>
                  <a:schemeClr val="tx1">
                    <a:lumMod val="75000"/>
                    <a:lumOff val="25000"/>
                  </a:schemeClr>
                </a:solidFill>
              </a:rPr>
              <a:t>Average Daily Jail Population and Average Daily Pretrial Jail Population</a:t>
            </a:r>
          </a:p>
        </p:txBody>
      </p:sp>
      <p:graphicFrame>
        <p:nvGraphicFramePr>
          <p:cNvPr id="6" name="Content Placeholder 5"/>
          <p:cNvGraphicFramePr>
            <a:graphicFrameLocks noGrp="1"/>
          </p:cNvGraphicFramePr>
          <p:nvPr>
            <p:ph idx="1"/>
          </p:nvPr>
        </p:nvGraphicFramePr>
        <p:xfrm>
          <a:off x="509667" y="1166031"/>
          <a:ext cx="11317572" cy="55195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389804"/>
            <a:ext cx="7245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Analyses of data provided by the Illinois Department of Corrections’ Jail and Detention Standards Unit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Loyola University Chicago’s Center for Criminal Justice</a:t>
            </a:r>
          </a:p>
        </p:txBody>
      </p:sp>
    </p:spTree>
    <p:extLst>
      <p:ext uri="{BB962C8B-B14F-4D97-AF65-F5344CB8AC3E}">
        <p14:creationId xmlns:p14="http://schemas.microsoft.com/office/powerpoint/2010/main" val="4067327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0"/>
            <a:ext cx="11951368" cy="994172"/>
          </a:xfrm>
        </p:spPr>
        <p:txBody>
          <a:bodyPr>
            <a:noAutofit/>
          </a:bodyPr>
          <a:lstStyle/>
          <a:p>
            <a:r>
              <a:rPr lang="en-US" sz="3500" dirty="0">
                <a:solidFill>
                  <a:schemeClr val="tx1">
                    <a:lumMod val="75000"/>
                    <a:lumOff val="25000"/>
                  </a:schemeClr>
                </a:solidFill>
              </a:rPr>
              <a:t>Estimate of Pretrial Detention and Supervision Among Pending Felony Cases in Illinois, 2017-2021 Annual Average</a:t>
            </a:r>
          </a:p>
        </p:txBody>
      </p:sp>
      <p:graphicFrame>
        <p:nvGraphicFramePr>
          <p:cNvPr id="8" name="Content Placeholder 7"/>
          <p:cNvGraphicFramePr>
            <a:graphicFrameLocks noGrp="1"/>
          </p:cNvGraphicFramePr>
          <p:nvPr>
            <p:ph sz="half" idx="1"/>
          </p:nvPr>
        </p:nvGraphicFramePr>
        <p:xfrm>
          <a:off x="2757714" y="609600"/>
          <a:ext cx="8862031" cy="62483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6323616"/>
            <a:ext cx="10668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Analyses by Loyola University Chicago’s Center for Criminal Justice of data provided by the Illinois Department of Corrections’ Jail and Detention Standards Unit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Administrative Office of the Illinois Courts’ Annual Report and on-line Pretrial data portal</a:t>
            </a:r>
          </a:p>
        </p:txBody>
      </p:sp>
    </p:spTree>
    <p:extLst>
      <p:ext uri="{BB962C8B-B14F-4D97-AF65-F5344CB8AC3E}">
        <p14:creationId xmlns:p14="http://schemas.microsoft.com/office/powerpoint/2010/main" val="4291782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11658599" cy="994172"/>
          </a:xfrm>
        </p:spPr>
        <p:txBody>
          <a:bodyPr>
            <a:noAutofit/>
          </a:bodyPr>
          <a:lstStyle/>
          <a:p>
            <a:r>
              <a:rPr lang="en-US" sz="3500" dirty="0">
                <a:solidFill>
                  <a:schemeClr val="tx1">
                    <a:lumMod val="75000"/>
                    <a:lumOff val="25000"/>
                  </a:schemeClr>
                </a:solidFill>
              </a:rPr>
              <a:t>Estimate of Pretrial Detention and Supervision Among Pending Felony Cases, 2017-2021 Annual Average, by Circuit Number</a:t>
            </a:r>
          </a:p>
        </p:txBody>
      </p:sp>
      <p:graphicFrame>
        <p:nvGraphicFramePr>
          <p:cNvPr id="8" name="Content Placeholder 7"/>
          <p:cNvGraphicFramePr>
            <a:graphicFrameLocks noGrp="1"/>
          </p:cNvGraphicFramePr>
          <p:nvPr>
            <p:ph sz="half" idx="1"/>
          </p:nvPr>
        </p:nvGraphicFramePr>
        <p:xfrm>
          <a:off x="1904999" y="2079938"/>
          <a:ext cx="4310744" cy="3556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nvPr>
        </p:nvGraphicFramePr>
        <p:xfrm>
          <a:off x="90716" y="1168345"/>
          <a:ext cx="12088584" cy="586382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0715" y="6417871"/>
            <a:ext cx="106300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Analyses by Loyola University Chicago’s Center for Criminal Justice of data provided by the Illinois Department of Corrections’ Jail and Detention Standards Unit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the Administrative Office of the Illinois Courts’ 2017-2019 Annual Report and on-line Pretrial data portal</a:t>
            </a:r>
          </a:p>
        </p:txBody>
      </p:sp>
    </p:spTree>
    <p:extLst>
      <p:ext uri="{BB962C8B-B14F-4D97-AF65-F5344CB8AC3E}">
        <p14:creationId xmlns:p14="http://schemas.microsoft.com/office/powerpoint/2010/main" val="4017024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85"/>
            <a:ext cx="10515600" cy="1117600"/>
          </a:xfrm>
        </p:spPr>
        <p:txBody>
          <a:bodyPr>
            <a:normAutofit/>
          </a:bodyPr>
          <a:lstStyle/>
          <a:p>
            <a:r>
              <a:rPr lang="en-US" sz="3600" dirty="0">
                <a:solidFill>
                  <a:schemeClr val="tx1">
                    <a:lumMod val="75000"/>
                    <a:lumOff val="25000"/>
                  </a:schemeClr>
                </a:solidFill>
              </a:rPr>
              <a:t>Conclusions</a:t>
            </a:r>
          </a:p>
        </p:txBody>
      </p:sp>
      <p:sp>
        <p:nvSpPr>
          <p:cNvPr id="5" name="Content Placeholder 4"/>
          <p:cNvSpPr>
            <a:spLocks noGrp="1"/>
          </p:cNvSpPr>
          <p:nvPr>
            <p:ph idx="1"/>
          </p:nvPr>
        </p:nvSpPr>
        <p:spPr>
          <a:xfrm>
            <a:off x="838200" y="769257"/>
            <a:ext cx="10758714" cy="5849257"/>
          </a:xfrm>
        </p:spPr>
        <p:txBody>
          <a:bodyPr>
            <a:normAutofit fontScale="92500"/>
          </a:bodyPr>
          <a:lstStyle/>
          <a:p>
            <a:r>
              <a:rPr lang="en-US" dirty="0">
                <a:solidFill>
                  <a:schemeClr val="tx1">
                    <a:lumMod val="75000"/>
                    <a:lumOff val="25000"/>
                  </a:schemeClr>
                </a:solidFill>
              </a:rPr>
              <a:t>Although problem of substance abuse and its adverse consequences are still significant, justice system response has evolved</a:t>
            </a:r>
          </a:p>
          <a:p>
            <a:endParaRPr lang="en-US" dirty="0">
              <a:solidFill>
                <a:schemeClr val="tx1">
                  <a:lumMod val="75000"/>
                  <a:lumOff val="25000"/>
                </a:schemeClr>
              </a:solidFill>
            </a:endParaRPr>
          </a:p>
          <a:p>
            <a:r>
              <a:rPr lang="en-US" dirty="0">
                <a:solidFill>
                  <a:schemeClr val="tx1">
                    <a:lumMod val="75000"/>
                    <a:lumOff val="25000"/>
                  </a:schemeClr>
                </a:solidFill>
              </a:rPr>
              <a:t>A shift in sentencing patterns for those convicted of crimes, particularly felony offenses, away from prison has been spurred by increased application of scientifically supported approaches (Risk-Needs-Responsivity)</a:t>
            </a:r>
          </a:p>
          <a:p>
            <a:endParaRPr lang="en-US" dirty="0">
              <a:solidFill>
                <a:schemeClr val="tx1">
                  <a:lumMod val="75000"/>
                  <a:lumOff val="25000"/>
                </a:schemeClr>
              </a:solidFill>
            </a:endParaRPr>
          </a:p>
          <a:p>
            <a:r>
              <a:rPr lang="en-US" dirty="0">
                <a:solidFill>
                  <a:schemeClr val="tx1">
                    <a:lumMod val="75000"/>
                    <a:lumOff val="25000"/>
                  </a:schemeClr>
                </a:solidFill>
              </a:rPr>
              <a:t>With a smaller prison population, a changing composition in the characteristics of those in prison, and an increased application of scientifically supported approaches, potential for continued reduction in crime and recidivism</a:t>
            </a:r>
          </a:p>
          <a:p>
            <a:endParaRPr lang="en-US" dirty="0">
              <a:solidFill>
                <a:schemeClr val="tx1">
                  <a:lumMod val="75000"/>
                  <a:lumOff val="25000"/>
                </a:schemeClr>
              </a:solidFill>
            </a:endParaRPr>
          </a:p>
          <a:p>
            <a:r>
              <a:rPr lang="en-US" dirty="0">
                <a:solidFill>
                  <a:schemeClr val="tx1">
                    <a:lumMod val="75000"/>
                    <a:lumOff val="25000"/>
                  </a:schemeClr>
                </a:solidFill>
              </a:rPr>
              <a:t>Impact of Pretrial Reform Act on crime, access to substance abuse treatment services, and sentencing to be determined ……..</a:t>
            </a:r>
          </a:p>
        </p:txBody>
      </p:sp>
    </p:spTree>
    <p:extLst>
      <p:ext uri="{BB962C8B-B14F-4D97-AF65-F5344CB8AC3E}">
        <p14:creationId xmlns:p14="http://schemas.microsoft.com/office/powerpoint/2010/main" val="2193661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579" y="0"/>
            <a:ext cx="8229600" cy="3451200"/>
          </a:xfrm>
        </p:spPr>
        <p:txBody>
          <a:bodyPr>
            <a:normAutofit fontScale="90000"/>
          </a:bodyPr>
          <a:lstStyle/>
          <a:p>
            <a:br>
              <a:rPr lang="en-US" b="1" dirty="0"/>
            </a:br>
            <a:br>
              <a:rPr lang="en-US" b="1" dirty="0"/>
            </a:br>
            <a:r>
              <a:rPr lang="en-US" sz="3600" dirty="0"/>
              <a:t>First Responder Deflection</a:t>
            </a:r>
            <a:br>
              <a:rPr lang="en-US" sz="3600" dirty="0"/>
            </a:br>
            <a:r>
              <a:rPr lang="en-US" sz="2800" dirty="0"/>
              <a:t>Innovation that </a:t>
            </a:r>
            <a:r>
              <a:rPr lang="en-US" sz="2800" dirty="0">
                <a:cs typeface="Calibri" panose="020F0502020204030204" pitchFamily="34" charset="0"/>
              </a:rPr>
              <a:t>Reframes the</a:t>
            </a:r>
            <a:br>
              <a:rPr lang="en-US" sz="2800" dirty="0">
                <a:cs typeface="Calibri" panose="020F0502020204030204" pitchFamily="34" charset="0"/>
              </a:rPr>
            </a:br>
            <a:r>
              <a:rPr lang="en-US" sz="2800" dirty="0">
                <a:cs typeface="Calibri" panose="020F0502020204030204" pitchFamily="34" charset="0"/>
              </a:rPr>
              <a:t>Relationship Among Police,</a:t>
            </a:r>
            <a:br>
              <a:rPr lang="en-US" sz="2800" dirty="0">
                <a:cs typeface="Calibri" panose="020F0502020204030204" pitchFamily="34" charset="0"/>
              </a:rPr>
            </a:br>
            <a:r>
              <a:rPr lang="en-US" sz="2800" dirty="0">
                <a:cs typeface="Calibri" panose="020F0502020204030204" pitchFamily="34" charset="0"/>
              </a:rPr>
              <a:t>Treatment, and Community</a:t>
            </a:r>
            <a:br>
              <a:rPr lang="en-US" sz="2400" dirty="0"/>
            </a:br>
            <a:br>
              <a:rPr lang="en-US" dirty="0"/>
            </a:br>
            <a:br>
              <a:rPr lang="en-US" sz="1800" dirty="0"/>
            </a:br>
            <a:br>
              <a:rPr lang="en-US" sz="1800" dirty="0"/>
            </a:br>
            <a:br>
              <a:rPr lang="en-US" sz="1800" dirty="0"/>
            </a:br>
            <a:br>
              <a:rPr lang="en-US" sz="1800" dirty="0"/>
            </a:br>
            <a:endParaRPr lang="en-US" sz="1800" dirty="0"/>
          </a:p>
        </p:txBody>
      </p:sp>
      <p:sp>
        <p:nvSpPr>
          <p:cNvPr id="3" name="Subtitle 2"/>
          <p:cNvSpPr>
            <a:spLocks noGrp="1"/>
          </p:cNvSpPr>
          <p:nvPr>
            <p:ph type="subTitle" idx="1"/>
          </p:nvPr>
        </p:nvSpPr>
        <p:spPr>
          <a:xfrm>
            <a:off x="1788579" y="4204355"/>
            <a:ext cx="4901310" cy="1583239"/>
          </a:xfrm>
        </p:spPr>
        <p:txBody>
          <a:bodyPr/>
          <a:lstStyle/>
          <a:p>
            <a:br>
              <a:rPr lang="en-US" sz="1400" dirty="0"/>
            </a:br>
            <a:endParaRPr lang="en-US" sz="1400" dirty="0"/>
          </a:p>
        </p:txBody>
      </p:sp>
      <p:sp>
        <p:nvSpPr>
          <p:cNvPr id="4" name="Subtitle 2"/>
          <p:cNvSpPr txBox="1">
            <a:spLocks/>
          </p:cNvSpPr>
          <p:nvPr/>
        </p:nvSpPr>
        <p:spPr>
          <a:xfrm>
            <a:off x="2004061" y="3968215"/>
            <a:ext cx="6708153" cy="1819379"/>
          </a:xfrm>
          <a:prstGeom prst="rect">
            <a:avLst/>
          </a:prstGeom>
          <a:no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L="457200" marR="0" lvl="0" indent="-342900" algn="l" rtl="0">
              <a:lnSpc>
                <a:spcPct val="110000"/>
              </a:lnSpc>
              <a:spcBef>
                <a:spcPts val="270"/>
              </a:spcBef>
              <a:spcAft>
                <a:spcPts val="0"/>
              </a:spcAft>
              <a:buClr>
                <a:schemeClr val="lt1"/>
              </a:buClr>
              <a:buSzPts val="1800"/>
              <a:buFont typeface="Arial"/>
              <a:buNone/>
              <a:defRPr sz="1350" b="0" i="0" u="none" strike="noStrike" cap="none">
                <a:solidFill>
                  <a:schemeClr val="lt1"/>
                </a:solidFill>
                <a:latin typeface="Arial"/>
                <a:ea typeface="Arial"/>
                <a:cs typeface="Arial"/>
                <a:sym typeface="Arial"/>
              </a:defRPr>
            </a:lvl1pPr>
            <a:lvl2pPr marL="914400" marR="0" lvl="1" indent="-34290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371600" marR="0" lvl="2" indent="-34290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3pPr>
            <a:lvl4pPr marL="1828800" marR="0" lvl="3" indent="-34290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4pPr>
            <a:lvl5pPr marL="2286000" marR="0" lvl="4" indent="-34290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6pPr>
            <a:lvl7pPr marL="3200400" marR="0" lvl="6" indent="-35560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7pPr>
            <a:lvl8pPr marL="3657600" marR="0" lvl="7" indent="-35560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8pPr>
            <a:lvl9pPr marL="4114800" marR="0" lvl="8" indent="-35560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rial"/>
                <a:ea typeface="Arial"/>
                <a:cs typeface="Arial"/>
                <a:sym typeface="Arial"/>
              </a:defRPr>
            </a:lvl9pPr>
          </a:lstStyle>
          <a:p>
            <a:r>
              <a:rPr lang="en-US" sz="1400" kern="0" dirty="0"/>
              <a:t>Jon Ross, PhD</a:t>
            </a:r>
          </a:p>
          <a:p>
            <a:r>
              <a:rPr lang="en-US" sz="1400" kern="0" dirty="0"/>
              <a:t>Director of Research &amp; Evaluation</a:t>
            </a:r>
          </a:p>
          <a:p>
            <a:r>
              <a:rPr lang="en-US" sz="1600" b="1" dirty="0"/>
              <a:t>TASC’s Center for Health and Justice</a:t>
            </a:r>
          </a:p>
          <a:p>
            <a:endParaRPr lang="en-US" sz="1600" b="1" dirty="0"/>
          </a:p>
          <a:p>
            <a:r>
              <a:rPr lang="en-US" sz="2000" b="1" dirty="0"/>
              <a:t>ICB 2023</a:t>
            </a:r>
          </a:p>
          <a:p>
            <a:r>
              <a:rPr lang="en-US" sz="1600" b="1" dirty="0"/>
              <a:t> </a:t>
            </a:r>
          </a:p>
          <a:p>
            <a:endParaRPr lang="en-US" sz="1400" kern="0" dirty="0"/>
          </a:p>
        </p:txBody>
      </p:sp>
    </p:spTree>
    <p:extLst>
      <p:ext uri="{BB962C8B-B14F-4D97-AF65-F5344CB8AC3E}">
        <p14:creationId xmlns:p14="http://schemas.microsoft.com/office/powerpoint/2010/main" val="2214858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176" y="614888"/>
            <a:ext cx="8229600" cy="781500"/>
          </a:xfrm>
        </p:spPr>
        <p:txBody>
          <a:bodyPr/>
          <a:lstStyle/>
          <a:p>
            <a:r>
              <a:rPr lang="en-US" dirty="0"/>
              <a:t>Center for </a:t>
            </a:r>
            <a:r>
              <a:rPr lang="en-US" sz="3200" dirty="0"/>
              <a:t>Health</a:t>
            </a:r>
            <a:r>
              <a:rPr lang="en-US" dirty="0"/>
              <a:t> &amp; Justice (CHJ)</a:t>
            </a:r>
          </a:p>
        </p:txBody>
      </p:sp>
      <p:sp>
        <p:nvSpPr>
          <p:cNvPr id="3" name="Subtitle 2"/>
          <p:cNvSpPr>
            <a:spLocks noGrp="1"/>
          </p:cNvSpPr>
          <p:nvPr>
            <p:ph type="subTitle" idx="1"/>
          </p:nvPr>
        </p:nvSpPr>
        <p:spPr>
          <a:xfrm>
            <a:off x="1954176" y="1527643"/>
            <a:ext cx="8229600" cy="3591600"/>
          </a:xfrm>
        </p:spPr>
        <p:txBody>
          <a:bodyPr/>
          <a:lstStyle/>
          <a:p>
            <a:r>
              <a:rPr lang="en-US" sz="2000" dirty="0"/>
              <a:t>Provides consulting nationally and internationally on alternatives to arrest and incarceration </a:t>
            </a:r>
          </a:p>
          <a:p>
            <a:r>
              <a:rPr lang="en-US" sz="2000" dirty="0"/>
              <a:t>Grounded in TASC’s 45+ years of operational experience providing specialized case management to individuals with a SUD and MH across the justice system</a:t>
            </a:r>
          </a:p>
          <a:p>
            <a:r>
              <a:rPr lang="en-US" sz="2000" dirty="0"/>
              <a:t>Participates in research on deflection and projects related to treatment/recovery, reentry, etc.</a:t>
            </a:r>
          </a:p>
        </p:txBody>
      </p:sp>
    </p:spTree>
    <p:extLst>
      <p:ext uri="{BB962C8B-B14F-4D97-AF65-F5344CB8AC3E}">
        <p14:creationId xmlns:p14="http://schemas.microsoft.com/office/powerpoint/2010/main" val="111639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br>
              <a:rPr lang="en-US" dirty="0"/>
            </a:br>
            <a:br>
              <a:rPr lang="en-US" dirty="0"/>
            </a:br>
            <a:r>
              <a:rPr lang="en-US" dirty="0"/>
              <a:t>Deflection 101</a:t>
            </a:r>
          </a:p>
        </p:txBody>
      </p:sp>
    </p:spTree>
    <p:extLst>
      <p:ext uri="{BB962C8B-B14F-4D97-AF65-F5344CB8AC3E}">
        <p14:creationId xmlns:p14="http://schemas.microsoft.com/office/powerpoint/2010/main" val="2019619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1981200" y="396783"/>
            <a:ext cx="8229600" cy="692700"/>
          </a:xfrm>
          <a:prstGeom prst="rect">
            <a:avLst/>
          </a:prstGeom>
          <a:noFill/>
          <a:ln>
            <a:noFill/>
          </a:ln>
        </p:spPr>
        <p:txBody>
          <a:bodyPr spcFirstLastPara="1" wrap="square" lIns="91425" tIns="45700" rIns="91425" bIns="45700" anchor="t" anchorCtr="0">
            <a:noAutofit/>
          </a:bodyPr>
          <a:lstStyle/>
          <a:p>
            <a:r>
              <a:rPr lang="en-US" dirty="0"/>
              <a:t>Variety of Terms for Deflection</a:t>
            </a:r>
            <a:endParaRPr dirty="0"/>
          </a:p>
        </p:txBody>
      </p:sp>
      <p:sp>
        <p:nvSpPr>
          <p:cNvPr id="397" name="Google Shape;397;p66"/>
          <p:cNvSpPr txBox="1">
            <a:spLocks noGrp="1"/>
          </p:cNvSpPr>
          <p:nvPr>
            <p:ph type="body" idx="1"/>
          </p:nvPr>
        </p:nvSpPr>
        <p:spPr>
          <a:xfrm>
            <a:off x="1981200" y="1263149"/>
            <a:ext cx="4038600" cy="4526100"/>
          </a:xfrm>
          <a:prstGeom prst="rect">
            <a:avLst/>
          </a:prstGeom>
          <a:noFill/>
          <a:ln>
            <a:noFill/>
          </a:ln>
        </p:spPr>
        <p:txBody>
          <a:bodyPr spcFirstLastPara="1" wrap="square" lIns="91425" tIns="45700" rIns="91425" bIns="45700" anchor="t" anchorCtr="0">
            <a:noAutofit/>
          </a:bodyPr>
          <a:lstStyle/>
          <a:p>
            <a:pPr marL="428625" indent="-285750">
              <a:spcBef>
                <a:spcPts val="0"/>
              </a:spcBef>
            </a:pPr>
            <a:r>
              <a:rPr lang="en-US" sz="1800" dirty="0">
                <a:solidFill>
                  <a:srgbClr val="00B050"/>
                </a:solidFill>
              </a:rPr>
              <a:t>First Responder Diversion</a:t>
            </a:r>
          </a:p>
          <a:p>
            <a:pPr marL="428625" indent="-285750">
              <a:spcBef>
                <a:spcPts val="0"/>
              </a:spcBef>
            </a:pPr>
            <a:endParaRPr lang="en-US" sz="1800" dirty="0">
              <a:solidFill>
                <a:srgbClr val="00B050"/>
              </a:solidFill>
            </a:endParaRPr>
          </a:p>
          <a:p>
            <a:pPr marL="428625" indent="-285750">
              <a:spcBef>
                <a:spcPts val="0"/>
              </a:spcBef>
            </a:pPr>
            <a:r>
              <a:rPr lang="en-US" sz="1800" dirty="0">
                <a:solidFill>
                  <a:srgbClr val="00B050"/>
                </a:solidFill>
              </a:rPr>
              <a:t>Deflection</a:t>
            </a:r>
            <a:endParaRPr sz="1800" dirty="0">
              <a:solidFill>
                <a:srgbClr val="00B050"/>
              </a:solidFill>
            </a:endParaRPr>
          </a:p>
          <a:p>
            <a:pPr marL="428625" indent="-285750">
              <a:spcBef>
                <a:spcPts val="1800"/>
              </a:spcBef>
            </a:pPr>
            <a:r>
              <a:rPr lang="en-US" sz="1800" dirty="0">
                <a:solidFill>
                  <a:srgbClr val="00B050"/>
                </a:solidFill>
              </a:rPr>
              <a:t>Pre-arrest diversion (PAD)</a:t>
            </a:r>
            <a:endParaRPr sz="1800" dirty="0">
              <a:solidFill>
                <a:srgbClr val="00B050"/>
              </a:solidFill>
            </a:endParaRPr>
          </a:p>
          <a:p>
            <a:pPr marL="428625" indent="-285750">
              <a:spcBef>
                <a:spcPts val="1800"/>
              </a:spcBef>
            </a:pPr>
            <a:r>
              <a:rPr lang="en-US" sz="1800" dirty="0">
                <a:solidFill>
                  <a:schemeClr val="tx1"/>
                </a:solidFill>
              </a:rPr>
              <a:t>Pre-booking diversion</a:t>
            </a:r>
            <a:endParaRPr sz="1800" dirty="0">
              <a:solidFill>
                <a:schemeClr val="tx1"/>
              </a:solidFill>
            </a:endParaRPr>
          </a:p>
          <a:p>
            <a:pPr marL="428625" indent="-285750">
              <a:spcBef>
                <a:spcPts val="1800"/>
              </a:spcBef>
            </a:pPr>
            <a:r>
              <a:rPr lang="en-US" sz="1800" dirty="0">
                <a:solidFill>
                  <a:schemeClr val="tx1"/>
                </a:solidFill>
              </a:rPr>
              <a:t>Law enforcement assisted diversion</a:t>
            </a:r>
          </a:p>
          <a:p>
            <a:pPr marL="428625" indent="-285750">
              <a:spcBef>
                <a:spcPts val="1800"/>
              </a:spcBef>
              <a:defRPr/>
            </a:pPr>
            <a:r>
              <a:rPr lang="en-US" sz="1800" dirty="0">
                <a:solidFill>
                  <a:schemeClr val="tx1"/>
                </a:solidFill>
              </a:rPr>
              <a:t>Alternatives to Arrest (A2A)</a:t>
            </a:r>
          </a:p>
          <a:p>
            <a:pPr marL="142875" indent="0">
              <a:spcBef>
                <a:spcPts val="1800"/>
              </a:spcBef>
              <a:buNone/>
              <a:defRPr/>
            </a:pPr>
            <a:endParaRPr lang="en-US" sz="1800" dirty="0">
              <a:solidFill>
                <a:schemeClr val="bg1">
                  <a:lumMod val="50000"/>
                </a:schemeClr>
              </a:solidFill>
            </a:endParaRPr>
          </a:p>
        </p:txBody>
      </p:sp>
      <p:sp>
        <p:nvSpPr>
          <p:cNvPr id="398" name="Google Shape;398;p66"/>
          <p:cNvSpPr/>
          <p:nvPr/>
        </p:nvSpPr>
        <p:spPr>
          <a:xfrm>
            <a:off x="1524000" y="4949631"/>
            <a:ext cx="9144000" cy="1015800"/>
          </a:xfrm>
          <a:prstGeom prst="rect">
            <a:avLst/>
          </a:prstGeom>
          <a:noFill/>
          <a:ln>
            <a:noFill/>
          </a:ln>
        </p:spPr>
        <p:txBody>
          <a:bodyPr spcFirstLastPara="1" wrap="square" lIns="91425" tIns="45700" rIns="91425" bIns="45700" anchor="t" anchorCtr="0">
            <a:noAutofit/>
          </a:bodyPr>
          <a:lstStyle/>
          <a:p>
            <a:pPr algn="ctr">
              <a:buClr>
                <a:srgbClr val="000000"/>
              </a:buClr>
              <a:defRPr/>
            </a:pPr>
            <a:r>
              <a:rPr lang="en-US" sz="2400" b="1" kern="0" dirty="0">
                <a:solidFill>
                  <a:srgbClr val="355474"/>
                </a:solidFill>
                <a:latin typeface="Arial"/>
                <a:ea typeface="Arial"/>
                <a:cs typeface="Arial"/>
                <a:sym typeface="Arial"/>
              </a:rPr>
              <a:t>Whatever It’s Called: </a:t>
            </a:r>
            <a:r>
              <a:rPr lang="en-US" sz="2400" b="1" kern="0" dirty="0">
                <a:solidFill>
                  <a:srgbClr val="00B050"/>
                </a:solidFill>
                <a:latin typeface="Arial"/>
                <a:ea typeface="Arial"/>
                <a:cs typeface="Arial"/>
                <a:sym typeface="Arial"/>
              </a:rPr>
              <a:t>Third Way for Police</a:t>
            </a:r>
            <a:br>
              <a:rPr lang="en-US" sz="2400" b="1" kern="0" dirty="0">
                <a:solidFill>
                  <a:srgbClr val="00B050"/>
                </a:solidFill>
                <a:latin typeface="Arial"/>
                <a:ea typeface="Arial"/>
                <a:cs typeface="Arial"/>
                <a:sym typeface="Arial"/>
              </a:rPr>
            </a:br>
            <a:r>
              <a:rPr lang="en-US" sz="2400" b="1" kern="0" dirty="0">
                <a:solidFill>
                  <a:srgbClr val="355474"/>
                </a:solidFill>
                <a:latin typeface="Arial"/>
                <a:ea typeface="Arial"/>
                <a:cs typeface="Arial"/>
                <a:sym typeface="Arial"/>
              </a:rPr>
              <a:t>1) Arrest 2) Take No Action </a:t>
            </a:r>
            <a:r>
              <a:rPr lang="en-US" sz="2400" b="1" kern="0" dirty="0">
                <a:solidFill>
                  <a:srgbClr val="00B050"/>
                </a:solidFill>
                <a:latin typeface="Arial"/>
                <a:ea typeface="Arial"/>
                <a:cs typeface="Arial"/>
                <a:sym typeface="Arial"/>
              </a:rPr>
              <a:t>3) Deflect</a:t>
            </a:r>
            <a:endParaRPr sz="1400" kern="0" dirty="0">
              <a:solidFill>
                <a:srgbClr val="00B050"/>
              </a:solidFill>
              <a:latin typeface="Arial"/>
              <a:ea typeface="Arial"/>
              <a:cs typeface="Arial"/>
              <a:sym typeface="Arial"/>
            </a:endParaRPr>
          </a:p>
        </p:txBody>
      </p:sp>
      <p:sp>
        <p:nvSpPr>
          <p:cNvPr id="399" name="Google Shape;399;p66"/>
          <p:cNvSpPr txBox="1"/>
          <p:nvPr/>
        </p:nvSpPr>
        <p:spPr>
          <a:xfrm>
            <a:off x="6096000" y="968181"/>
            <a:ext cx="3814200" cy="3355500"/>
          </a:xfrm>
          <a:prstGeom prst="rect">
            <a:avLst/>
          </a:prstGeom>
          <a:noFill/>
          <a:ln>
            <a:noFill/>
          </a:ln>
        </p:spPr>
        <p:txBody>
          <a:bodyPr spcFirstLastPara="1" wrap="square" lIns="91425" tIns="91425" rIns="91425" bIns="91425" anchor="t" anchorCtr="0">
            <a:noAutofit/>
          </a:bodyPr>
          <a:lstStyle/>
          <a:p>
            <a:pPr marL="428625" indent="-285750">
              <a:spcBef>
                <a:spcPts val="1800"/>
              </a:spcBef>
              <a:buClr>
                <a:srgbClr val="7F7F7F"/>
              </a:buClr>
              <a:buSzPts val="2800"/>
              <a:buFont typeface="Arial"/>
              <a:buChar char="•"/>
              <a:defRPr/>
            </a:pPr>
            <a:r>
              <a:rPr lang="en-US" dirty="0">
                <a:solidFill>
                  <a:schemeClr val="accent2"/>
                </a:solidFill>
                <a:latin typeface="Arial"/>
                <a:ea typeface="Arial"/>
                <a:cs typeface="Arial"/>
                <a:sym typeface="Arial"/>
              </a:rPr>
              <a:t>Co-responder </a:t>
            </a:r>
            <a:endParaRPr dirty="0">
              <a:solidFill>
                <a:schemeClr val="accent2"/>
              </a:solidFill>
              <a:latin typeface="Arial"/>
              <a:ea typeface="Arial"/>
              <a:cs typeface="Arial"/>
              <a:sym typeface="Arial"/>
            </a:endParaRPr>
          </a:p>
          <a:p>
            <a:pPr marL="428625" indent="-285750">
              <a:spcBef>
                <a:spcPts val="1800"/>
              </a:spcBef>
              <a:buClr>
                <a:srgbClr val="7F7F7F"/>
              </a:buClr>
              <a:buSzPts val="2800"/>
              <a:buFont typeface="Arial"/>
              <a:buChar char="•"/>
              <a:defRPr/>
            </a:pPr>
            <a:r>
              <a:rPr lang="en-US" dirty="0">
                <a:solidFill>
                  <a:schemeClr val="accent2"/>
                </a:solidFill>
                <a:latin typeface="Arial"/>
                <a:ea typeface="Arial"/>
                <a:cs typeface="Arial"/>
                <a:sym typeface="Arial"/>
              </a:rPr>
              <a:t>Mobile Crisis Teams</a:t>
            </a:r>
          </a:p>
          <a:p>
            <a:pPr marL="428625" indent="-285750">
              <a:spcBef>
                <a:spcPts val="1800"/>
              </a:spcBef>
              <a:buClr>
                <a:srgbClr val="7F7F7F"/>
              </a:buClr>
              <a:buSzPts val="2800"/>
              <a:buFont typeface="Arial"/>
              <a:buChar char="•"/>
              <a:defRPr/>
            </a:pPr>
            <a:r>
              <a:rPr lang="en-US" dirty="0">
                <a:solidFill>
                  <a:schemeClr val="accent2"/>
                </a:solidFill>
                <a:latin typeface="Arial"/>
                <a:ea typeface="Arial"/>
                <a:cs typeface="Arial"/>
                <a:sym typeface="Arial"/>
              </a:rPr>
              <a:t>Crisis Intervention Teams (CIT)</a:t>
            </a:r>
          </a:p>
          <a:p>
            <a:pPr marL="428625" indent="-285750">
              <a:spcBef>
                <a:spcPts val="1800"/>
              </a:spcBef>
              <a:buClr>
                <a:srgbClr val="7F7F7F"/>
              </a:buClr>
              <a:buSzPts val="2800"/>
              <a:buFont typeface="Arial"/>
              <a:buChar char="•"/>
              <a:defRPr/>
            </a:pPr>
            <a:r>
              <a:rPr lang="en-US" dirty="0">
                <a:solidFill>
                  <a:schemeClr val="accent2"/>
                </a:solidFill>
                <a:latin typeface="Arial"/>
                <a:ea typeface="Arial"/>
                <a:cs typeface="Arial"/>
                <a:sym typeface="Arial"/>
              </a:rPr>
              <a:t>Crisis/Triage centers</a:t>
            </a:r>
          </a:p>
          <a:p>
            <a:pPr marL="428625" indent="-285750">
              <a:spcBef>
                <a:spcPts val="1800"/>
              </a:spcBef>
              <a:buClr>
                <a:srgbClr val="7F7F7F"/>
              </a:buClr>
              <a:buSzPts val="1800"/>
              <a:buFont typeface="Arial"/>
              <a:buChar char="•"/>
              <a:defRPr/>
            </a:pPr>
            <a:endParaRPr lang="en-US" kern="0" dirty="0">
              <a:solidFill>
                <a:srgbClr val="C00000"/>
              </a:solidFill>
              <a:latin typeface="Arial"/>
              <a:cs typeface="Arial"/>
              <a:sym typeface="Arial"/>
            </a:endParaRPr>
          </a:p>
          <a:p>
            <a:pPr marL="142875">
              <a:spcBef>
                <a:spcPts val="1800"/>
              </a:spcBef>
              <a:buClr>
                <a:srgbClr val="7F7F7F"/>
              </a:buClr>
              <a:buSzPts val="1800"/>
              <a:defRPr/>
            </a:pPr>
            <a:r>
              <a:rPr lang="en-US" i="1" kern="0" dirty="0">
                <a:solidFill>
                  <a:srgbClr val="000000"/>
                </a:solidFill>
                <a:latin typeface="Arial"/>
                <a:cs typeface="Arial"/>
                <a:sym typeface="Arial"/>
              </a:rPr>
              <a:t>**Note language differences:   Crisis v. Non-Crisis approaches**</a:t>
            </a:r>
          </a:p>
        </p:txBody>
      </p:sp>
    </p:spTree>
    <p:extLst>
      <p:ext uri="{BB962C8B-B14F-4D97-AF65-F5344CB8AC3E}">
        <p14:creationId xmlns:p14="http://schemas.microsoft.com/office/powerpoint/2010/main" val="4288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8"/>
          <p:cNvSpPr txBox="1">
            <a:spLocks noGrp="1"/>
          </p:cNvSpPr>
          <p:nvPr>
            <p:ph type="ctrTitle"/>
          </p:nvPr>
        </p:nvSpPr>
        <p:spPr>
          <a:xfrm>
            <a:off x="1954176" y="403762"/>
            <a:ext cx="8229600" cy="808431"/>
          </a:xfrm>
          <a:prstGeom prst="rect">
            <a:avLst/>
          </a:prstGeom>
          <a:noFill/>
          <a:ln>
            <a:noFill/>
          </a:ln>
        </p:spPr>
        <p:txBody>
          <a:bodyPr spcFirstLastPara="1" wrap="square" lIns="91425" tIns="45700" rIns="91425" bIns="45700" anchor="t" anchorCtr="0">
            <a:noAutofit/>
          </a:bodyPr>
          <a:lstStyle/>
          <a:p>
            <a:r>
              <a:rPr lang="en-US" dirty="0"/>
              <a:t>How Deflection Differs from Other Types of Justice Diversion</a:t>
            </a:r>
            <a:endParaRPr dirty="0"/>
          </a:p>
        </p:txBody>
      </p:sp>
      <p:sp>
        <p:nvSpPr>
          <p:cNvPr id="426" name="Google Shape;426;p68"/>
          <p:cNvSpPr txBox="1">
            <a:spLocks noGrp="1"/>
          </p:cNvSpPr>
          <p:nvPr>
            <p:ph type="subTitle" idx="1"/>
          </p:nvPr>
        </p:nvSpPr>
        <p:spPr>
          <a:xfrm>
            <a:off x="1954176" y="1528166"/>
            <a:ext cx="3948300" cy="3724586"/>
          </a:xfrm>
          <a:prstGeom prst="rect">
            <a:avLst/>
          </a:prstGeom>
          <a:gradFill>
            <a:gsLst>
              <a:gs pos="0">
                <a:srgbClr val="FFFF94"/>
              </a:gs>
              <a:gs pos="50000">
                <a:srgbClr val="FFFFBC"/>
              </a:gs>
              <a:gs pos="100000">
                <a:srgbClr val="FFFFDE"/>
              </a:gs>
            </a:gsLst>
            <a:lin ang="10800000" scaled="0"/>
          </a:gradFill>
          <a:ln>
            <a:noFill/>
          </a:ln>
        </p:spPr>
        <p:txBody>
          <a:bodyPr spcFirstLastPara="1" wrap="square" lIns="91425" tIns="45700" rIns="91425" bIns="45700" anchor="t" anchorCtr="0">
            <a:noAutofit/>
          </a:bodyPr>
          <a:lstStyle/>
          <a:p>
            <a:pPr marL="0" indent="0">
              <a:spcBef>
                <a:spcPts val="0"/>
              </a:spcBef>
              <a:buNone/>
            </a:pPr>
            <a:endParaRPr dirty="0">
              <a:latin typeface="Calibri"/>
              <a:ea typeface="Calibri"/>
              <a:cs typeface="Calibri"/>
              <a:sym typeface="Calibri"/>
            </a:endParaRPr>
          </a:p>
          <a:p>
            <a:pPr marL="0" indent="0">
              <a:lnSpc>
                <a:spcPct val="100000"/>
              </a:lnSpc>
              <a:spcBef>
                <a:spcPts val="400"/>
              </a:spcBef>
              <a:buSzPts val="2000"/>
              <a:buNone/>
            </a:pPr>
            <a:r>
              <a:rPr lang="en-US" sz="2000" b="1" u="sng" dirty="0">
                <a:latin typeface="Calibri"/>
                <a:ea typeface="Calibri"/>
                <a:cs typeface="Calibri"/>
                <a:sym typeface="Calibri"/>
              </a:rPr>
              <a:t>Deflection/Pre-Arrest Diversion</a:t>
            </a:r>
            <a:endParaRPr dirty="0"/>
          </a:p>
          <a:p>
            <a:pPr marL="285750" indent="-285750">
              <a:lnSpc>
                <a:spcPct val="100000"/>
              </a:lnSpc>
              <a:spcBef>
                <a:spcPts val="2160"/>
              </a:spcBef>
            </a:pPr>
            <a:r>
              <a:rPr lang="en-US" dirty="0">
                <a:latin typeface="Calibri"/>
                <a:ea typeface="Calibri"/>
                <a:cs typeface="Calibri"/>
                <a:sym typeface="Calibri"/>
              </a:rPr>
              <a:t>Moving </a:t>
            </a:r>
            <a:r>
              <a:rPr lang="en-US" i="1" dirty="0">
                <a:latin typeface="Calibri"/>
                <a:ea typeface="Calibri"/>
                <a:cs typeface="Calibri"/>
                <a:sym typeface="Calibri"/>
              </a:rPr>
              <a:t>away</a:t>
            </a:r>
            <a:r>
              <a:rPr lang="en-US" dirty="0">
                <a:latin typeface="Calibri"/>
                <a:ea typeface="Calibri"/>
                <a:cs typeface="Calibri"/>
                <a:sym typeface="Calibri"/>
              </a:rPr>
              <a:t> from justice system </a:t>
            </a:r>
            <a:r>
              <a:rPr lang="en-US" b="1" i="1" u="sng" dirty="0">
                <a:solidFill>
                  <a:schemeClr val="accent2">
                    <a:lumMod val="75000"/>
                  </a:schemeClr>
                </a:solidFill>
                <a:latin typeface="Calibri"/>
                <a:ea typeface="Calibri"/>
                <a:cs typeface="Calibri"/>
                <a:sym typeface="Calibri"/>
              </a:rPr>
              <a:t>without having entered it</a:t>
            </a:r>
            <a:endParaRPr b="1" u="sng" dirty="0">
              <a:solidFill>
                <a:schemeClr val="accent2">
                  <a:lumMod val="75000"/>
                </a:schemeClr>
              </a:solidFill>
            </a:endParaRPr>
          </a:p>
          <a:p>
            <a:pPr marL="285750" indent="-285750">
              <a:lnSpc>
                <a:spcPct val="100000"/>
              </a:lnSpc>
              <a:spcBef>
                <a:spcPts val="2160"/>
              </a:spcBef>
              <a:buClr>
                <a:srgbClr val="953734"/>
              </a:buClr>
            </a:pPr>
            <a:r>
              <a:rPr lang="en-US" b="1" i="1" u="sng" dirty="0">
                <a:solidFill>
                  <a:srgbClr val="953734"/>
                </a:solidFill>
                <a:latin typeface="Calibri"/>
                <a:ea typeface="Calibri"/>
                <a:cs typeface="Calibri"/>
                <a:sym typeface="Calibri"/>
              </a:rPr>
              <a:t>Behavioral health guided</a:t>
            </a:r>
            <a:r>
              <a:rPr lang="en-US" i="1" dirty="0">
                <a:solidFill>
                  <a:srgbClr val="953734"/>
                </a:solidFill>
                <a:latin typeface="Calibri"/>
                <a:ea typeface="Calibri"/>
                <a:cs typeface="Calibri"/>
                <a:sym typeface="Calibri"/>
              </a:rPr>
              <a:t> </a:t>
            </a:r>
            <a:r>
              <a:rPr lang="en-US" dirty="0">
                <a:latin typeface="Calibri"/>
                <a:ea typeface="Calibri"/>
                <a:cs typeface="Calibri"/>
                <a:sym typeface="Calibri"/>
              </a:rPr>
              <a:t>with criminal justice partnerships</a:t>
            </a:r>
            <a:endParaRPr dirty="0"/>
          </a:p>
          <a:p>
            <a:pPr marL="285750" indent="-285750">
              <a:lnSpc>
                <a:spcPct val="100000"/>
              </a:lnSpc>
              <a:spcBef>
                <a:spcPts val="2160"/>
              </a:spcBef>
            </a:pPr>
            <a:r>
              <a:rPr lang="en-US" i="1" dirty="0">
                <a:latin typeface="Calibri"/>
                <a:ea typeface="Calibri"/>
                <a:cs typeface="Calibri"/>
                <a:sym typeface="Calibri"/>
              </a:rPr>
              <a:t>Public health </a:t>
            </a:r>
            <a:r>
              <a:rPr lang="en-US" dirty="0">
                <a:latin typeface="Calibri"/>
                <a:ea typeface="Calibri"/>
                <a:cs typeface="Calibri"/>
                <a:sym typeface="Calibri"/>
              </a:rPr>
              <a:t>solution to better public safety – crime reduction!</a:t>
            </a:r>
            <a:endParaRPr dirty="0">
              <a:latin typeface="Calibri"/>
              <a:ea typeface="Calibri"/>
              <a:cs typeface="Calibri"/>
              <a:sym typeface="Calibri"/>
            </a:endParaRPr>
          </a:p>
          <a:p>
            <a:pPr marL="0" indent="0">
              <a:lnSpc>
                <a:spcPct val="100000"/>
              </a:lnSpc>
              <a:spcBef>
                <a:spcPts val="2160"/>
              </a:spcBef>
              <a:buNone/>
            </a:pPr>
            <a:endParaRPr dirty="0">
              <a:latin typeface="Calibri"/>
              <a:ea typeface="Calibri"/>
              <a:cs typeface="Calibri"/>
              <a:sym typeface="Calibri"/>
            </a:endParaRPr>
          </a:p>
        </p:txBody>
      </p:sp>
      <p:sp>
        <p:nvSpPr>
          <p:cNvPr id="427" name="Google Shape;427;p68"/>
          <p:cNvSpPr txBox="1"/>
          <p:nvPr/>
        </p:nvSpPr>
        <p:spPr>
          <a:xfrm>
            <a:off x="6235476" y="1939186"/>
            <a:ext cx="3948300" cy="3313567"/>
          </a:xfrm>
          <a:prstGeom prst="rect">
            <a:avLst/>
          </a:prstGeom>
          <a:noFill/>
          <a:ln>
            <a:noFill/>
          </a:ln>
        </p:spPr>
        <p:txBody>
          <a:bodyPr spcFirstLastPara="1" wrap="square" lIns="91425" tIns="45700" rIns="91425" bIns="45700" anchor="t" anchorCtr="0">
            <a:noAutofit/>
          </a:bodyPr>
          <a:lstStyle/>
          <a:p>
            <a:pPr>
              <a:buClr>
                <a:srgbClr val="7F7F7F"/>
              </a:buClr>
              <a:buSzPts val="2000"/>
              <a:defRPr/>
            </a:pPr>
            <a:r>
              <a:rPr lang="en-US" sz="2000" b="1" u="sng" kern="0" dirty="0">
                <a:solidFill>
                  <a:srgbClr val="7F7F7F"/>
                </a:solidFill>
                <a:latin typeface="Calibri"/>
                <a:ea typeface="Calibri"/>
                <a:cs typeface="Calibri"/>
                <a:sym typeface="Calibri"/>
              </a:rPr>
              <a:t>Other Criminal Justice Diversion</a:t>
            </a:r>
            <a:endParaRPr sz="1400" kern="0" dirty="0">
              <a:solidFill>
                <a:srgbClr val="000000"/>
              </a:solidFill>
              <a:latin typeface="Arial"/>
              <a:cs typeface="Arial"/>
              <a:sym typeface="Arial"/>
            </a:endParaRPr>
          </a:p>
          <a:p>
            <a:pPr marL="285750" indent="-285750">
              <a:spcBef>
                <a:spcPts val="2160"/>
              </a:spcBef>
              <a:buClr>
                <a:srgbClr val="7F7F7F"/>
              </a:buClr>
              <a:buSzPts val="1800"/>
              <a:buFont typeface="Arial"/>
              <a:buChar char="•"/>
              <a:defRPr/>
            </a:pPr>
            <a:r>
              <a:rPr lang="en-US" kern="0" dirty="0">
                <a:solidFill>
                  <a:srgbClr val="7F7F7F"/>
                </a:solidFill>
                <a:latin typeface="Calibri"/>
                <a:ea typeface="Calibri"/>
                <a:cs typeface="Calibri"/>
                <a:sym typeface="Calibri"/>
              </a:rPr>
              <a:t>Moving </a:t>
            </a:r>
            <a:r>
              <a:rPr lang="en-US" i="1" kern="0" dirty="0">
                <a:solidFill>
                  <a:srgbClr val="7F7F7F"/>
                </a:solidFill>
                <a:latin typeface="Calibri"/>
                <a:ea typeface="Calibri"/>
                <a:cs typeface="Calibri"/>
                <a:sym typeface="Calibri"/>
              </a:rPr>
              <a:t>out </a:t>
            </a:r>
            <a:r>
              <a:rPr lang="en-US" kern="0" dirty="0">
                <a:solidFill>
                  <a:srgbClr val="7F7F7F"/>
                </a:solidFill>
                <a:latin typeface="Calibri"/>
                <a:ea typeface="Calibri"/>
                <a:cs typeface="Calibri"/>
                <a:sym typeface="Calibri"/>
              </a:rPr>
              <a:t>of justice system        </a:t>
            </a:r>
            <a:r>
              <a:rPr lang="en-US" b="1" i="1" u="sng" kern="0" dirty="0">
                <a:solidFill>
                  <a:srgbClr val="C0504D">
                    <a:lumMod val="75000"/>
                  </a:srgbClr>
                </a:solidFill>
                <a:latin typeface="Calibri"/>
                <a:ea typeface="Calibri"/>
                <a:cs typeface="Calibri"/>
                <a:sym typeface="Calibri"/>
              </a:rPr>
              <a:t>after having entered it</a:t>
            </a:r>
            <a:endParaRPr sz="1400" b="1" u="sng" kern="0" dirty="0">
              <a:solidFill>
                <a:srgbClr val="C0504D">
                  <a:lumMod val="75000"/>
                </a:srgbClr>
              </a:solidFill>
              <a:latin typeface="Arial"/>
              <a:cs typeface="Arial"/>
              <a:sym typeface="Arial"/>
            </a:endParaRPr>
          </a:p>
          <a:p>
            <a:pPr marL="285750" indent="-285750">
              <a:spcBef>
                <a:spcPts val="2160"/>
              </a:spcBef>
              <a:buClr>
                <a:srgbClr val="953734"/>
              </a:buClr>
              <a:buSzPts val="1800"/>
              <a:buFont typeface="Arial"/>
              <a:buChar char="•"/>
              <a:defRPr/>
            </a:pPr>
            <a:r>
              <a:rPr lang="en-US" b="1" i="1" u="sng" kern="0" dirty="0">
                <a:solidFill>
                  <a:srgbClr val="953734"/>
                </a:solidFill>
                <a:latin typeface="Calibri"/>
                <a:ea typeface="Calibri"/>
                <a:cs typeface="Calibri"/>
                <a:sym typeface="Calibri"/>
              </a:rPr>
              <a:t>Criminal justice guided</a:t>
            </a:r>
            <a:r>
              <a:rPr lang="en-US" b="1" i="1" kern="0" dirty="0">
                <a:solidFill>
                  <a:srgbClr val="953734"/>
                </a:solidFill>
                <a:latin typeface="Calibri"/>
                <a:ea typeface="Calibri"/>
                <a:cs typeface="Calibri"/>
                <a:sym typeface="Calibri"/>
              </a:rPr>
              <a:t> </a:t>
            </a:r>
            <a:r>
              <a:rPr lang="en-US" kern="0" dirty="0">
                <a:solidFill>
                  <a:srgbClr val="7F7F7F"/>
                </a:solidFill>
                <a:latin typeface="Calibri"/>
                <a:ea typeface="Calibri"/>
                <a:cs typeface="Calibri"/>
                <a:sym typeface="Calibri"/>
              </a:rPr>
              <a:t>with behavioral health partnerships</a:t>
            </a:r>
            <a:endParaRPr sz="1400" kern="0" dirty="0">
              <a:solidFill>
                <a:srgbClr val="000000"/>
              </a:solidFill>
              <a:latin typeface="Arial"/>
              <a:cs typeface="Arial"/>
              <a:sym typeface="Arial"/>
            </a:endParaRPr>
          </a:p>
          <a:p>
            <a:pPr marL="285750" indent="-285750">
              <a:spcBef>
                <a:spcPts val="2160"/>
              </a:spcBef>
              <a:buClr>
                <a:srgbClr val="7F7F7F"/>
              </a:buClr>
              <a:buSzPts val="1800"/>
              <a:buFont typeface="Arial"/>
              <a:buChar char="•"/>
              <a:defRPr/>
            </a:pPr>
            <a:r>
              <a:rPr lang="en-US" kern="0" dirty="0">
                <a:solidFill>
                  <a:srgbClr val="7F7F7F"/>
                </a:solidFill>
                <a:latin typeface="Calibri"/>
                <a:ea typeface="Calibri"/>
                <a:cs typeface="Calibri"/>
                <a:sym typeface="Calibri"/>
              </a:rPr>
              <a:t>A </a:t>
            </a:r>
            <a:r>
              <a:rPr lang="en-US" i="1" kern="0" dirty="0">
                <a:solidFill>
                  <a:srgbClr val="7F7F7F"/>
                </a:solidFill>
                <a:latin typeface="Calibri"/>
                <a:ea typeface="Calibri"/>
                <a:cs typeface="Calibri"/>
                <a:sym typeface="Calibri"/>
              </a:rPr>
              <a:t>wide variety </a:t>
            </a:r>
            <a:r>
              <a:rPr lang="en-US" kern="0" dirty="0">
                <a:solidFill>
                  <a:srgbClr val="7F7F7F"/>
                </a:solidFill>
                <a:latin typeface="Calibri"/>
                <a:ea typeface="Calibri"/>
                <a:cs typeface="Calibri"/>
                <a:sym typeface="Calibri"/>
              </a:rPr>
              <a:t>of approaches for a variety of reasons</a:t>
            </a:r>
            <a:endParaRPr sz="1400" kern="0" dirty="0">
              <a:solidFill>
                <a:srgbClr val="000000"/>
              </a:solidFill>
              <a:latin typeface="Arial"/>
              <a:cs typeface="Arial"/>
              <a:sym typeface="Arial"/>
            </a:endParaRPr>
          </a:p>
          <a:p>
            <a:pPr>
              <a:lnSpc>
                <a:spcPct val="140000"/>
              </a:lnSpc>
              <a:spcBef>
                <a:spcPts val="2160"/>
              </a:spcBef>
              <a:buClr>
                <a:srgbClr val="7F7F7F"/>
              </a:buClr>
              <a:buSzPts val="1800"/>
              <a:defRPr/>
            </a:pPr>
            <a:endParaRPr kern="0" dirty="0">
              <a:solidFill>
                <a:srgbClr val="7F7F7F"/>
              </a:solidFill>
              <a:latin typeface="Arial"/>
              <a:ea typeface="Arial"/>
              <a:cs typeface="Arial"/>
              <a:sym typeface="Arial"/>
            </a:endParaRPr>
          </a:p>
        </p:txBody>
      </p:sp>
    </p:spTree>
    <p:extLst>
      <p:ext uri="{BB962C8B-B14F-4D97-AF65-F5344CB8AC3E}">
        <p14:creationId xmlns:p14="http://schemas.microsoft.com/office/powerpoint/2010/main" val="12493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6841" y="164803"/>
            <a:ext cx="11487807" cy="1807063"/>
          </a:xfrm>
          <a:prstGeom prst="rect">
            <a:avLst/>
          </a:prstGeom>
          <a:solidFill>
            <a:srgbClr val="532465"/>
          </a:solidFill>
          <a:ln w="12700" cap="flat" cmpd="sng" algn="ctr">
            <a:solidFill>
              <a:srgbClr val="53246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124460" algn="just">
              <a:defRPr/>
            </a:pPr>
            <a:r>
              <a:rPr lang="en-US" sz="2400" b="1" u="sng" kern="0" dirty="0">
                <a:solidFill>
                  <a:srgbClr val="D9D9D9"/>
                </a:solidFill>
                <a:latin typeface="Calibri" panose="020F0502020204030204"/>
                <a:ea typeface="Calibri" panose="020F0502020204030204" pitchFamily="34" charset="0"/>
                <a:cs typeface="Times New Roman" panose="02020603050405020304" pitchFamily="18" charset="0"/>
              </a:rPr>
              <a:t>Project Goal:</a:t>
            </a:r>
            <a:r>
              <a:rPr lang="en-US" sz="2400" b="1" kern="0" dirty="0">
                <a:solidFill>
                  <a:srgbClr val="D9D9D9"/>
                </a:solidFill>
                <a:latin typeface="Calibri" panose="020F0502020204030204"/>
                <a:ea typeface="Calibri" panose="020F0502020204030204" pitchFamily="34" charset="0"/>
                <a:cs typeface="Times New Roman" panose="02020603050405020304" pitchFamily="18" charset="0"/>
              </a:rPr>
              <a:t> </a:t>
            </a:r>
            <a:r>
              <a:rPr lang="en-US" sz="2400" b="1" kern="0" dirty="0">
                <a:solidFill>
                  <a:srgbClr val="D9D9D9"/>
                </a:solidFill>
                <a:ea typeface="Calibri" panose="020F0502020204030204" pitchFamily="34" charset="0"/>
                <a:cs typeface="Times New Roman" panose="02020603050405020304" pitchFamily="18" charset="0"/>
              </a:rPr>
              <a:t>Increase access to and retention in substance use and medications for opioid use disorder (MOUD) treatment among adults with a history of, or at risk for, using opioids (or other substances) who are placed on parole, mandatory supervised release, after a period of incarceration.</a:t>
            </a:r>
          </a:p>
        </p:txBody>
      </p:sp>
      <p:sp>
        <p:nvSpPr>
          <p:cNvPr id="3" name="Rectangle 2"/>
          <p:cNvSpPr/>
          <p:nvPr/>
        </p:nvSpPr>
        <p:spPr>
          <a:xfrm>
            <a:off x="2292812" y="2584959"/>
            <a:ext cx="7643446" cy="39334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2">
            <a:extLst>
              <a:ext uri="{FF2B5EF4-FFF2-40B4-BE49-F238E27FC236}">
                <a16:creationId xmlns:a16="http://schemas.microsoft.com/office/drawing/2014/main" id="{6A626CD7-7F0A-49BC-BD65-88864918D61F}"/>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0284" y="3450697"/>
            <a:ext cx="1061792" cy="1893268"/>
          </a:xfrm>
          <a:prstGeom prst="rect">
            <a:avLst/>
          </a:prstGeom>
        </p:spPr>
      </p:pic>
      <p:sp>
        <p:nvSpPr>
          <p:cNvPr id="24" name="Rectangle 23">
            <a:extLst>
              <a:ext uri="{FF2B5EF4-FFF2-40B4-BE49-F238E27FC236}">
                <a16:creationId xmlns:a16="http://schemas.microsoft.com/office/drawing/2014/main" id="{473F7DA6-50CA-4480-B421-CB65F3E16A71}"/>
              </a:ext>
            </a:extLst>
          </p:cNvPr>
          <p:cNvSpPr/>
          <p:nvPr/>
        </p:nvSpPr>
        <p:spPr>
          <a:xfrm>
            <a:off x="9899188" y="3356634"/>
            <a:ext cx="1984247" cy="1981011"/>
          </a:xfrm>
          <a:prstGeom prst="rect">
            <a:avLst/>
          </a:prstGeom>
          <a:blipFill>
            <a:blip r:embed="rId5">
              <a:duotone>
                <a:prstClr val="black"/>
                <a:srgbClr val="7030A0">
                  <a:tint val="45000"/>
                  <a:satMod val="400000"/>
                </a:srgb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t="-2000" b="-2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Text Box 2">
            <a:extLst>
              <a:ext uri="{FF2B5EF4-FFF2-40B4-BE49-F238E27FC236}">
                <a16:creationId xmlns:a16="http://schemas.microsoft.com/office/drawing/2014/main" id="{D8ED5E98-0C4D-48C2-86B7-EC7751CE53BB}"/>
              </a:ext>
            </a:extLst>
          </p:cNvPr>
          <p:cNvSpPr txBox="1">
            <a:spLocks noChangeArrowheads="1"/>
          </p:cNvSpPr>
          <p:nvPr/>
        </p:nvSpPr>
        <p:spPr bwMode="auto">
          <a:xfrm rot="1734352">
            <a:off x="10082417" y="3866127"/>
            <a:ext cx="1821321" cy="96202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New</a:t>
            </a:r>
            <a:r>
              <a:rPr lang="en-US" sz="2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a:t>
            </a:r>
            <a:r>
              <a:rPr lang="en-US"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Mexico</a:t>
            </a:r>
            <a:endParaRPr lang="en-US" sz="14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84644CCE-5642-4A55-9B12-1AC9650DF043}"/>
              </a:ext>
            </a:extLst>
          </p:cNvPr>
          <p:cNvSpPr txBox="1">
            <a:spLocks noChangeArrowheads="1"/>
          </p:cNvSpPr>
          <p:nvPr/>
        </p:nvSpPr>
        <p:spPr bwMode="auto">
          <a:xfrm>
            <a:off x="8897481" y="3782236"/>
            <a:ext cx="1073547" cy="96202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Illinois</a:t>
            </a:r>
            <a:endParaRPr lang="en-US" sz="12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CFC67AD5-0641-480C-AFB2-160FAB127F0E}"/>
              </a:ext>
            </a:extLst>
          </p:cNvPr>
          <p:cNvPicPr/>
          <p:nvPr/>
        </p:nvPicPr>
        <p:blipFill>
          <a:blip r:embed="rId8" cstate="print">
            <a:duotone>
              <a:prstClr val="black"/>
              <a:srgbClr val="FF0000">
                <a:tint val="45000"/>
                <a:satMod val="400000"/>
              </a:srgbClr>
            </a:duotone>
            <a:extLst>
              <a:ext uri="{BEBA8EAE-BF5A-486C-A8C5-ECC9F3942E4B}">
                <a14:imgProps xmlns:a14="http://schemas.microsoft.com/office/drawing/2010/main">
                  <a14:imgLayer r:embed="rId9">
                    <a14:imgEffect>
                      <a14:backgroundRemoval t="7955" b="94318" l="6667" r="96000">
                        <a14:foregroundMark x1="35778" y1="7955" x2="35778" y2="7955"/>
                        <a14:foregroundMark x1="92444" y1="48182" x2="92444" y2="48182"/>
                        <a14:foregroundMark x1="96000" y1="51136" x2="96000" y2="51136"/>
                        <a14:foregroundMark x1="6667" y1="44773" x2="6667" y2="44773"/>
                        <a14:foregroundMark x1="65556" y1="94318" x2="65556" y2="94318"/>
                      </a14:backgroundRemoval>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708744" y="3356634"/>
            <a:ext cx="2150174" cy="2093595"/>
          </a:xfrm>
          <a:prstGeom prst="rect">
            <a:avLst/>
          </a:prstGeom>
        </p:spPr>
      </p:pic>
      <p:sp>
        <p:nvSpPr>
          <p:cNvPr id="28" name="Text Box 2">
            <a:extLst>
              <a:ext uri="{FF2B5EF4-FFF2-40B4-BE49-F238E27FC236}">
                <a16:creationId xmlns:a16="http://schemas.microsoft.com/office/drawing/2014/main" id="{B033F9E1-DB8D-4175-9A83-CEC9D3DA6E88}"/>
              </a:ext>
            </a:extLst>
          </p:cNvPr>
          <p:cNvSpPr txBox="1">
            <a:spLocks noChangeArrowheads="1"/>
          </p:cNvSpPr>
          <p:nvPr/>
        </p:nvSpPr>
        <p:spPr bwMode="auto">
          <a:xfrm rot="20113381">
            <a:off x="7368422" y="3752678"/>
            <a:ext cx="1073719" cy="103632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Texas</a:t>
            </a:r>
            <a:endParaRPr lang="en-US" sz="1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1559E9A9-F30A-40F6-BC09-532243F73D9B}"/>
              </a:ext>
            </a:extLst>
          </p:cNvPr>
          <p:cNvCxnSpPr>
            <a:cxnSpLocks/>
          </p:cNvCxnSpPr>
          <p:nvPr/>
        </p:nvCxnSpPr>
        <p:spPr>
          <a:xfrm flipH="1" flipV="1">
            <a:off x="8023307" y="4611283"/>
            <a:ext cx="730725" cy="894828"/>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A11152-5F9F-480F-8803-D76A99E92A1E}"/>
              </a:ext>
            </a:extLst>
          </p:cNvPr>
          <p:cNvCxnSpPr>
            <a:cxnSpLocks/>
          </p:cNvCxnSpPr>
          <p:nvPr/>
        </p:nvCxnSpPr>
        <p:spPr>
          <a:xfrm flipH="1" flipV="1">
            <a:off x="9542458" y="4539715"/>
            <a:ext cx="1" cy="966398"/>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5F6862-3772-43E9-8A55-AE4D75EFF8F3}"/>
              </a:ext>
            </a:extLst>
          </p:cNvPr>
          <p:cNvCxnSpPr>
            <a:cxnSpLocks/>
          </p:cNvCxnSpPr>
          <p:nvPr/>
        </p:nvCxnSpPr>
        <p:spPr>
          <a:xfrm flipV="1">
            <a:off x="10314652" y="4611283"/>
            <a:ext cx="667406" cy="894829"/>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A48FFE8-394C-4096-95D2-DB1364614AAC}"/>
              </a:ext>
            </a:extLst>
          </p:cNvPr>
          <p:cNvSpPr txBox="1"/>
          <p:nvPr/>
        </p:nvSpPr>
        <p:spPr>
          <a:xfrm>
            <a:off x="8242868" y="5309558"/>
            <a:ext cx="2424062" cy="40011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latin typeface="Arial Black" panose="020B0A04020102020204" pitchFamily="34" charset="0"/>
              </a:rPr>
              <a:t>18 communities</a:t>
            </a:r>
          </a:p>
        </p:txBody>
      </p:sp>
      <p:sp>
        <p:nvSpPr>
          <p:cNvPr id="30" name="Rectangle 29">
            <a:extLst>
              <a:ext uri="{FF2B5EF4-FFF2-40B4-BE49-F238E27FC236}">
                <a16:creationId xmlns:a16="http://schemas.microsoft.com/office/drawing/2014/main" id="{678145EE-CB5F-4B69-8209-1D197E966220}"/>
              </a:ext>
            </a:extLst>
          </p:cNvPr>
          <p:cNvSpPr/>
          <p:nvPr/>
        </p:nvSpPr>
        <p:spPr>
          <a:xfrm>
            <a:off x="351777" y="2542616"/>
            <a:ext cx="6075592" cy="4130467"/>
          </a:xfrm>
          <a:prstGeom prst="rect">
            <a:avLst/>
          </a:prstGeom>
          <a:solidFill>
            <a:srgbClr val="53246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b="1" dirty="0">
                <a:solidFill>
                  <a:schemeClr val="accent4">
                    <a:lumMod val="60000"/>
                    <a:lumOff val="40000"/>
                  </a:schemeClr>
                </a:solidFill>
                <a:latin typeface="Arial" panose="020B0604020202020204" pitchFamily="34" charset="0"/>
                <a:cs typeface="Arial" panose="020B0604020202020204" pitchFamily="34" charset="0"/>
              </a:rPr>
              <a:t>2.5 years </a:t>
            </a:r>
            <a:r>
              <a:rPr lang="en-US" dirty="0">
                <a:solidFill>
                  <a:schemeClr val="bg1">
                    <a:lumMod val="85000"/>
                  </a:schemeClr>
                </a:solidFill>
                <a:latin typeface="Arial" panose="020B0604020202020204" pitchFamily="34" charset="0"/>
                <a:cs typeface="Arial" panose="020B0604020202020204" pitchFamily="34" charset="0"/>
              </a:rPr>
              <a:t>of interagency collaborative coaching and networking</a:t>
            </a:r>
          </a:p>
          <a:p>
            <a:pPr>
              <a:buClr>
                <a:schemeClr val="bg1"/>
              </a:buClr>
            </a:pPr>
            <a:endParaRPr lang="en-US" dirty="0">
              <a:solidFill>
                <a:schemeClr val="bg1">
                  <a:lumMod val="85000"/>
                </a:schemeClr>
              </a:solidFill>
              <a:latin typeface="Arial" panose="020B0604020202020204" pitchFamily="34" charset="0"/>
              <a:cs typeface="Arial" panose="020B0604020202020204" pitchFamily="34" charset="0"/>
            </a:endParaRPr>
          </a:p>
          <a:p>
            <a:pPr>
              <a:buClr>
                <a:schemeClr val="bg1"/>
              </a:buClr>
            </a:pPr>
            <a:endParaRPr lang="en-US" sz="700" dirty="0">
              <a:latin typeface="Arial" panose="020B0604020202020204" pitchFamily="34" charset="0"/>
              <a:cs typeface="Arial" panose="020B0604020202020204" pitchFamily="34" charset="0"/>
            </a:endParaRPr>
          </a:p>
          <a:p>
            <a:pPr>
              <a:buClr>
                <a:schemeClr val="bg1"/>
              </a:buClr>
              <a:buSzPct val="150000"/>
            </a:pPr>
            <a:r>
              <a:rPr lang="en-US" b="1" dirty="0">
                <a:solidFill>
                  <a:schemeClr val="accent4">
                    <a:lumMod val="60000"/>
                    <a:lumOff val="40000"/>
                  </a:schemeClr>
                </a:solidFill>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communities (</a:t>
            </a:r>
            <a:r>
              <a:rPr lang="en-US" b="1" dirty="0">
                <a:solidFill>
                  <a:schemeClr val="accent4">
                    <a:lumMod val="60000"/>
                    <a:lumOff val="40000"/>
                  </a:schemeClr>
                </a:solidFill>
                <a:latin typeface="Arial" panose="020B0604020202020204" pitchFamily="34" charset="0"/>
                <a:cs typeface="Arial" panose="020B0604020202020204" pitchFamily="34" charset="0"/>
              </a:rPr>
              <a:t>18+</a:t>
            </a:r>
            <a:r>
              <a:rPr lang="en-US" dirty="0">
                <a:solidFill>
                  <a:srgbClr val="FFC000"/>
                </a:solidFill>
                <a:latin typeface="Arial" panose="020B0604020202020204" pitchFamily="34" charset="0"/>
                <a:cs typeface="Arial" panose="020B0604020202020204" pitchFamily="34" charset="0"/>
              </a:rPr>
              <a:t> </a:t>
            </a:r>
            <a:r>
              <a:rPr lang="en-US" dirty="0">
                <a:solidFill>
                  <a:schemeClr val="bg1">
                    <a:lumMod val="85000"/>
                  </a:schemeClr>
                </a:solidFill>
                <a:latin typeface="Arial" panose="020B0604020202020204" pitchFamily="34" charset="0"/>
                <a:cs typeface="Arial" panose="020B0604020202020204" pitchFamily="34" charset="0"/>
              </a:rPr>
              <a:t>Parole Offices, </a:t>
            </a:r>
            <a:r>
              <a:rPr lang="en-US" b="1" dirty="0">
                <a:solidFill>
                  <a:schemeClr val="accent4">
                    <a:lumMod val="60000"/>
                    <a:lumOff val="40000"/>
                  </a:schemeClr>
                </a:solidFill>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 </a:t>
            </a:r>
            <a:r>
              <a:rPr lang="en-US" dirty="0">
                <a:solidFill>
                  <a:schemeClr val="bg1">
                    <a:lumMod val="85000"/>
                  </a:schemeClr>
                </a:solidFill>
                <a:latin typeface="Arial" panose="020B0604020202020204" pitchFamily="34" charset="0"/>
                <a:cs typeface="Arial" panose="020B0604020202020204" pitchFamily="34" charset="0"/>
              </a:rPr>
              <a:t>Health Service Organizations)</a:t>
            </a:r>
          </a:p>
          <a:p>
            <a:pPr>
              <a:buClr>
                <a:schemeClr val="bg1"/>
              </a:buClr>
              <a:buSzPct val="150000"/>
            </a:pPr>
            <a:endParaRPr lang="en-US" b="1" dirty="0">
              <a:solidFill>
                <a:schemeClr val="accent4">
                  <a:lumMod val="60000"/>
                  <a:lumOff val="40000"/>
                </a:schemeClr>
              </a:solidFill>
              <a:latin typeface="Arial" panose="020B0604020202020204" pitchFamily="34" charset="0"/>
              <a:cs typeface="Arial" panose="020B0604020202020204" pitchFamily="34" charset="0"/>
            </a:endParaRPr>
          </a:p>
          <a:p>
            <a:pPr>
              <a:buClr>
                <a:schemeClr val="bg1"/>
              </a:buClr>
              <a:buSzPct val="150000"/>
            </a:pPr>
            <a:r>
              <a:rPr lang="en-US" b="1" dirty="0">
                <a:solidFill>
                  <a:schemeClr val="accent4">
                    <a:lumMod val="60000"/>
                    <a:lumOff val="40000"/>
                  </a:schemeClr>
                </a:solidFill>
                <a:latin typeface="Arial" panose="020B0604020202020204" pitchFamily="34" charset="0"/>
                <a:cs typeface="Arial" panose="020B0604020202020204" pitchFamily="34" charset="0"/>
              </a:rPr>
              <a:t>200+</a:t>
            </a:r>
            <a:r>
              <a:rPr lang="en-US" dirty="0">
                <a:solidFill>
                  <a:schemeClr val="accent4">
                    <a:lumMod val="60000"/>
                    <a:lumOff val="40000"/>
                  </a:schemeClr>
                </a:solidFill>
                <a:latin typeface="Arial" panose="020B0604020202020204" pitchFamily="34" charset="0"/>
                <a:cs typeface="Arial" panose="020B0604020202020204" pitchFamily="34" charset="0"/>
              </a:rPr>
              <a:t> </a:t>
            </a:r>
            <a:r>
              <a:rPr lang="en-US" dirty="0">
                <a:solidFill>
                  <a:schemeClr val="bg1">
                    <a:lumMod val="85000"/>
                  </a:schemeClr>
                </a:solidFill>
                <a:latin typeface="Arial" panose="020B0604020202020204" pitchFamily="34" charset="0"/>
                <a:cs typeface="Arial" panose="020B0604020202020204" pitchFamily="34" charset="0"/>
              </a:rPr>
              <a:t>Parole and Service Agency Stakeholders</a:t>
            </a:r>
          </a:p>
          <a:p>
            <a:pPr>
              <a:buClr>
                <a:schemeClr val="bg1"/>
              </a:buClr>
              <a:buSzPct val="150000"/>
            </a:pPr>
            <a:endParaRPr lang="en-US" sz="700" b="1" dirty="0">
              <a:solidFill>
                <a:srgbClr val="FFCC99"/>
              </a:solidFill>
              <a:latin typeface="Arial" panose="020B0604020202020204" pitchFamily="34" charset="0"/>
              <a:cs typeface="Arial" panose="020B0604020202020204" pitchFamily="34" charset="0"/>
            </a:endParaRPr>
          </a:p>
          <a:p>
            <a:pPr>
              <a:buClr>
                <a:schemeClr val="bg1"/>
              </a:buClr>
              <a:buSzPct val="150000"/>
            </a:pPr>
            <a:endParaRPr lang="en-US" b="1" dirty="0">
              <a:solidFill>
                <a:schemeClr val="accent4">
                  <a:lumMod val="60000"/>
                  <a:lumOff val="40000"/>
                </a:schemeClr>
              </a:solidFill>
              <a:latin typeface="Arial" panose="020B0604020202020204" pitchFamily="34" charset="0"/>
              <a:cs typeface="Arial" panose="020B0604020202020204" pitchFamily="34" charset="0"/>
            </a:endParaRPr>
          </a:p>
          <a:p>
            <a:pPr>
              <a:buClr>
                <a:schemeClr val="bg1"/>
              </a:buClr>
              <a:buSzPct val="150000"/>
            </a:pPr>
            <a:r>
              <a:rPr lang="en-US" b="1" dirty="0">
                <a:solidFill>
                  <a:schemeClr val="accent4">
                    <a:lumMod val="60000"/>
                    <a:lumOff val="40000"/>
                  </a:schemeClr>
                </a:solidFill>
                <a:latin typeface="Arial" panose="020B0604020202020204" pitchFamily="34" charset="0"/>
                <a:cs typeface="Arial" panose="020B0604020202020204" pitchFamily="34" charset="0"/>
              </a:rPr>
              <a:t>20+</a:t>
            </a:r>
            <a:r>
              <a:rPr lang="en-US" dirty="0">
                <a:solidFill>
                  <a:schemeClr val="accent4">
                    <a:lumMod val="60000"/>
                    <a:lumOff val="40000"/>
                  </a:schemeClr>
                </a:solidFill>
                <a:latin typeface="Arial" panose="020B0604020202020204" pitchFamily="34" charset="0"/>
                <a:cs typeface="Arial" panose="020B0604020202020204" pitchFamily="34" charset="0"/>
              </a:rPr>
              <a:t> </a:t>
            </a:r>
            <a:r>
              <a:rPr lang="en-US" dirty="0">
                <a:solidFill>
                  <a:schemeClr val="bg1">
                    <a:lumMod val="85000"/>
                  </a:schemeClr>
                </a:solidFill>
                <a:latin typeface="Arial" panose="020B0604020202020204" pitchFamily="34" charset="0"/>
                <a:cs typeface="Arial" panose="020B0604020202020204" pitchFamily="34" charset="0"/>
              </a:rPr>
              <a:t>Investigators from 6 Universities and State Organizations (Justice Systems, Sentencing Commissions, Case Management Agencies)</a:t>
            </a:r>
          </a:p>
        </p:txBody>
      </p:sp>
      <p:sp>
        <p:nvSpPr>
          <p:cNvPr id="2" name="Rectangle 1">
            <a:extLst>
              <a:ext uri="{FF2B5EF4-FFF2-40B4-BE49-F238E27FC236}">
                <a16:creationId xmlns:a16="http://schemas.microsoft.com/office/drawing/2014/main" id="{7FE56615-8653-45C3-9CB3-4D4E9D2D2159}"/>
              </a:ext>
            </a:extLst>
          </p:cNvPr>
          <p:cNvSpPr/>
          <p:nvPr/>
        </p:nvSpPr>
        <p:spPr>
          <a:xfrm>
            <a:off x="-168358" y="2043952"/>
            <a:ext cx="6075592" cy="56529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dirty="0">
                <a:latin typeface="Arial" panose="020B0604020202020204" pitchFamily="34" charset="0"/>
                <a:cs typeface="Arial" panose="020B0604020202020204" pitchFamily="34" charset="0"/>
              </a:rPr>
              <a:t>By the Numbers</a:t>
            </a:r>
          </a:p>
        </p:txBody>
      </p:sp>
      <p:sp>
        <p:nvSpPr>
          <p:cNvPr id="17" name="Rectangle 16">
            <a:extLst>
              <a:ext uri="{FF2B5EF4-FFF2-40B4-BE49-F238E27FC236}">
                <a16:creationId xmlns:a16="http://schemas.microsoft.com/office/drawing/2014/main" id="{78B43579-ECA6-4D48-B3AE-FC80DEE4DEC0}"/>
              </a:ext>
            </a:extLst>
          </p:cNvPr>
          <p:cNvSpPr/>
          <p:nvPr/>
        </p:nvSpPr>
        <p:spPr>
          <a:xfrm>
            <a:off x="9621547" y="6420782"/>
            <a:ext cx="2355132" cy="261610"/>
          </a:xfrm>
          <a:prstGeom prst="rect">
            <a:avLst/>
          </a:prstGeom>
        </p:spPr>
        <p:txBody>
          <a:bodyPr wrap="none">
            <a:spAutoFit/>
          </a:bodyPr>
          <a:lstStyle/>
          <a:p>
            <a:r>
              <a:rPr lang="en-US" sz="1100" dirty="0">
                <a:solidFill>
                  <a:schemeClr val="tx1">
                    <a:lumMod val="75000"/>
                    <a:lumOff val="25000"/>
                  </a:schemeClr>
                </a:solidFill>
              </a:rPr>
              <a:t>(Knight, Becan… Knight, 2021, JSAT)</a:t>
            </a:r>
          </a:p>
        </p:txBody>
      </p:sp>
    </p:spTree>
    <p:extLst>
      <p:ext uri="{BB962C8B-B14F-4D97-AF65-F5344CB8AC3E}">
        <p14:creationId xmlns:p14="http://schemas.microsoft.com/office/powerpoint/2010/main" val="478137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12255" b="9371"/>
          <a:stretch/>
        </p:blipFill>
        <p:spPr>
          <a:xfrm>
            <a:off x="2091956" y="1357775"/>
            <a:ext cx="8025439" cy="4433426"/>
          </a:xfrm>
          <a:prstGeom prst="rect">
            <a:avLst/>
          </a:prstGeom>
        </p:spPr>
      </p:pic>
      <p:sp>
        <p:nvSpPr>
          <p:cNvPr id="3" name="Title 2"/>
          <p:cNvSpPr>
            <a:spLocks noGrp="1"/>
          </p:cNvSpPr>
          <p:nvPr>
            <p:ph type="ctrTitle"/>
          </p:nvPr>
        </p:nvSpPr>
        <p:spPr>
          <a:xfrm>
            <a:off x="1934512" y="297512"/>
            <a:ext cx="8300869" cy="1129088"/>
          </a:xfrm>
        </p:spPr>
        <p:txBody>
          <a:bodyPr/>
          <a:lstStyle/>
          <a:p>
            <a:r>
              <a:rPr lang="en-US" dirty="0"/>
              <a:t>Justice System Points of Intervention</a:t>
            </a:r>
            <a:br>
              <a:rPr lang="en-US" dirty="0"/>
            </a:br>
            <a:r>
              <a:rPr lang="en-US" sz="1800" dirty="0"/>
              <a:t>The justice system can divert many people to treatment and services in the community.</a:t>
            </a:r>
            <a:br>
              <a:rPr lang="en-US" dirty="0"/>
            </a:br>
            <a:endParaRPr lang="en-US" dirty="0"/>
          </a:p>
        </p:txBody>
      </p:sp>
      <p:sp>
        <p:nvSpPr>
          <p:cNvPr id="5" name="TextBox 4"/>
          <p:cNvSpPr txBox="1"/>
          <p:nvPr/>
        </p:nvSpPr>
        <p:spPr>
          <a:xfrm>
            <a:off x="7944464" y="5664243"/>
            <a:ext cx="2723536" cy="253916"/>
          </a:xfrm>
          <a:prstGeom prst="rect">
            <a:avLst/>
          </a:prstGeom>
          <a:noFill/>
        </p:spPr>
        <p:txBody>
          <a:bodyPr wrap="square" rtlCol="0">
            <a:spAutoFit/>
          </a:bodyPr>
          <a:lstStyle/>
          <a:p>
            <a:r>
              <a:rPr lang="en-US" sz="1050" dirty="0">
                <a:solidFill>
                  <a:srgbClr val="000000"/>
                </a:solidFill>
                <a:latin typeface="Arial"/>
              </a:rPr>
              <a:t>© TASC’s Center for Health and Justice</a:t>
            </a:r>
          </a:p>
        </p:txBody>
      </p:sp>
    </p:spTree>
    <p:extLst>
      <p:ext uri="{BB962C8B-B14F-4D97-AF65-F5344CB8AC3E}">
        <p14:creationId xmlns:p14="http://schemas.microsoft.com/office/powerpoint/2010/main" val="261278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6 PATHWAYS OF DEFLECTION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70177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734" y="862650"/>
            <a:ext cx="8523324" cy="5111431"/>
          </a:xfrm>
        </p:spPr>
        <p:txBody>
          <a:bodyPr>
            <a:noAutofit/>
          </a:bodyPr>
          <a:lstStyle/>
          <a:p>
            <a:pPr>
              <a:spcAft>
                <a:spcPts val="1200"/>
              </a:spcAft>
            </a:pPr>
            <a:r>
              <a:rPr lang="en-US" sz="2400" b="1" dirty="0"/>
              <a:t>Self-Referral:</a:t>
            </a:r>
            <a:r>
              <a:rPr lang="en-US" sz="2400" dirty="0"/>
              <a:t> An individual initiates contact with a first responder agency for a referral to treatment and services, without fear of arrest.</a:t>
            </a:r>
          </a:p>
          <a:p>
            <a:pPr>
              <a:spcAft>
                <a:spcPts val="1200"/>
              </a:spcAft>
            </a:pPr>
            <a:r>
              <a:rPr lang="en-US" sz="2400" b="1" dirty="0"/>
              <a:t>Active Outreach:</a:t>
            </a:r>
            <a:r>
              <a:rPr lang="en-US" sz="2400" dirty="0"/>
              <a:t> A first responder intentionally identifies or seeks out an individual to refer to or engage in treatment and services. </a:t>
            </a:r>
          </a:p>
          <a:p>
            <a:pPr>
              <a:spcAft>
                <a:spcPts val="1200"/>
              </a:spcAft>
            </a:pPr>
            <a:r>
              <a:rPr lang="en-US" sz="2400" b="1" dirty="0"/>
              <a:t>Naloxone Plus: </a:t>
            </a:r>
            <a:r>
              <a:rPr lang="en-US" sz="2400" dirty="0"/>
              <a:t>A first responder and program partner conduct outreach </a:t>
            </a:r>
            <a:r>
              <a:rPr lang="en-US" sz="2400" i="1" dirty="0"/>
              <a:t>specifically </a:t>
            </a:r>
            <a:r>
              <a:rPr lang="en-US" sz="2400" dirty="0"/>
              <a:t>to individuals who have experienced a recent overdose to engage and provide a link to treatment and services.</a:t>
            </a:r>
          </a:p>
        </p:txBody>
      </p:sp>
      <p:sp>
        <p:nvSpPr>
          <p:cNvPr id="2" name="Title 1"/>
          <p:cNvSpPr>
            <a:spLocks noGrp="1"/>
          </p:cNvSpPr>
          <p:nvPr>
            <p:ph type="title"/>
          </p:nvPr>
        </p:nvSpPr>
        <p:spPr>
          <a:xfrm>
            <a:off x="1885596" y="169923"/>
            <a:ext cx="8229600" cy="692727"/>
          </a:xfrm>
        </p:spPr>
        <p:txBody>
          <a:bodyPr/>
          <a:lstStyle/>
          <a:p>
            <a:pPr algn="l"/>
            <a:r>
              <a:rPr lang="en-US" dirty="0"/>
              <a:t>Six Pathways of Deflection to Treatment</a:t>
            </a:r>
            <a:endParaRPr lang="en-US" b="0" dirty="0"/>
          </a:p>
        </p:txBody>
      </p:sp>
    </p:spTree>
    <p:extLst>
      <p:ext uri="{BB962C8B-B14F-4D97-AF65-F5344CB8AC3E}">
        <p14:creationId xmlns:p14="http://schemas.microsoft.com/office/powerpoint/2010/main" val="71612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734" y="862650"/>
            <a:ext cx="8523324" cy="4873101"/>
          </a:xfrm>
        </p:spPr>
        <p:txBody>
          <a:bodyPr>
            <a:noAutofit/>
          </a:bodyPr>
          <a:lstStyle/>
          <a:p>
            <a:pPr>
              <a:spcAft>
                <a:spcPts val="1200"/>
              </a:spcAft>
            </a:pPr>
            <a:r>
              <a:rPr lang="en-US" sz="2000" b="1" dirty="0"/>
              <a:t>First Responder/Officer Referral:</a:t>
            </a:r>
            <a:r>
              <a:rPr lang="en-US" sz="2000" dirty="0"/>
              <a:t> As a preventative approach, during routine activities such as patrol or response to a service call, a first responder conducts engagement and provides treatment and service referrals. </a:t>
            </a:r>
          </a:p>
          <a:p>
            <a:pPr>
              <a:spcAft>
                <a:spcPts val="1200"/>
              </a:spcAft>
            </a:pPr>
            <a:r>
              <a:rPr lang="en-US" sz="2000" b="1" dirty="0"/>
              <a:t>Officer Intervention:</a:t>
            </a:r>
            <a:r>
              <a:rPr lang="en-US" sz="2000" dirty="0"/>
              <a:t> (Law Enforcement Only) In lieu of arrest, law enforcement engages/refers to treatment and services; charges held in abeyance or citations issued – completion of treatment required. </a:t>
            </a:r>
          </a:p>
          <a:p>
            <a:pPr>
              <a:spcAft>
                <a:spcPts val="1200"/>
              </a:spcAft>
            </a:pPr>
            <a:r>
              <a:rPr lang="en-US" sz="2000" b="1" dirty="0"/>
              <a:t>Community Referral: </a:t>
            </a:r>
            <a:r>
              <a:rPr lang="en-US" sz="2000" dirty="0"/>
              <a:t>In response to service call, a community-based behavioral health team (crisis workers, clinicians, peer specialists, etc.) engages individuals to help de-escalate crises, mediate low-level conflicts, or provide to treatment, services, or to a case manager.</a:t>
            </a:r>
          </a:p>
        </p:txBody>
      </p:sp>
      <p:sp>
        <p:nvSpPr>
          <p:cNvPr id="2" name="Title 1"/>
          <p:cNvSpPr>
            <a:spLocks noGrp="1"/>
          </p:cNvSpPr>
          <p:nvPr>
            <p:ph type="title"/>
          </p:nvPr>
        </p:nvSpPr>
        <p:spPr>
          <a:xfrm>
            <a:off x="1885596" y="169923"/>
            <a:ext cx="8229600" cy="692727"/>
          </a:xfrm>
        </p:spPr>
        <p:txBody>
          <a:bodyPr/>
          <a:lstStyle/>
          <a:p>
            <a:pPr algn="l"/>
            <a:r>
              <a:rPr lang="en-US" dirty="0"/>
              <a:t>Six Pathways of Deflection to Treatment (Cont.)</a:t>
            </a:r>
            <a:endParaRPr lang="en-US" b="0" dirty="0"/>
          </a:p>
        </p:txBody>
      </p:sp>
    </p:spTree>
    <p:extLst>
      <p:ext uri="{BB962C8B-B14F-4D97-AF65-F5344CB8AC3E}">
        <p14:creationId xmlns:p14="http://schemas.microsoft.com/office/powerpoint/2010/main" val="32196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1" y="1000607"/>
            <a:ext cx="5359555" cy="4874531"/>
          </a:xfrm>
          <a:prstGeom prst="rect">
            <a:avLst/>
          </a:prstGeom>
          <a:ln>
            <a:noFill/>
          </a:ln>
        </p:spPr>
      </p:pic>
      <p:pic>
        <p:nvPicPr>
          <p:cNvPr id="4" name="Picture 3"/>
          <p:cNvPicPr>
            <a:picLocks noChangeAspect="1"/>
          </p:cNvPicPr>
          <p:nvPr/>
        </p:nvPicPr>
        <p:blipFill>
          <a:blip r:embed="rId3"/>
          <a:stretch>
            <a:fillRect/>
          </a:stretch>
        </p:blipFill>
        <p:spPr>
          <a:xfrm>
            <a:off x="7213445" y="1368701"/>
            <a:ext cx="2286000" cy="1081924"/>
          </a:xfrm>
          <a:prstGeom prst="rect">
            <a:avLst/>
          </a:prstGeom>
        </p:spPr>
      </p:pic>
      <p:pic>
        <p:nvPicPr>
          <p:cNvPr id="5" name="Picture 4"/>
          <p:cNvPicPr>
            <a:picLocks noChangeAspect="1"/>
          </p:cNvPicPr>
          <p:nvPr/>
        </p:nvPicPr>
        <p:blipFill>
          <a:blip r:embed="rId4"/>
          <a:stretch>
            <a:fillRect/>
          </a:stretch>
        </p:blipFill>
        <p:spPr>
          <a:xfrm>
            <a:off x="7181850" y="2577094"/>
            <a:ext cx="3486150" cy="860778"/>
          </a:xfrm>
          <a:prstGeom prst="rect">
            <a:avLst/>
          </a:prstGeom>
        </p:spPr>
      </p:pic>
      <p:pic>
        <p:nvPicPr>
          <p:cNvPr id="6" name="Picture 5"/>
          <p:cNvPicPr>
            <a:picLocks noChangeAspect="1"/>
          </p:cNvPicPr>
          <p:nvPr/>
        </p:nvPicPr>
        <p:blipFill>
          <a:blip r:embed="rId5"/>
          <a:stretch>
            <a:fillRect/>
          </a:stretch>
        </p:blipFill>
        <p:spPr>
          <a:xfrm>
            <a:off x="7202294" y="3609323"/>
            <a:ext cx="3465706" cy="741633"/>
          </a:xfrm>
          <a:prstGeom prst="rect">
            <a:avLst/>
          </a:prstGeom>
        </p:spPr>
      </p:pic>
      <p:pic>
        <p:nvPicPr>
          <p:cNvPr id="7" name="Picture 6"/>
          <p:cNvPicPr>
            <a:picLocks noChangeAspect="1"/>
          </p:cNvPicPr>
          <p:nvPr/>
        </p:nvPicPr>
        <p:blipFill>
          <a:blip r:embed="rId6"/>
          <a:stretch>
            <a:fillRect/>
          </a:stretch>
        </p:blipFill>
        <p:spPr>
          <a:xfrm>
            <a:off x="7202294" y="4547970"/>
            <a:ext cx="3486150" cy="649593"/>
          </a:xfrm>
          <a:prstGeom prst="rect">
            <a:avLst/>
          </a:prstGeom>
        </p:spPr>
      </p:pic>
      <p:sp>
        <p:nvSpPr>
          <p:cNvPr id="8" name="Left Brace 7">
            <a:extLst>
              <a:ext uri="{FF2B5EF4-FFF2-40B4-BE49-F238E27FC236}">
                <a16:creationId xmlns:a16="http://schemas.microsoft.com/office/drawing/2014/main" id="{5681E294-3F65-4EF0-8B34-140122520805}"/>
              </a:ext>
            </a:extLst>
          </p:cNvPr>
          <p:cNvSpPr/>
          <p:nvPr/>
        </p:nvSpPr>
        <p:spPr>
          <a:xfrm>
            <a:off x="6780547" y="1278118"/>
            <a:ext cx="579119" cy="4114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black"/>
              </a:solidFill>
              <a:latin typeface="Arial" panose="020B0604020202020204"/>
            </a:endParaRPr>
          </a:p>
        </p:txBody>
      </p:sp>
      <p:sp>
        <p:nvSpPr>
          <p:cNvPr id="14" name="Google Shape;469;p72">
            <a:extLst>
              <a:ext uri="{FF2B5EF4-FFF2-40B4-BE49-F238E27FC236}">
                <a16:creationId xmlns:a16="http://schemas.microsoft.com/office/drawing/2014/main" id="{49C41BB0-4038-4F5E-BA54-B969376314E1}"/>
              </a:ext>
            </a:extLst>
          </p:cNvPr>
          <p:cNvSpPr txBox="1">
            <a:spLocks/>
          </p:cNvSpPr>
          <p:nvPr/>
        </p:nvSpPr>
        <p:spPr>
          <a:xfrm>
            <a:off x="2458844" y="400293"/>
            <a:ext cx="8229600" cy="692727"/>
          </a:xfrm>
          <a:prstGeom prst="rect">
            <a:avLst/>
          </a:prstGeom>
          <a:noFill/>
          <a:ln>
            <a:noFill/>
          </a:ln>
        </p:spPr>
        <p:txBody>
          <a:bodyPr spcFirstLastPara="1" wrap="square" lIns="91425" tIns="45700" rIns="91425" bIns="45700" anchor="ctr" anchorCtr="0">
            <a:noAutofit/>
          </a:bodyPr>
          <a:lst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a:lstStyle>
          <a:p>
            <a:pPr>
              <a:spcBef>
                <a:spcPts val="0"/>
              </a:spcBef>
              <a:spcAft>
                <a:spcPts val="0"/>
              </a:spcAft>
              <a:defRPr/>
            </a:pPr>
            <a:r>
              <a:rPr lang="en-US" dirty="0">
                <a:ea typeface="Arial"/>
                <a:sym typeface="Arial"/>
              </a:rPr>
              <a:t>Various Types of Deflection Responders</a:t>
            </a:r>
            <a:br>
              <a:rPr lang="en-US" b="0" dirty="0">
                <a:ea typeface="Arial"/>
                <a:sym typeface="Arial"/>
              </a:rPr>
            </a:br>
            <a:endParaRPr lang="en-US" b="0" dirty="0">
              <a:ea typeface="Arial"/>
              <a:sym typeface="Arial"/>
            </a:endParaRPr>
          </a:p>
        </p:txBody>
      </p:sp>
      <p:sp>
        <p:nvSpPr>
          <p:cNvPr id="18" name="Google Shape;426;p68">
            <a:extLst>
              <a:ext uri="{FF2B5EF4-FFF2-40B4-BE49-F238E27FC236}">
                <a16:creationId xmlns:a16="http://schemas.microsoft.com/office/drawing/2014/main" id="{57FF8264-9729-40FA-81B6-10F9792D5423}"/>
              </a:ext>
            </a:extLst>
          </p:cNvPr>
          <p:cNvSpPr txBox="1">
            <a:spLocks/>
          </p:cNvSpPr>
          <p:nvPr/>
        </p:nvSpPr>
        <p:spPr bwMode="auto">
          <a:xfrm>
            <a:off x="2692556" y="2294872"/>
            <a:ext cx="3403445" cy="2286001"/>
          </a:xfrm>
          <a:prstGeom prst="rect">
            <a:avLst/>
          </a:prstGeom>
          <a:gradFill>
            <a:gsLst>
              <a:gs pos="0">
                <a:srgbClr val="FFFF94"/>
              </a:gs>
              <a:gs pos="50000">
                <a:srgbClr val="FFFFBC"/>
              </a:gs>
              <a:gs pos="100000">
                <a:srgbClr val="FFFFDE"/>
              </a:gs>
            </a:gsLst>
            <a:lin ang="10800000" scaled="0"/>
          </a:gradFill>
          <a:ln w="9525">
            <a:noFill/>
            <a:miter lim="800000"/>
            <a:headEnd/>
            <a:tailEnd/>
          </a:ln>
        </p:spPr>
        <p:txBody>
          <a:bodyPr spcFirstLastPara="1" vert="horz" wrap="square" lIns="91425" tIns="45700" rIns="91425" bIns="4570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00"/>
              </a:spcBef>
              <a:spcAft>
                <a:spcPts val="0"/>
              </a:spcAft>
              <a:buClr>
                <a:srgbClr val="7F7F7F"/>
              </a:buClr>
              <a:buSzPts val="2000"/>
              <a:buNone/>
              <a:defRPr/>
            </a:pPr>
            <a:r>
              <a:rPr lang="en-US" sz="2000" b="1" u="sng" dirty="0">
                <a:solidFill>
                  <a:srgbClr val="7F7F7F"/>
                </a:solidFill>
                <a:latin typeface="Calibri"/>
                <a:ea typeface="Calibri"/>
                <a:cs typeface="Calibri"/>
                <a:sym typeface="Calibri"/>
              </a:rPr>
              <a:t>Deflection Responders</a:t>
            </a:r>
            <a:endParaRPr lang="en-US" dirty="0">
              <a:solidFill>
                <a:prstClr val="black">
                  <a:lumMod val="50000"/>
                  <a:lumOff val="50000"/>
                </a:prstClr>
              </a:solidFill>
            </a:endParaRPr>
          </a:p>
          <a:p>
            <a:pPr marL="285750" indent="-285750">
              <a:spcBef>
                <a:spcPts val="2160"/>
              </a:spcBef>
              <a:defRPr/>
            </a:pPr>
            <a:r>
              <a:rPr lang="en-US" b="1" i="1" u="sng" dirty="0">
                <a:solidFill>
                  <a:srgbClr val="C0504D">
                    <a:lumMod val="75000"/>
                  </a:srgbClr>
                </a:solidFill>
                <a:latin typeface="Calibri"/>
                <a:ea typeface="Calibri"/>
                <a:cs typeface="Calibri"/>
                <a:sym typeface="Calibri"/>
              </a:rPr>
              <a:t>Centered in community</a:t>
            </a:r>
          </a:p>
          <a:p>
            <a:pPr marL="285750" indent="-285750">
              <a:spcBef>
                <a:spcPts val="2160"/>
              </a:spcBef>
              <a:defRPr/>
            </a:pPr>
            <a:r>
              <a:rPr lang="en-US" b="1" i="1" u="sng" dirty="0">
                <a:solidFill>
                  <a:srgbClr val="C0504D">
                    <a:lumMod val="75000"/>
                  </a:srgbClr>
                </a:solidFill>
                <a:latin typeface="Calibri"/>
                <a:ea typeface="Calibri"/>
                <a:cs typeface="Calibri"/>
                <a:sym typeface="Calibri"/>
              </a:rPr>
              <a:t>Communities assemble the responders needed to respond to their unique SUD/BH issues</a:t>
            </a:r>
          </a:p>
          <a:p>
            <a:pPr marL="285750" indent="-285750">
              <a:spcBef>
                <a:spcPts val="2160"/>
              </a:spcBef>
              <a:spcAft>
                <a:spcPts val="0"/>
              </a:spcAft>
              <a:buClr>
                <a:srgbClr val="7F7F7F"/>
              </a:buClr>
              <a:buSzPts val="1800"/>
              <a:buFont typeface="Arial"/>
              <a:buChar char="•"/>
              <a:defRPr/>
            </a:pPr>
            <a:endParaRPr lang="en-US" dirty="0">
              <a:solidFill>
                <a:srgbClr val="7F7F7F"/>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E4A5916B-ECF5-4207-A995-9F248AE89B28}"/>
                  </a:ext>
                </a:extLst>
              </p14:cNvPr>
              <p14:cNvContentPartPr/>
              <p14:nvPr/>
            </p14:nvContentPartPr>
            <p14:xfrm>
              <a:off x="2861996" y="1599625"/>
              <a:ext cx="2931480" cy="487800"/>
            </p14:xfrm>
          </p:contentPart>
        </mc:Choice>
        <mc:Fallback xmlns="">
          <p:pic>
            <p:nvPicPr>
              <p:cNvPr id="12" name="Ink 11">
                <a:extLst>
                  <a:ext uri="{FF2B5EF4-FFF2-40B4-BE49-F238E27FC236}">
                    <a16:creationId xmlns:a16="http://schemas.microsoft.com/office/drawing/2014/main" id="{E4A5916B-ECF5-4207-A995-9F248AE89B28}"/>
                  </a:ext>
                </a:extLst>
              </p:cNvPr>
              <p:cNvPicPr/>
              <p:nvPr/>
            </p:nvPicPr>
            <p:blipFill>
              <a:blip r:embed="rId8"/>
              <a:stretch>
                <a:fillRect/>
              </a:stretch>
            </p:blipFill>
            <p:spPr>
              <a:xfrm>
                <a:off x="2771996" y="1419625"/>
                <a:ext cx="3111120" cy="84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1C2E6AEC-2A83-4EAC-9D8E-06039178D66A}"/>
                  </a:ext>
                </a:extLst>
              </p14:cNvPr>
              <p14:cNvContentPartPr/>
              <p14:nvPr/>
            </p14:nvContentPartPr>
            <p14:xfrm>
              <a:off x="2797916" y="5111491"/>
              <a:ext cx="3059640" cy="556200"/>
            </p14:xfrm>
          </p:contentPart>
        </mc:Choice>
        <mc:Fallback xmlns="">
          <p:pic>
            <p:nvPicPr>
              <p:cNvPr id="30" name="Ink 29">
                <a:extLst>
                  <a:ext uri="{FF2B5EF4-FFF2-40B4-BE49-F238E27FC236}">
                    <a16:creationId xmlns:a16="http://schemas.microsoft.com/office/drawing/2014/main" id="{1C2E6AEC-2A83-4EAC-9D8E-06039178D66A}"/>
                  </a:ext>
                </a:extLst>
              </p:cNvPr>
              <p:cNvPicPr/>
              <p:nvPr/>
            </p:nvPicPr>
            <p:blipFill>
              <a:blip r:embed="rId10"/>
              <a:stretch>
                <a:fillRect/>
              </a:stretch>
            </p:blipFill>
            <p:spPr>
              <a:xfrm>
                <a:off x="2707916" y="4931491"/>
                <a:ext cx="3239280" cy="915840"/>
              </a:xfrm>
              <a:prstGeom prst="rect">
                <a:avLst/>
              </a:prstGeom>
            </p:spPr>
          </p:pic>
        </mc:Fallback>
      </mc:AlternateContent>
      <p:pic>
        <p:nvPicPr>
          <p:cNvPr id="33" name="Google Shape;614;p85">
            <a:extLst>
              <a:ext uri="{FF2B5EF4-FFF2-40B4-BE49-F238E27FC236}">
                <a16:creationId xmlns:a16="http://schemas.microsoft.com/office/drawing/2014/main" id="{70A9D95C-1F44-48BF-9E51-4915D6ED9657}"/>
              </a:ext>
            </a:extLst>
          </p:cNvPr>
          <p:cNvPicPr preferRelativeResize="0"/>
          <p:nvPr/>
        </p:nvPicPr>
        <p:blipFill rotWithShape="1">
          <a:blip r:embed="rId11">
            <a:alphaModFix/>
          </a:blip>
          <a:srcRect/>
          <a:stretch/>
        </p:blipFill>
        <p:spPr>
          <a:xfrm>
            <a:off x="8077200" y="6114853"/>
            <a:ext cx="1524000" cy="616348"/>
          </a:xfrm>
          <a:prstGeom prst="rect">
            <a:avLst/>
          </a:prstGeom>
          <a:noFill/>
          <a:ln>
            <a:noFill/>
          </a:ln>
        </p:spPr>
      </p:pic>
    </p:spTree>
    <p:extLst>
      <p:ext uri="{BB962C8B-B14F-4D97-AF65-F5344CB8AC3E}">
        <p14:creationId xmlns:p14="http://schemas.microsoft.com/office/powerpoint/2010/main" val="19217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8"/>
          <p:cNvSpPr txBox="1">
            <a:spLocks noGrp="1"/>
          </p:cNvSpPr>
          <p:nvPr>
            <p:ph type="body" idx="1"/>
          </p:nvPr>
        </p:nvSpPr>
        <p:spPr>
          <a:xfrm>
            <a:off x="2058678" y="1511443"/>
            <a:ext cx="8229600" cy="2729485"/>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lvl="0"/>
            <a:r>
              <a:rPr lang="en-US" dirty="0"/>
              <a:t>Helps ease strain of opioid response on law enforcement; helps effectively address/reduce harm associated with SUD and opioid crisis</a:t>
            </a:r>
          </a:p>
          <a:p>
            <a:r>
              <a:rPr lang="en-US" dirty="0"/>
              <a:t>Associated with reduction in fatal overdoses and property crimes in two of six sites studied (including Lake County, IL)</a:t>
            </a:r>
          </a:p>
          <a:p>
            <a:pPr lvl="0"/>
            <a:r>
              <a:rPr lang="en-US" dirty="0"/>
              <a:t>Can help reduce stigma</a:t>
            </a:r>
          </a:p>
          <a:p>
            <a:pPr marL="0" indent="0">
              <a:spcBef>
                <a:spcPts val="0"/>
              </a:spcBef>
              <a:buClr>
                <a:srgbClr val="953734"/>
              </a:buClr>
              <a:buNone/>
            </a:pPr>
            <a:endParaRPr lang="en-US" b="1" dirty="0">
              <a:solidFill>
                <a:srgbClr val="00B050"/>
              </a:solidFill>
            </a:endParaRPr>
          </a:p>
        </p:txBody>
      </p:sp>
      <p:sp>
        <p:nvSpPr>
          <p:cNvPr id="505" name="Google Shape;505;p78"/>
          <p:cNvSpPr txBox="1">
            <a:spLocks noGrp="1"/>
          </p:cNvSpPr>
          <p:nvPr>
            <p:ph type="title"/>
          </p:nvPr>
        </p:nvSpPr>
        <p:spPr>
          <a:xfrm>
            <a:off x="2058678" y="645996"/>
            <a:ext cx="8229600" cy="692727"/>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spcBef>
                <a:spcPts val="0"/>
              </a:spcBef>
              <a:spcAft>
                <a:spcPts val="0"/>
              </a:spcAft>
            </a:pPr>
            <a:r>
              <a:rPr lang="en-US" dirty="0">
                <a:ea typeface="Arial"/>
                <a:sym typeface="Arial"/>
              </a:rPr>
              <a:t>DEFLECTION: Benefits Communities – The Evidence*</a:t>
            </a:r>
            <a:endParaRPr dirty="0">
              <a:ea typeface="Arial"/>
              <a:sym typeface="Arial"/>
            </a:endParaRPr>
          </a:p>
        </p:txBody>
      </p:sp>
      <p:sp>
        <p:nvSpPr>
          <p:cNvPr id="3" name="TextBox 2">
            <a:extLst>
              <a:ext uri="{FF2B5EF4-FFF2-40B4-BE49-F238E27FC236}">
                <a16:creationId xmlns:a16="http://schemas.microsoft.com/office/drawing/2014/main" id="{EC97A746-379A-4B08-B2E3-3FADF1F3CBE6}"/>
              </a:ext>
            </a:extLst>
          </p:cNvPr>
          <p:cNvSpPr txBox="1"/>
          <p:nvPr/>
        </p:nvSpPr>
        <p:spPr>
          <a:xfrm>
            <a:off x="2058678" y="5346558"/>
            <a:ext cx="7613642" cy="451406"/>
          </a:xfrm>
          <a:prstGeom prst="rect">
            <a:avLst/>
          </a:prstGeom>
          <a:noFill/>
        </p:spPr>
        <p:txBody>
          <a:bodyPr wrap="square" rtlCol="0">
            <a:spAutoFit/>
          </a:bodyPr>
          <a:lstStyle/>
          <a:p>
            <a:r>
              <a:rPr lang="en-US" sz="1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Melissa M. Labriola, Samuel Peterson, Jirka Taylor, Danielle Sobol, Jessica Reichert, Jon Ross, Jac Charlier, and Sophia Juarez, </a:t>
            </a:r>
            <a:r>
              <a:rPr lang="en-US" sz="14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Multi-Site Evaluation of Law Enforcement Deflection in the United States</a:t>
            </a:r>
            <a:r>
              <a:rPr lang="en-US" sz="1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RAND Corporation, RR-A2491-1, 2023. National Institute of Justice Grant No. 2019-75-CX-0011</a:t>
            </a:r>
            <a:endParaRPr lang="en-US" sz="1400" dirty="0">
              <a:solidFill>
                <a:prstClr val="black"/>
              </a:solidFill>
              <a:latin typeface="Arial" panose="020B0604020202020204"/>
            </a:endParaRPr>
          </a:p>
        </p:txBody>
      </p:sp>
    </p:spTree>
    <p:extLst>
      <p:ext uri="{BB962C8B-B14F-4D97-AF65-F5344CB8AC3E}">
        <p14:creationId xmlns:p14="http://schemas.microsoft.com/office/powerpoint/2010/main" val="9216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8"/>
          <p:cNvSpPr txBox="1">
            <a:spLocks noGrp="1"/>
          </p:cNvSpPr>
          <p:nvPr>
            <p:ph type="body" idx="1"/>
          </p:nvPr>
        </p:nvSpPr>
        <p:spPr>
          <a:xfrm>
            <a:off x="2058678" y="1511443"/>
            <a:ext cx="8229600" cy="2729485"/>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r>
              <a:rPr lang="en-US" dirty="0"/>
              <a:t>Seen as a viable new policing approach to drug issues, alternative course of action for responding to the opioid crisis.</a:t>
            </a:r>
          </a:p>
          <a:p>
            <a:pPr lvl="0"/>
            <a:r>
              <a:rPr lang="en-US" dirty="0"/>
              <a:t>Contributes to positive experiences among deflection initiative partners and participants – especially in comparison to previous and/or expected encounters with the system.</a:t>
            </a:r>
          </a:p>
          <a:p>
            <a:pPr lvl="0"/>
            <a:r>
              <a:rPr lang="en-US" dirty="0"/>
              <a:t>Offers a promising response to public concerns about drug problems.</a:t>
            </a:r>
          </a:p>
          <a:p>
            <a:pPr marL="0" indent="0">
              <a:spcBef>
                <a:spcPts val="0"/>
              </a:spcBef>
              <a:buClr>
                <a:srgbClr val="953734"/>
              </a:buClr>
              <a:buNone/>
            </a:pPr>
            <a:endParaRPr lang="en-US" b="1" dirty="0">
              <a:solidFill>
                <a:srgbClr val="00B050"/>
              </a:solidFill>
            </a:endParaRPr>
          </a:p>
        </p:txBody>
      </p:sp>
      <p:sp>
        <p:nvSpPr>
          <p:cNvPr id="505" name="Google Shape;505;p78"/>
          <p:cNvSpPr txBox="1">
            <a:spLocks noGrp="1"/>
          </p:cNvSpPr>
          <p:nvPr>
            <p:ph type="title"/>
          </p:nvPr>
        </p:nvSpPr>
        <p:spPr>
          <a:xfrm>
            <a:off x="2058678" y="645996"/>
            <a:ext cx="8229600" cy="692727"/>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spcBef>
                <a:spcPts val="0"/>
              </a:spcBef>
              <a:spcAft>
                <a:spcPts val="0"/>
              </a:spcAft>
            </a:pPr>
            <a:r>
              <a:rPr lang="en-US" dirty="0">
                <a:ea typeface="Arial"/>
                <a:sym typeface="Arial"/>
              </a:rPr>
              <a:t>DEFLECTION: Benefits Communities – The Evidence*</a:t>
            </a:r>
            <a:endParaRPr dirty="0">
              <a:ea typeface="Arial"/>
              <a:sym typeface="Arial"/>
            </a:endParaRPr>
          </a:p>
        </p:txBody>
      </p:sp>
      <p:sp>
        <p:nvSpPr>
          <p:cNvPr id="3" name="TextBox 2">
            <a:extLst>
              <a:ext uri="{FF2B5EF4-FFF2-40B4-BE49-F238E27FC236}">
                <a16:creationId xmlns:a16="http://schemas.microsoft.com/office/drawing/2014/main" id="{EC97A746-379A-4B08-B2E3-3FADF1F3CBE6}"/>
              </a:ext>
            </a:extLst>
          </p:cNvPr>
          <p:cNvSpPr txBox="1"/>
          <p:nvPr/>
        </p:nvSpPr>
        <p:spPr>
          <a:xfrm>
            <a:off x="2058678" y="5346558"/>
            <a:ext cx="7613642" cy="451406"/>
          </a:xfrm>
          <a:prstGeom prst="rect">
            <a:avLst/>
          </a:prstGeom>
          <a:noFill/>
        </p:spPr>
        <p:txBody>
          <a:bodyPr wrap="square" rtlCol="0">
            <a:spAutoFit/>
          </a:bodyPr>
          <a:lstStyle/>
          <a:p>
            <a:r>
              <a:rPr lang="en-US" sz="1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Melissa M. Labriola, Samuel Peterson, Jirka Taylor, Danielle Sobol, Jessica Reichert, Jon Ross, Jac Charlier, and Sophia Juarez, </a:t>
            </a:r>
            <a:r>
              <a:rPr lang="en-US" sz="1400" i="1"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Multi-Site Evaluation of Law Enforcement Deflection in the United States</a:t>
            </a:r>
            <a:r>
              <a:rPr lang="en-US" sz="1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RAND Corporation, RR-A2491-1, 2023. National Institute of Justice Grant No. 2019-75-CX-0011</a:t>
            </a:r>
            <a:endParaRPr lang="en-US" sz="1400" dirty="0">
              <a:solidFill>
                <a:prstClr val="black"/>
              </a:solidFill>
              <a:latin typeface="Arial" panose="020B0604020202020204"/>
            </a:endParaRPr>
          </a:p>
        </p:txBody>
      </p:sp>
    </p:spTree>
    <p:extLst>
      <p:ext uri="{BB962C8B-B14F-4D97-AF65-F5344CB8AC3E}">
        <p14:creationId xmlns:p14="http://schemas.microsoft.com/office/powerpoint/2010/main" val="332729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8"/>
          <p:cNvSpPr txBox="1">
            <a:spLocks noGrp="1"/>
          </p:cNvSpPr>
          <p:nvPr>
            <p:ph type="body" idx="1"/>
          </p:nvPr>
        </p:nvSpPr>
        <p:spPr>
          <a:xfrm>
            <a:off x="2058678" y="1338723"/>
            <a:ext cx="8229600" cy="2729485"/>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buClr>
                <a:srgbClr val="953734"/>
              </a:buClr>
            </a:pPr>
            <a:r>
              <a:rPr lang="en-US" b="1" dirty="0">
                <a:solidFill>
                  <a:srgbClr val="00B050"/>
                </a:solidFill>
              </a:rPr>
              <a:t>Creates “low bar” easy access to treatment, housing, and services</a:t>
            </a:r>
          </a:p>
          <a:p>
            <a:r>
              <a:rPr lang="en-US" b="1" dirty="0">
                <a:solidFill>
                  <a:srgbClr val="00B050"/>
                </a:solidFill>
                <a:sym typeface="Arial"/>
              </a:rPr>
              <a:t>Getting to people earlier than possible before deflection</a:t>
            </a:r>
          </a:p>
          <a:p>
            <a:r>
              <a:rPr lang="en-US" dirty="0">
                <a:solidFill>
                  <a:schemeClr val="bg1">
                    <a:lumMod val="50000"/>
                  </a:schemeClr>
                </a:solidFill>
              </a:rPr>
              <a:t>Improved public safety (real and perceived)</a:t>
            </a:r>
            <a:endParaRPr lang="en-US" dirty="0">
              <a:solidFill>
                <a:schemeClr val="bg1">
                  <a:lumMod val="50000"/>
                </a:schemeClr>
              </a:solidFill>
              <a:sym typeface="Arial"/>
            </a:endParaRPr>
          </a:p>
          <a:p>
            <a:r>
              <a:rPr lang="en-US" b="1" dirty="0">
                <a:solidFill>
                  <a:srgbClr val="00B050"/>
                </a:solidFill>
              </a:rPr>
              <a:t>M</a:t>
            </a:r>
            <a:r>
              <a:rPr lang="en-US" b="1" dirty="0">
                <a:solidFill>
                  <a:srgbClr val="00B050"/>
                </a:solidFill>
                <a:sym typeface="Arial"/>
              </a:rPr>
              <a:t>ovement away from </a:t>
            </a:r>
            <a:r>
              <a:rPr lang="en-US" b="1" dirty="0">
                <a:solidFill>
                  <a:srgbClr val="00B050"/>
                </a:solidFill>
              </a:rPr>
              <a:t>use of the</a:t>
            </a:r>
            <a:r>
              <a:rPr lang="en-US" b="1" dirty="0">
                <a:solidFill>
                  <a:srgbClr val="00B050"/>
                </a:solidFill>
                <a:sym typeface="Arial"/>
              </a:rPr>
              <a:t> justice system for BH issues</a:t>
            </a:r>
            <a:endParaRPr lang="en-US" b="1" dirty="0">
              <a:solidFill>
                <a:srgbClr val="00B050"/>
              </a:solidFill>
            </a:endParaRPr>
          </a:p>
          <a:p>
            <a:pPr>
              <a:buClr>
                <a:srgbClr val="953734"/>
              </a:buClr>
            </a:pPr>
            <a:r>
              <a:rPr lang="en-US" dirty="0">
                <a:solidFill>
                  <a:schemeClr val="bg1">
                    <a:lumMod val="50000"/>
                  </a:schemeClr>
                </a:solidFill>
                <a:sym typeface="Arial"/>
              </a:rPr>
              <a:t>Reduced crime</a:t>
            </a:r>
            <a:endParaRPr lang="en-US" dirty="0">
              <a:solidFill>
                <a:schemeClr val="bg1">
                  <a:lumMod val="50000"/>
                </a:schemeClr>
              </a:solidFill>
            </a:endParaRPr>
          </a:p>
          <a:p>
            <a:pPr>
              <a:buClr>
                <a:srgbClr val="953734"/>
              </a:buClr>
            </a:pPr>
            <a:r>
              <a:rPr lang="en-US" b="1" dirty="0">
                <a:solidFill>
                  <a:srgbClr val="00B050"/>
                </a:solidFill>
              </a:rPr>
              <a:t>Avoidance of escalation in police-resident encounters</a:t>
            </a:r>
          </a:p>
          <a:p>
            <a:r>
              <a:rPr lang="en-US" dirty="0">
                <a:solidFill>
                  <a:schemeClr val="bg1">
                    <a:lumMod val="50000"/>
                  </a:schemeClr>
                </a:solidFill>
                <a:sym typeface="Arial"/>
              </a:rPr>
              <a:t>Reduction in the “social burden” pla</a:t>
            </a:r>
            <a:r>
              <a:rPr lang="en-US" dirty="0">
                <a:solidFill>
                  <a:schemeClr val="bg1">
                    <a:lumMod val="50000"/>
                  </a:schemeClr>
                </a:solidFill>
              </a:rPr>
              <a:t>ced </a:t>
            </a:r>
            <a:r>
              <a:rPr lang="en-US" dirty="0">
                <a:solidFill>
                  <a:schemeClr val="bg1">
                    <a:lumMod val="50000"/>
                  </a:schemeClr>
                </a:solidFill>
                <a:sym typeface="Arial"/>
              </a:rPr>
              <a:t>on law enforcement</a:t>
            </a:r>
          </a:p>
          <a:p>
            <a:r>
              <a:rPr lang="en-US" b="1" dirty="0">
                <a:solidFill>
                  <a:srgbClr val="00B050"/>
                </a:solidFill>
              </a:rPr>
              <a:t>Building police-community relations </a:t>
            </a:r>
          </a:p>
          <a:p>
            <a:pPr>
              <a:spcBef>
                <a:spcPts val="360"/>
              </a:spcBef>
              <a:spcAft>
                <a:spcPts val="0"/>
              </a:spcAft>
              <a:buClr>
                <a:srgbClr val="7F7F7F"/>
              </a:buClr>
              <a:buSzPts val="1800"/>
              <a:buFont typeface="Arial"/>
              <a:buChar char="•"/>
            </a:pPr>
            <a:r>
              <a:rPr lang="en-US" dirty="0">
                <a:solidFill>
                  <a:schemeClr val="bg1">
                    <a:lumMod val="50000"/>
                  </a:schemeClr>
                </a:solidFill>
                <a:sym typeface="Arial"/>
              </a:rPr>
              <a:t>Building (more) public health/public safety </a:t>
            </a:r>
            <a:r>
              <a:rPr lang="en-US" dirty="0">
                <a:solidFill>
                  <a:schemeClr val="bg1">
                    <a:lumMod val="50000"/>
                  </a:schemeClr>
                </a:solidFill>
              </a:rPr>
              <a:t>collaborations</a:t>
            </a:r>
            <a:endParaRPr dirty="0">
              <a:solidFill>
                <a:schemeClr val="bg1">
                  <a:lumMod val="50000"/>
                </a:schemeClr>
              </a:solidFill>
            </a:endParaRPr>
          </a:p>
          <a:p>
            <a:pPr>
              <a:spcBef>
                <a:spcPts val="360"/>
              </a:spcBef>
              <a:spcAft>
                <a:spcPts val="0"/>
              </a:spcAft>
              <a:buClr>
                <a:srgbClr val="7F7F7F"/>
              </a:buClr>
              <a:buSzPts val="1800"/>
              <a:buFont typeface="Arial"/>
              <a:buChar char="•"/>
            </a:pPr>
            <a:r>
              <a:rPr lang="en-US" b="1" dirty="0">
                <a:solidFill>
                  <a:srgbClr val="00B050"/>
                </a:solidFill>
                <a:sym typeface="Arial"/>
              </a:rPr>
              <a:t>Addressing racial disparity</a:t>
            </a:r>
          </a:p>
          <a:p>
            <a:pPr>
              <a:spcBef>
                <a:spcPts val="360"/>
              </a:spcBef>
              <a:spcAft>
                <a:spcPts val="0"/>
              </a:spcAft>
              <a:buClr>
                <a:srgbClr val="7F7F7F"/>
              </a:buClr>
              <a:buSzPts val="1800"/>
              <a:buFont typeface="Arial"/>
              <a:buChar char="•"/>
            </a:pPr>
            <a:r>
              <a:rPr lang="en-US" dirty="0">
                <a:solidFill>
                  <a:schemeClr val="bg1">
                    <a:lumMod val="50000"/>
                  </a:schemeClr>
                </a:solidFill>
                <a:sym typeface="Arial"/>
              </a:rPr>
              <a:t>“Net-narrowing” strategy</a:t>
            </a:r>
            <a:endParaRPr lang="en-US" dirty="0">
              <a:solidFill>
                <a:schemeClr val="bg1">
                  <a:lumMod val="50000"/>
                </a:schemeClr>
              </a:solidFill>
            </a:endParaRPr>
          </a:p>
          <a:p>
            <a:pPr>
              <a:spcBef>
                <a:spcPts val="360"/>
              </a:spcBef>
              <a:spcAft>
                <a:spcPts val="0"/>
              </a:spcAft>
              <a:buClr>
                <a:srgbClr val="7F7F7F"/>
              </a:buClr>
              <a:buSzPts val="1800"/>
              <a:buFont typeface="Arial"/>
              <a:buChar char="•"/>
            </a:pPr>
            <a:r>
              <a:rPr lang="en-US" b="1" dirty="0">
                <a:solidFill>
                  <a:srgbClr val="00B050"/>
                </a:solidFill>
              </a:rPr>
              <a:t>Keeping families intact – children and parents </a:t>
            </a:r>
          </a:p>
          <a:p>
            <a:pPr>
              <a:spcBef>
                <a:spcPts val="360"/>
              </a:spcBef>
              <a:spcAft>
                <a:spcPts val="0"/>
              </a:spcAft>
              <a:buClr>
                <a:srgbClr val="7F7F7F"/>
              </a:buClr>
              <a:buSzPts val="1800"/>
              <a:buFont typeface="Arial"/>
              <a:buChar char="•"/>
            </a:pPr>
            <a:r>
              <a:rPr lang="en-US" dirty="0">
                <a:solidFill>
                  <a:schemeClr val="bg1">
                    <a:lumMod val="50000"/>
                  </a:schemeClr>
                </a:solidFill>
                <a:sym typeface="Arial"/>
              </a:rPr>
              <a:t>Cost savings</a:t>
            </a:r>
            <a:endParaRPr lang="en-US" dirty="0">
              <a:solidFill>
                <a:schemeClr val="bg1">
                  <a:lumMod val="50000"/>
                </a:schemeClr>
              </a:solidFill>
            </a:endParaRPr>
          </a:p>
          <a:p>
            <a:pPr>
              <a:spcBef>
                <a:spcPts val="360"/>
              </a:spcBef>
              <a:spcAft>
                <a:spcPts val="0"/>
              </a:spcAft>
              <a:buClr>
                <a:srgbClr val="7F7F7F"/>
              </a:buClr>
              <a:buSzPts val="1800"/>
              <a:buFont typeface="Arial"/>
              <a:buChar char="•"/>
            </a:pPr>
            <a:r>
              <a:rPr lang="en-US" b="1" dirty="0">
                <a:solidFill>
                  <a:srgbClr val="00B050"/>
                </a:solidFill>
              </a:rPr>
              <a:t>Lives saved, lives restored</a:t>
            </a:r>
          </a:p>
        </p:txBody>
      </p:sp>
      <p:sp>
        <p:nvSpPr>
          <p:cNvPr id="505" name="Google Shape;505;p78"/>
          <p:cNvSpPr txBox="1">
            <a:spLocks noGrp="1"/>
          </p:cNvSpPr>
          <p:nvPr>
            <p:ph type="title"/>
          </p:nvPr>
        </p:nvSpPr>
        <p:spPr>
          <a:xfrm>
            <a:off x="2058678" y="645996"/>
            <a:ext cx="8229600" cy="692727"/>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spcBef>
                <a:spcPts val="0"/>
              </a:spcBef>
              <a:spcAft>
                <a:spcPts val="0"/>
              </a:spcAft>
            </a:pPr>
            <a:r>
              <a:rPr lang="en-US" dirty="0">
                <a:ea typeface="Arial"/>
                <a:sym typeface="Arial"/>
              </a:rPr>
              <a:t>DEFLECTION: Benefits Communities</a:t>
            </a:r>
            <a:endParaRPr dirty="0">
              <a:ea typeface="Arial"/>
              <a:sym typeface="Arial"/>
            </a:endParaRPr>
          </a:p>
        </p:txBody>
      </p:sp>
    </p:spTree>
    <p:extLst>
      <p:ext uri="{BB962C8B-B14F-4D97-AF65-F5344CB8AC3E}">
        <p14:creationId xmlns:p14="http://schemas.microsoft.com/office/powerpoint/2010/main" val="6190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4">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176" y="583510"/>
            <a:ext cx="8229600" cy="808431"/>
          </a:xfrm>
        </p:spPr>
        <p:txBody>
          <a:bodyPr/>
          <a:lstStyle/>
          <a:p>
            <a:r>
              <a:rPr lang="en-US" sz="2800" dirty="0"/>
              <a:t>Critical Elements of Innovative First Responder Deflection Initiatives</a:t>
            </a:r>
          </a:p>
        </p:txBody>
      </p:sp>
      <p:sp>
        <p:nvSpPr>
          <p:cNvPr id="3" name="Subtitle 2"/>
          <p:cNvSpPr>
            <a:spLocks noGrp="1"/>
          </p:cNvSpPr>
          <p:nvPr>
            <p:ph type="subTitle" idx="1"/>
          </p:nvPr>
        </p:nvSpPr>
        <p:spPr>
          <a:xfrm>
            <a:off x="1954176" y="1774450"/>
            <a:ext cx="8229600" cy="3578092"/>
          </a:xfrm>
        </p:spPr>
        <p:txBody>
          <a:bodyPr/>
          <a:lstStyle/>
          <a:p>
            <a:r>
              <a:rPr lang="en-US" sz="2000" b="1" dirty="0">
                <a:solidFill>
                  <a:schemeClr val="tx1"/>
                </a:solidFill>
              </a:rPr>
              <a:t>Element 1: </a:t>
            </a:r>
            <a:r>
              <a:rPr lang="en-US" sz="2000" dirty="0">
                <a:solidFill>
                  <a:schemeClr val="tx1"/>
                </a:solidFill>
              </a:rPr>
              <a:t>Partnership Building</a:t>
            </a:r>
          </a:p>
          <a:p>
            <a:r>
              <a:rPr lang="en-US" sz="2000" b="1" dirty="0">
                <a:solidFill>
                  <a:schemeClr val="tx1"/>
                </a:solidFill>
              </a:rPr>
              <a:t>Element 2:</a:t>
            </a:r>
            <a:r>
              <a:rPr lang="en-US" sz="2000" dirty="0">
                <a:solidFill>
                  <a:schemeClr val="tx1"/>
                </a:solidFill>
              </a:rPr>
              <a:t> Community Engagement/Buy-In</a:t>
            </a:r>
          </a:p>
          <a:p>
            <a:r>
              <a:rPr lang="en-US" sz="2000" b="1" dirty="0">
                <a:solidFill>
                  <a:schemeClr val="tx1"/>
                </a:solidFill>
              </a:rPr>
              <a:t>Element 3:</a:t>
            </a:r>
            <a:r>
              <a:rPr lang="en-US" sz="2000" dirty="0">
                <a:solidFill>
                  <a:schemeClr val="tx1"/>
                </a:solidFill>
              </a:rPr>
              <a:t> Standardize First Responder Diversion Within the Agency</a:t>
            </a:r>
          </a:p>
          <a:p>
            <a:r>
              <a:rPr lang="en-US" sz="2000" b="1" dirty="0">
                <a:solidFill>
                  <a:schemeClr val="tx1"/>
                </a:solidFill>
              </a:rPr>
              <a:t>Element 4:</a:t>
            </a:r>
            <a:r>
              <a:rPr lang="en-US" sz="2000" dirty="0">
                <a:solidFill>
                  <a:schemeClr val="tx1"/>
                </a:solidFill>
              </a:rPr>
              <a:t> Care Coordination and Case Management</a:t>
            </a:r>
          </a:p>
          <a:p>
            <a:r>
              <a:rPr lang="en-US" sz="2000" b="1" dirty="0">
                <a:solidFill>
                  <a:schemeClr val="tx1"/>
                </a:solidFill>
              </a:rPr>
              <a:t>Element 5: </a:t>
            </a:r>
            <a:r>
              <a:rPr lang="en-US" sz="2000" dirty="0">
                <a:solidFill>
                  <a:schemeClr val="tx1"/>
                </a:solidFill>
              </a:rPr>
              <a:t>Program Evaluation</a:t>
            </a:r>
          </a:p>
          <a:p>
            <a:pPr marL="114300" indent="0">
              <a:buNone/>
            </a:pPr>
            <a:endParaRPr lang="en-US" sz="2000" dirty="0">
              <a:hlinkClick r:id="rId2"/>
            </a:endParaRPr>
          </a:p>
          <a:p>
            <a:pPr marL="114300" indent="0">
              <a:buNone/>
            </a:pPr>
            <a:r>
              <a:rPr lang="en-US" sz="1800" dirty="0">
                <a:hlinkClick r:id="rId2"/>
              </a:rPr>
              <a:t>https://www.cossapresources.org/Content/Documents/Articles/CHJ_TASC_Critical_Elements.pdf</a:t>
            </a:r>
            <a:r>
              <a:rPr lang="en-US" sz="1800" dirty="0"/>
              <a:t> </a:t>
            </a:r>
          </a:p>
        </p:txBody>
      </p:sp>
    </p:spTree>
    <p:extLst>
      <p:ext uri="{BB962C8B-B14F-4D97-AF65-F5344CB8AC3E}">
        <p14:creationId xmlns:p14="http://schemas.microsoft.com/office/powerpoint/2010/main" val="655434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047F-0784-4359-BE00-9D7ADF285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12CD767-A6CE-4831-9C02-500A554F66CC}"/>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60C91C4-BF8A-4597-9205-8DE5469DCC32}"/>
              </a:ext>
            </a:extLst>
          </p:cNvPr>
          <p:cNvSpPr>
            <a:spLocks noGrp="1"/>
          </p:cNvSpPr>
          <p:nvPr>
            <p:ph type="sldNum" idx="12"/>
          </p:nvPr>
        </p:nvSpPr>
        <p:spPr/>
        <p:txBody>
          <a:bodyPr/>
          <a:lstStyle/>
          <a:p>
            <a:pPr>
              <a:buClr>
                <a:srgbClr val="000000"/>
              </a:buClr>
              <a:defRPr/>
            </a:pPr>
            <a:fld id="{00000000-1234-1234-1234-123412341234}" type="slidenum">
              <a:rPr lang="en-US" kern="0" smtClean="0"/>
              <a:pPr>
                <a:buClr>
                  <a:srgbClr val="000000"/>
                </a:buClr>
                <a:defRPr/>
              </a:pPr>
              <a:t>59</a:t>
            </a:fld>
            <a:endParaRPr lang="en-US" kern="0"/>
          </a:p>
        </p:txBody>
      </p:sp>
      <p:pic>
        <p:nvPicPr>
          <p:cNvPr id="6" name="Picture 5">
            <a:extLst>
              <a:ext uri="{FF2B5EF4-FFF2-40B4-BE49-F238E27FC236}">
                <a16:creationId xmlns:a16="http://schemas.microsoft.com/office/drawing/2014/main" id="{5CCD20F6-807C-4C71-B1AA-377C2B025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42"/>
            <a:ext cx="9144000" cy="5149516"/>
          </a:xfrm>
          <a:prstGeom prst="rect">
            <a:avLst/>
          </a:prstGeom>
        </p:spPr>
      </p:pic>
      <p:pic>
        <p:nvPicPr>
          <p:cNvPr id="8" name="Picture 7">
            <a:extLst>
              <a:ext uri="{FF2B5EF4-FFF2-40B4-BE49-F238E27FC236}">
                <a16:creationId xmlns:a16="http://schemas.microsoft.com/office/drawing/2014/main" id="{35C37EDD-D3B7-452B-AEE5-6E0371830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55559"/>
            <a:ext cx="9144000" cy="5146882"/>
          </a:xfrm>
          <a:prstGeom prst="rect">
            <a:avLst/>
          </a:prstGeom>
        </p:spPr>
      </p:pic>
      <p:pic>
        <p:nvPicPr>
          <p:cNvPr id="10" name="Picture 9">
            <a:extLst>
              <a:ext uri="{FF2B5EF4-FFF2-40B4-BE49-F238E27FC236}">
                <a16:creationId xmlns:a16="http://schemas.microsoft.com/office/drawing/2014/main" id="{9204321B-113A-4075-A11B-F9DB278E7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58377"/>
            <a:ext cx="9144000" cy="5141246"/>
          </a:xfrm>
          <a:prstGeom prst="rect">
            <a:avLst/>
          </a:prstGeom>
        </p:spPr>
      </p:pic>
      <p:pic>
        <p:nvPicPr>
          <p:cNvPr id="12" name="Picture 11">
            <a:extLst>
              <a:ext uri="{FF2B5EF4-FFF2-40B4-BE49-F238E27FC236}">
                <a16:creationId xmlns:a16="http://schemas.microsoft.com/office/drawing/2014/main" id="{2532E148-4472-493C-81E5-0ADF0ADEC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857822"/>
            <a:ext cx="9144000" cy="5142356"/>
          </a:xfrm>
          <a:prstGeom prst="rect">
            <a:avLst/>
          </a:prstGeom>
        </p:spPr>
      </p:pic>
    </p:spTree>
    <p:extLst>
      <p:ext uri="{BB962C8B-B14F-4D97-AF65-F5344CB8AC3E}">
        <p14:creationId xmlns:p14="http://schemas.microsoft.com/office/powerpoint/2010/main" val="334364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7B83C-F57D-F2B9-024A-8EB19C671C26}"/>
              </a:ext>
            </a:extLst>
          </p:cNvPr>
          <p:cNvSpPr txBox="1"/>
          <p:nvPr/>
        </p:nvSpPr>
        <p:spPr>
          <a:xfrm>
            <a:off x="320510" y="754144"/>
            <a:ext cx="11515890" cy="646331"/>
          </a:xfrm>
          <a:prstGeom prst="rect">
            <a:avLst/>
          </a:prstGeom>
          <a:noFill/>
        </p:spPr>
        <p:txBody>
          <a:bodyPr wrap="square" rtlCol="0">
            <a:spAutoFit/>
          </a:bodyPr>
          <a:lstStyle/>
          <a:p>
            <a:r>
              <a:rPr lang="en-US" sz="3600" b="1" dirty="0">
                <a:solidFill>
                  <a:schemeClr val="tx1">
                    <a:lumMod val="85000"/>
                    <a:lumOff val="15000"/>
                  </a:schemeClr>
                </a:solidFill>
                <a:latin typeface="+mj-lt"/>
              </a:rPr>
              <a:t>Criminal Justice </a:t>
            </a:r>
            <a:r>
              <a:rPr lang="en-US" sz="3600" dirty="0">
                <a:solidFill>
                  <a:schemeClr val="tx1">
                    <a:lumMod val="85000"/>
                    <a:lumOff val="15000"/>
                  </a:schemeClr>
                </a:solidFill>
                <a:latin typeface="+mj-lt"/>
              </a:rPr>
              <a:t>and Substance Use</a:t>
            </a:r>
          </a:p>
        </p:txBody>
      </p:sp>
      <p:sp>
        <p:nvSpPr>
          <p:cNvPr id="4" name="Rectangle 3">
            <a:extLst>
              <a:ext uri="{FF2B5EF4-FFF2-40B4-BE49-F238E27FC236}">
                <a16:creationId xmlns:a16="http://schemas.microsoft.com/office/drawing/2014/main" id="{57ED71D5-4F43-6F99-E6CD-C27807EA8D03}"/>
              </a:ext>
            </a:extLst>
          </p:cNvPr>
          <p:cNvSpPr/>
          <p:nvPr/>
        </p:nvSpPr>
        <p:spPr>
          <a:xfrm>
            <a:off x="320509" y="1850531"/>
            <a:ext cx="5320270" cy="456184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67396C-90A7-A648-0901-674F8AA1F60C}"/>
              </a:ext>
            </a:extLst>
          </p:cNvPr>
          <p:cNvSpPr/>
          <p:nvPr/>
        </p:nvSpPr>
        <p:spPr>
          <a:xfrm>
            <a:off x="6329548" y="1850531"/>
            <a:ext cx="5466195" cy="456184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12141A-D03C-776E-6D1E-698CE322E174}"/>
              </a:ext>
            </a:extLst>
          </p:cNvPr>
          <p:cNvSpPr txBox="1"/>
          <p:nvPr/>
        </p:nvSpPr>
        <p:spPr>
          <a:xfrm>
            <a:off x="320508" y="1856618"/>
            <a:ext cx="4917806" cy="1200329"/>
          </a:xfrm>
          <a:prstGeom prst="rect">
            <a:avLst/>
          </a:prstGeom>
          <a:noFill/>
        </p:spPr>
        <p:txBody>
          <a:bodyPr wrap="square">
            <a:spAutoFit/>
          </a:bodyPr>
          <a:lstStyle/>
          <a:p>
            <a:pPr algn="ctr"/>
            <a:r>
              <a:rPr lang="en-US" b="1" dirty="0"/>
              <a:t>60% of individuals incarcerated in local jails report issues with substance use. Estimates are similar for individuals in state run criminal justice facilities.</a:t>
            </a:r>
            <a:endParaRPr lang="en-US" dirty="0"/>
          </a:p>
        </p:txBody>
      </p:sp>
      <p:sp>
        <p:nvSpPr>
          <p:cNvPr id="9" name="TextBox 8">
            <a:extLst>
              <a:ext uri="{FF2B5EF4-FFF2-40B4-BE49-F238E27FC236}">
                <a16:creationId xmlns:a16="http://schemas.microsoft.com/office/drawing/2014/main" id="{2A10BEBD-A1F9-4F3C-D779-155C2CE6857E}"/>
              </a:ext>
            </a:extLst>
          </p:cNvPr>
          <p:cNvSpPr txBox="1"/>
          <p:nvPr/>
        </p:nvSpPr>
        <p:spPr>
          <a:xfrm>
            <a:off x="6329548" y="1850531"/>
            <a:ext cx="5466196" cy="1200329"/>
          </a:xfrm>
          <a:prstGeom prst="rect">
            <a:avLst/>
          </a:prstGeom>
          <a:noFill/>
        </p:spPr>
        <p:txBody>
          <a:bodyPr wrap="square">
            <a:spAutoFit/>
          </a:bodyPr>
          <a:lstStyle/>
          <a:p>
            <a:pPr algn="ctr"/>
            <a:r>
              <a:rPr lang="en-US" b="1" dirty="0"/>
              <a:t>During a 10 year study, 58% of justice-involved individuals released after serving time for drug related offenses were re-arrested on drug related offenses.</a:t>
            </a:r>
          </a:p>
        </p:txBody>
      </p:sp>
      <p:sp>
        <p:nvSpPr>
          <p:cNvPr id="10" name="Rectangle 9">
            <a:extLst>
              <a:ext uri="{FF2B5EF4-FFF2-40B4-BE49-F238E27FC236}">
                <a16:creationId xmlns:a16="http://schemas.microsoft.com/office/drawing/2014/main" id="{BFD5D053-869D-7A24-4B8B-4CD5BFD8C13C}"/>
              </a:ext>
            </a:extLst>
          </p:cNvPr>
          <p:cNvSpPr/>
          <p:nvPr/>
        </p:nvSpPr>
        <p:spPr>
          <a:xfrm>
            <a:off x="4208977" y="6154763"/>
            <a:ext cx="1431802" cy="261610"/>
          </a:xfrm>
          <a:prstGeom prst="rect">
            <a:avLst/>
          </a:prstGeom>
        </p:spPr>
        <p:txBody>
          <a:bodyPr wrap="none">
            <a:spAutoFit/>
          </a:bodyPr>
          <a:lstStyle/>
          <a:p>
            <a:r>
              <a:rPr lang="en-US" sz="1100" dirty="0">
                <a:solidFill>
                  <a:schemeClr val="tx1">
                    <a:lumMod val="75000"/>
                    <a:lumOff val="25000"/>
                  </a:schemeClr>
                </a:solidFill>
              </a:rPr>
              <a:t>(Bronson et al., 2021)</a:t>
            </a:r>
            <a:endParaRPr lang="en-US" sz="9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5D6434A8-C5A5-0B2F-D921-538DA6A4B6F9}"/>
              </a:ext>
            </a:extLst>
          </p:cNvPr>
          <p:cNvSpPr/>
          <p:nvPr/>
        </p:nvSpPr>
        <p:spPr>
          <a:xfrm>
            <a:off x="9925299" y="6150765"/>
            <a:ext cx="1911101" cy="261610"/>
          </a:xfrm>
          <a:prstGeom prst="rect">
            <a:avLst/>
          </a:prstGeom>
        </p:spPr>
        <p:txBody>
          <a:bodyPr wrap="none">
            <a:spAutoFit/>
          </a:bodyPr>
          <a:lstStyle/>
          <a:p>
            <a:r>
              <a:rPr lang="en-US" sz="1100" dirty="0">
                <a:solidFill>
                  <a:schemeClr val="tx1">
                    <a:lumMod val="75000"/>
                    <a:lumOff val="25000"/>
                  </a:schemeClr>
                </a:solidFill>
              </a:rPr>
              <a:t>(</a:t>
            </a:r>
            <a:r>
              <a:rPr lang="en-US" sz="1100" dirty="0" err="1">
                <a:solidFill>
                  <a:schemeClr val="tx1">
                    <a:lumMod val="75000"/>
                    <a:lumOff val="25000"/>
                  </a:schemeClr>
                </a:solidFill>
              </a:rPr>
              <a:t>Antenangeli</a:t>
            </a:r>
            <a:r>
              <a:rPr lang="en-US" sz="1100" dirty="0">
                <a:solidFill>
                  <a:schemeClr val="tx1">
                    <a:lumMod val="75000"/>
                    <a:lumOff val="25000"/>
                  </a:schemeClr>
                </a:solidFill>
              </a:rPr>
              <a:t> &amp; </a:t>
            </a:r>
            <a:r>
              <a:rPr lang="en-US" sz="1100" dirty="0" err="1">
                <a:solidFill>
                  <a:schemeClr val="tx1">
                    <a:lumMod val="75000"/>
                    <a:lumOff val="25000"/>
                  </a:schemeClr>
                </a:solidFill>
              </a:rPr>
              <a:t>Durose</a:t>
            </a:r>
            <a:r>
              <a:rPr lang="en-US" sz="1100" dirty="0">
                <a:solidFill>
                  <a:schemeClr val="tx1">
                    <a:lumMod val="75000"/>
                    <a:lumOff val="25000"/>
                  </a:schemeClr>
                </a:solidFill>
              </a:rPr>
              <a:t>, 2021)</a:t>
            </a:r>
          </a:p>
        </p:txBody>
      </p:sp>
      <p:pic>
        <p:nvPicPr>
          <p:cNvPr id="12" name="Picture 11" descr="A person wearing a suit and tie&#10;&#10;Description automatically generated with medium confidence">
            <a:extLst>
              <a:ext uri="{FF2B5EF4-FFF2-40B4-BE49-F238E27FC236}">
                <a16:creationId xmlns:a16="http://schemas.microsoft.com/office/drawing/2014/main" id="{4393D95A-E610-4642-9BEB-9D8190F42DE4}"/>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3598" y="3125411"/>
            <a:ext cx="3136900" cy="3136900"/>
          </a:xfrm>
          <a:prstGeom prst="rect">
            <a:avLst/>
          </a:prstGeom>
        </p:spPr>
      </p:pic>
      <p:pic>
        <p:nvPicPr>
          <p:cNvPr id="13" name="Picture 12">
            <a:extLst>
              <a:ext uri="{FF2B5EF4-FFF2-40B4-BE49-F238E27FC236}">
                <a16:creationId xmlns:a16="http://schemas.microsoft.com/office/drawing/2014/main" id="{3A7596C2-117E-4FC4-97EC-80218800A63F}"/>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3001" r="30482"/>
          <a:stretch/>
        </p:blipFill>
        <p:spPr>
          <a:xfrm>
            <a:off x="3445802" y="2950471"/>
            <a:ext cx="1227681" cy="3362024"/>
          </a:xfrm>
          <a:prstGeom prst="rect">
            <a:avLst/>
          </a:prstGeom>
        </p:spPr>
      </p:pic>
      <p:pic>
        <p:nvPicPr>
          <p:cNvPr id="14" name="Picture 13" descr="A picture containing silhouette&#10;&#10;Description automatically generated">
            <a:extLst>
              <a:ext uri="{FF2B5EF4-FFF2-40B4-BE49-F238E27FC236}">
                <a16:creationId xmlns:a16="http://schemas.microsoft.com/office/drawing/2014/main" id="{F9871FEB-1333-4010-83DC-E6F759425E64}"/>
              </a:ext>
            </a:extLst>
          </p:cNvPr>
          <p:cNvPicPr>
            <a:picLocks noChangeAspect="1"/>
          </p:cNvPicPr>
          <p:nvPr/>
        </p:nvPicPr>
        <p:blipFill rotWithShape="1">
          <a:blip r:embed="rId6">
            <a:biLevel thresh="75000"/>
            <a:extLst>
              <a:ext uri="{28A0092B-C50C-407E-A947-70E740481C1C}">
                <a14:useLocalDpi xmlns:a14="http://schemas.microsoft.com/office/drawing/2010/main" val="0"/>
              </a:ext>
            </a:extLst>
          </a:blip>
          <a:srcRect l="28696" r="37296"/>
          <a:stretch/>
        </p:blipFill>
        <p:spPr>
          <a:xfrm flipH="1">
            <a:off x="4573977" y="3063034"/>
            <a:ext cx="1066802" cy="3136899"/>
          </a:xfrm>
          <a:prstGeom prst="rect">
            <a:avLst/>
          </a:prstGeom>
        </p:spPr>
      </p:pic>
      <p:pic>
        <p:nvPicPr>
          <p:cNvPr id="16" name="Picture 15">
            <a:extLst>
              <a:ext uri="{FF2B5EF4-FFF2-40B4-BE49-F238E27FC236}">
                <a16:creationId xmlns:a16="http://schemas.microsoft.com/office/drawing/2014/main" id="{8EF78231-4A74-4494-8333-E44582E0A2F3}"/>
              </a:ext>
            </a:extLst>
          </p:cNvPr>
          <p:cNvPicPr>
            <a:picLocks noChangeAspect="1"/>
          </p:cNvPicPr>
          <p:nvPr/>
        </p:nvPicPr>
        <p:blipFill rotWithShape="1">
          <a:blip r:embed="rId7">
            <a:biLevel thresh="75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33001" r="30482"/>
          <a:stretch/>
        </p:blipFill>
        <p:spPr>
          <a:xfrm>
            <a:off x="502115" y="3026649"/>
            <a:ext cx="1227681" cy="3362024"/>
          </a:xfrm>
          <a:prstGeom prst="rect">
            <a:avLst/>
          </a:prstGeom>
        </p:spPr>
      </p:pic>
      <p:pic>
        <p:nvPicPr>
          <p:cNvPr id="17" name="Picture 16" descr="A picture containing silhouette&#10;&#10;Description automatically generated">
            <a:extLst>
              <a:ext uri="{FF2B5EF4-FFF2-40B4-BE49-F238E27FC236}">
                <a16:creationId xmlns:a16="http://schemas.microsoft.com/office/drawing/2014/main" id="{18E6EDA4-A17F-4BE3-8518-FB226C37BB22}"/>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28696" r="37296"/>
          <a:stretch/>
        </p:blipFill>
        <p:spPr>
          <a:xfrm>
            <a:off x="1512941" y="3125411"/>
            <a:ext cx="1066802" cy="3136899"/>
          </a:xfrm>
          <a:prstGeom prst="rect">
            <a:avLst/>
          </a:prstGeom>
        </p:spPr>
      </p:pic>
      <p:graphicFrame>
        <p:nvGraphicFramePr>
          <p:cNvPr id="21" name="Chart 20">
            <a:extLst>
              <a:ext uri="{FF2B5EF4-FFF2-40B4-BE49-F238E27FC236}">
                <a16:creationId xmlns:a16="http://schemas.microsoft.com/office/drawing/2014/main" id="{A3E96B67-0BB8-47BF-B1ED-02AFFE851253}"/>
              </a:ext>
            </a:extLst>
          </p:cNvPr>
          <p:cNvGraphicFramePr/>
          <p:nvPr>
            <p:extLst>
              <p:ext uri="{D42A27DB-BD31-4B8C-83A1-F6EECF244321}">
                <p14:modId xmlns:p14="http://schemas.microsoft.com/office/powerpoint/2010/main" val="465671555"/>
              </p:ext>
            </p:extLst>
          </p:nvPr>
        </p:nvGraphicFramePr>
        <p:xfrm>
          <a:off x="7193475" y="2990177"/>
          <a:ext cx="3661290" cy="3482881"/>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2589782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208655" cy="6954982"/>
          </a:xfrm>
          <a:prstGeom prst="rect">
            <a:avLst/>
          </a:prstGeom>
        </p:spPr>
      </p:pic>
      <p:sp>
        <p:nvSpPr>
          <p:cNvPr id="4" name="Rectangle 3"/>
          <p:cNvSpPr/>
          <p:nvPr/>
        </p:nvSpPr>
        <p:spPr>
          <a:xfrm>
            <a:off x="5024582" y="242699"/>
            <a:ext cx="5911272" cy="5262979"/>
          </a:xfrm>
          <a:prstGeom prst="rect">
            <a:avLst/>
          </a:prstGeom>
        </p:spPr>
        <p:txBody>
          <a:bodyPr wrap="square">
            <a:spAutoFit/>
          </a:bodyPr>
          <a:lstStyle/>
          <a:p>
            <a:r>
              <a:rPr lang="en-US" sz="2800" b="1" dirty="0"/>
              <a:t>National Survey to Assess Law Enforcement and First Responder Deflection Programs</a:t>
            </a:r>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Key Findings and Takeaways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932" y="6267450"/>
            <a:ext cx="21209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222" y="6267450"/>
            <a:ext cx="22479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217" y="6267450"/>
            <a:ext cx="1295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175" y="3175"/>
            <a:ext cx="6985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02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752095"/>
            <a:ext cx="8229600" cy="808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lvl="0"/>
            <a:r>
              <a:rPr lang="en-US" sz="3200" dirty="0"/>
              <a:t>Characteristics of Lead Agency and Community Served by Agency</a:t>
            </a:r>
            <a:endParaRPr sz="3200" dirty="0"/>
          </a:p>
        </p:txBody>
      </p:sp>
      <p:sp>
        <p:nvSpPr>
          <p:cNvPr id="397" name="Google Shape;397;p66"/>
          <p:cNvSpPr txBox="1">
            <a:spLocks noGrp="1"/>
          </p:cNvSpPr>
          <p:nvPr>
            <p:ph type="subTitle" idx="1"/>
          </p:nvPr>
        </p:nvSpPr>
        <p:spPr>
          <a:xfrm>
            <a:off x="1954176" y="1796265"/>
            <a:ext cx="8362842" cy="35781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485775">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Deflection programs typically have been initiated and led by law enforcement departments in response to the opioid epidemic/overdoses</a:t>
            </a:r>
          </a:p>
          <a:p>
            <a:pPr marL="485775">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Local needs and public health/safety priorities are the primary driver for deflection initiatives</a:t>
            </a:r>
            <a:endParaRPr sz="2400" dirty="0">
              <a:solidFill>
                <a:schemeClr val="tx1"/>
              </a:solidFill>
            </a:endParaRPr>
          </a:p>
        </p:txBody>
      </p:sp>
    </p:spTree>
    <p:extLst>
      <p:ext uri="{BB962C8B-B14F-4D97-AF65-F5344CB8AC3E}">
        <p14:creationId xmlns:p14="http://schemas.microsoft.com/office/powerpoint/2010/main" val="21880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563559"/>
            <a:ext cx="8229600" cy="808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lvl="0"/>
            <a:r>
              <a:rPr lang="en-US" sz="3200" dirty="0"/>
              <a:t>Deflection Program Types</a:t>
            </a:r>
            <a:endParaRPr sz="3200" dirty="0"/>
          </a:p>
        </p:txBody>
      </p:sp>
      <p:sp>
        <p:nvSpPr>
          <p:cNvPr id="397" name="Google Shape;397;p66"/>
          <p:cNvSpPr txBox="1">
            <a:spLocks noGrp="1"/>
          </p:cNvSpPr>
          <p:nvPr>
            <p:ph type="subTitle" idx="1"/>
          </p:nvPr>
        </p:nvSpPr>
        <p:spPr>
          <a:xfrm>
            <a:off x="1954176" y="1240084"/>
            <a:ext cx="8362842" cy="407764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485775">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For all deflection pathways, large numbers of initiatives give all frontline staff deflection authority.</a:t>
            </a:r>
          </a:p>
          <a:p>
            <a:pPr marL="485775">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The overwhelming majority of programs that perform outreach do in-person outreach to the location of the individual in the community.</a:t>
            </a:r>
            <a:endParaRPr sz="2400" dirty="0">
              <a:solidFill>
                <a:schemeClr val="tx1"/>
              </a:solidFill>
            </a:endParaRPr>
          </a:p>
        </p:txBody>
      </p:sp>
    </p:spTree>
    <p:extLst>
      <p:ext uri="{BB962C8B-B14F-4D97-AF65-F5344CB8AC3E}">
        <p14:creationId xmlns:p14="http://schemas.microsoft.com/office/powerpoint/2010/main" val="3579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563559"/>
            <a:ext cx="8229600" cy="808500"/>
          </a:xfrm>
          <a:prstGeom prst="rect">
            <a:avLst/>
          </a:prstGeom>
          <a:noFill/>
          <a:ln>
            <a:noFill/>
          </a:ln>
        </p:spPr>
        <p:txBody>
          <a:bodyPr spcFirstLastPara="1" wrap="square" lIns="91425" tIns="45700" rIns="91425" bIns="45700" anchor="t" anchorCtr="0">
            <a:noAutofit/>
          </a:bodyPr>
          <a:lstStyle/>
          <a:p>
            <a:pPr lvl="0"/>
            <a:r>
              <a:rPr lang="en-US" sz="3600" dirty="0"/>
              <a:t>Deflection Program Types</a:t>
            </a:r>
            <a:endParaRPr sz="3600" dirty="0"/>
          </a:p>
        </p:txBody>
      </p:sp>
      <p:sp>
        <p:nvSpPr>
          <p:cNvPr id="397" name="Google Shape;397;p66"/>
          <p:cNvSpPr txBox="1">
            <a:spLocks noGrp="1"/>
          </p:cNvSpPr>
          <p:nvPr>
            <p:ph type="subTitle" idx="1"/>
          </p:nvPr>
        </p:nvSpPr>
        <p:spPr>
          <a:xfrm>
            <a:off x="1954176" y="1372059"/>
            <a:ext cx="8362842" cy="3578100"/>
          </a:xfrm>
          <a:prstGeom prst="rect">
            <a:avLst/>
          </a:prstGeom>
          <a:noFill/>
          <a:ln>
            <a:noFill/>
          </a:ln>
        </p:spPr>
        <p:txBody>
          <a:bodyPr spcFirstLastPara="1" wrap="square" lIns="91425" tIns="45700" rIns="91425" bIns="45700" anchor="t" anchorCtr="0">
            <a:noAutofit/>
          </a:bodyPr>
          <a:lstStyle/>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More than half of the programs responding to this survey involve co-responders.</a:t>
            </a:r>
          </a:p>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More than half of FRD programs provide a personal introduction to treatment case managers.</a:t>
            </a:r>
          </a:p>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Many deflection programs do not have specialized training – particularly in areas like the neuroscience of addiction, motivational interviewing, etc.</a:t>
            </a:r>
            <a:endParaRPr sz="2400" dirty="0">
              <a:solidFill>
                <a:schemeClr val="tx1"/>
              </a:solidFill>
            </a:endParaRPr>
          </a:p>
        </p:txBody>
      </p:sp>
    </p:spTree>
    <p:extLst>
      <p:ext uri="{BB962C8B-B14F-4D97-AF65-F5344CB8AC3E}">
        <p14:creationId xmlns:p14="http://schemas.microsoft.com/office/powerpoint/2010/main" val="266984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563559"/>
            <a:ext cx="8229600" cy="808500"/>
          </a:xfrm>
          <a:prstGeom prst="rect">
            <a:avLst/>
          </a:prstGeom>
          <a:noFill/>
          <a:ln>
            <a:noFill/>
          </a:ln>
        </p:spPr>
        <p:txBody>
          <a:bodyPr spcFirstLastPara="1" wrap="square" lIns="91425" tIns="45700" rIns="91425" bIns="45700" anchor="t" anchorCtr="0">
            <a:noAutofit/>
          </a:bodyPr>
          <a:lstStyle/>
          <a:p>
            <a:pPr lvl="0"/>
            <a:r>
              <a:rPr lang="en-US" sz="3200" dirty="0"/>
              <a:t>Deflection Program Partnerships</a:t>
            </a:r>
            <a:endParaRPr sz="3200" dirty="0"/>
          </a:p>
        </p:txBody>
      </p:sp>
      <p:sp>
        <p:nvSpPr>
          <p:cNvPr id="397" name="Google Shape;397;p66"/>
          <p:cNvSpPr txBox="1">
            <a:spLocks noGrp="1"/>
          </p:cNvSpPr>
          <p:nvPr>
            <p:ph type="subTitle" idx="1"/>
          </p:nvPr>
        </p:nvSpPr>
        <p:spPr>
          <a:xfrm>
            <a:off x="1954176" y="1145816"/>
            <a:ext cx="8362842" cy="3578100"/>
          </a:xfrm>
          <a:prstGeom prst="rect">
            <a:avLst/>
          </a:prstGeom>
          <a:noFill/>
          <a:ln>
            <a:noFill/>
          </a:ln>
        </p:spPr>
        <p:txBody>
          <a:bodyPr spcFirstLastPara="1" wrap="square" lIns="91425" tIns="45700" rIns="91425" bIns="45700" anchor="t" anchorCtr="0">
            <a:noAutofit/>
          </a:bodyPr>
          <a:lstStyle/>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Having multiple community-based service partners is a key element in the operation of successful initiatives. </a:t>
            </a:r>
          </a:p>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Most deflection initiatives have a dedicated program coordinator. </a:t>
            </a:r>
          </a:p>
          <a:p>
            <a:pPr marL="428625" indent="-285750">
              <a:lnSpc>
                <a:spcPct val="100000"/>
              </a:lnSpc>
              <a:spcBef>
                <a:spcPts val="1800"/>
              </a:spcBef>
              <a:buFont typeface="Wingdings" panose="05000000000000000000" pitchFamily="2" charset="2"/>
              <a:buChar char="v"/>
            </a:pPr>
            <a:r>
              <a:rPr lang="en-US" sz="2400" b="1" dirty="0">
                <a:solidFill>
                  <a:schemeClr val="tx1"/>
                </a:solidFill>
              </a:rPr>
              <a:t>Key finding: </a:t>
            </a:r>
            <a:r>
              <a:rPr lang="en-US" sz="2400" dirty="0">
                <a:solidFill>
                  <a:schemeClr val="tx1"/>
                </a:solidFill>
              </a:rPr>
              <a:t>More than half of respondents have agreements, often not formal, with community-based partners for services they facilitate. </a:t>
            </a:r>
            <a:endParaRPr sz="2400" dirty="0">
              <a:solidFill>
                <a:schemeClr val="tx1"/>
              </a:solidFill>
            </a:endParaRPr>
          </a:p>
        </p:txBody>
      </p:sp>
    </p:spTree>
    <p:extLst>
      <p:ext uri="{BB962C8B-B14F-4D97-AF65-F5344CB8AC3E}">
        <p14:creationId xmlns:p14="http://schemas.microsoft.com/office/powerpoint/2010/main" val="18221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563559"/>
            <a:ext cx="8229600" cy="808500"/>
          </a:xfrm>
          <a:prstGeom prst="rect">
            <a:avLst/>
          </a:prstGeom>
          <a:noFill/>
          <a:ln>
            <a:noFill/>
          </a:ln>
        </p:spPr>
        <p:txBody>
          <a:bodyPr spcFirstLastPara="1" wrap="square" lIns="91425" tIns="45700" rIns="91425" bIns="45700" anchor="t" anchorCtr="0">
            <a:noAutofit/>
          </a:bodyPr>
          <a:lstStyle/>
          <a:p>
            <a:pPr lvl="0"/>
            <a:r>
              <a:rPr lang="en-US" sz="3200" dirty="0"/>
              <a:t>Treatment, Services and Recovery</a:t>
            </a:r>
            <a:endParaRPr sz="3200" dirty="0"/>
          </a:p>
        </p:txBody>
      </p:sp>
      <p:sp>
        <p:nvSpPr>
          <p:cNvPr id="397" name="Google Shape;397;p66"/>
          <p:cNvSpPr txBox="1">
            <a:spLocks noGrp="1"/>
          </p:cNvSpPr>
          <p:nvPr>
            <p:ph type="subTitle" idx="1"/>
          </p:nvPr>
        </p:nvSpPr>
        <p:spPr>
          <a:xfrm>
            <a:off x="1954176" y="1265527"/>
            <a:ext cx="8362842" cy="3578100"/>
          </a:xfrm>
          <a:prstGeom prst="rect">
            <a:avLst/>
          </a:prstGeom>
          <a:noFill/>
          <a:ln>
            <a:noFill/>
          </a:ln>
        </p:spPr>
        <p:txBody>
          <a:bodyPr spcFirstLastPara="1" wrap="square" lIns="91425" tIns="45700" rIns="91425" bIns="45700" anchor="t" anchorCtr="0">
            <a:noAutofit/>
          </a:bodyPr>
          <a:lstStyle/>
          <a:p>
            <a:pPr marL="485775">
              <a:lnSpc>
                <a:spcPct val="100000"/>
              </a:lnSpc>
              <a:spcBef>
                <a:spcPts val="1800"/>
              </a:spcBef>
              <a:buFont typeface="Wingdings" panose="05000000000000000000" pitchFamily="2" charset="2"/>
              <a:buChar char="v"/>
            </a:pPr>
            <a:r>
              <a:rPr lang="en-US" sz="2000" b="1" dirty="0">
                <a:solidFill>
                  <a:schemeClr val="tx1"/>
                </a:solidFill>
              </a:rPr>
              <a:t>Key finding: </a:t>
            </a:r>
            <a:r>
              <a:rPr lang="en-US" sz="2000" dirty="0">
                <a:solidFill>
                  <a:schemeClr val="tx1"/>
                </a:solidFill>
              </a:rPr>
              <a:t>SUD treatment that includes access to medication-assisted treatment (MAT) is the primary service referred.</a:t>
            </a:r>
          </a:p>
          <a:p>
            <a:pPr marL="485775">
              <a:lnSpc>
                <a:spcPct val="100000"/>
              </a:lnSpc>
              <a:spcBef>
                <a:spcPts val="1800"/>
              </a:spcBef>
              <a:buFont typeface="Wingdings" panose="05000000000000000000" pitchFamily="2" charset="2"/>
              <a:buChar char="v"/>
            </a:pPr>
            <a:r>
              <a:rPr lang="en-US" sz="2000" b="1" dirty="0">
                <a:solidFill>
                  <a:schemeClr val="tx1"/>
                </a:solidFill>
              </a:rPr>
              <a:t>Key finding: </a:t>
            </a:r>
            <a:r>
              <a:rPr lang="en-US" sz="2000" dirty="0">
                <a:solidFill>
                  <a:schemeClr val="tx1"/>
                </a:solidFill>
              </a:rPr>
              <a:t>Recovery support specialists play an key role in initial outreach to/ongoing engagement of individuals.</a:t>
            </a:r>
          </a:p>
          <a:p>
            <a:pPr marL="485775">
              <a:lnSpc>
                <a:spcPct val="100000"/>
              </a:lnSpc>
              <a:spcBef>
                <a:spcPts val="1800"/>
              </a:spcBef>
              <a:buFont typeface="Wingdings" panose="05000000000000000000" pitchFamily="2" charset="2"/>
              <a:buChar char="v"/>
            </a:pPr>
            <a:r>
              <a:rPr lang="en-US" sz="2000" b="1" dirty="0">
                <a:solidFill>
                  <a:schemeClr val="tx1"/>
                </a:solidFill>
              </a:rPr>
              <a:t>Key Finding: </a:t>
            </a:r>
            <a:r>
              <a:rPr lang="en-US" sz="2000" dirty="0">
                <a:solidFill>
                  <a:schemeClr val="tx1"/>
                </a:solidFill>
              </a:rPr>
              <a:t>Funding for deflection-related treatment is approximately equally distributed between public/private sources.</a:t>
            </a:r>
          </a:p>
          <a:p>
            <a:pPr marL="485775">
              <a:lnSpc>
                <a:spcPct val="100000"/>
              </a:lnSpc>
              <a:spcBef>
                <a:spcPts val="1800"/>
              </a:spcBef>
              <a:buFont typeface="Wingdings" panose="05000000000000000000" pitchFamily="2" charset="2"/>
              <a:buChar char="v"/>
            </a:pPr>
            <a:r>
              <a:rPr lang="en-US" sz="2000" b="1" dirty="0">
                <a:solidFill>
                  <a:schemeClr val="tx1"/>
                </a:solidFill>
              </a:rPr>
              <a:t>Key Finding:</a:t>
            </a:r>
            <a:r>
              <a:rPr lang="en-US" sz="2000" dirty="0">
                <a:solidFill>
                  <a:schemeClr val="tx1"/>
                </a:solidFill>
              </a:rPr>
              <a:t> Almost 90 percent of programs that responded to the survey are located in states that have expanded access to health care services through Medicaid via the Affordable Care Act.</a:t>
            </a:r>
            <a:endParaRPr sz="2000" dirty="0">
              <a:solidFill>
                <a:schemeClr val="tx1"/>
              </a:solidFill>
            </a:endParaRPr>
          </a:p>
        </p:txBody>
      </p:sp>
    </p:spTree>
    <p:extLst>
      <p:ext uri="{BB962C8B-B14F-4D97-AF65-F5344CB8AC3E}">
        <p14:creationId xmlns:p14="http://schemas.microsoft.com/office/powerpoint/2010/main" val="11006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ctrTitle"/>
          </p:nvPr>
        </p:nvSpPr>
        <p:spPr>
          <a:xfrm>
            <a:off x="1954176" y="563559"/>
            <a:ext cx="8229600" cy="808500"/>
          </a:xfrm>
          <a:prstGeom prst="rect">
            <a:avLst/>
          </a:prstGeom>
          <a:noFill/>
          <a:ln>
            <a:noFill/>
          </a:ln>
        </p:spPr>
        <p:txBody>
          <a:bodyPr spcFirstLastPara="1" wrap="square" lIns="91425" tIns="45700" rIns="91425" bIns="45700" anchor="t" anchorCtr="0">
            <a:noAutofit/>
          </a:bodyPr>
          <a:lstStyle/>
          <a:p>
            <a:pPr lvl="0"/>
            <a:r>
              <a:rPr lang="en-US" sz="3000" dirty="0"/>
              <a:t>Funding, Data, Performance Measures, and Evaluations Associated with Deflection</a:t>
            </a:r>
            <a:endParaRPr sz="3000" dirty="0"/>
          </a:p>
        </p:txBody>
      </p:sp>
      <p:sp>
        <p:nvSpPr>
          <p:cNvPr id="397" name="Google Shape;397;p66"/>
          <p:cNvSpPr txBox="1">
            <a:spLocks noGrp="1"/>
          </p:cNvSpPr>
          <p:nvPr>
            <p:ph type="subTitle" idx="1"/>
          </p:nvPr>
        </p:nvSpPr>
        <p:spPr>
          <a:xfrm>
            <a:off x="1954176" y="1541741"/>
            <a:ext cx="8362842" cy="3578100"/>
          </a:xfrm>
          <a:prstGeom prst="rect">
            <a:avLst/>
          </a:prstGeom>
          <a:noFill/>
          <a:ln>
            <a:noFill/>
          </a:ln>
        </p:spPr>
        <p:txBody>
          <a:bodyPr spcFirstLastPara="1" wrap="square" lIns="91425" tIns="45700" rIns="91425" bIns="45700" anchor="t" anchorCtr="0">
            <a:noAutofit/>
          </a:bodyPr>
          <a:lstStyle/>
          <a:p>
            <a:pPr marL="485775">
              <a:lnSpc>
                <a:spcPct val="100000"/>
              </a:lnSpc>
              <a:spcBef>
                <a:spcPts val="1800"/>
              </a:spcBef>
              <a:buFont typeface="Wingdings" panose="05000000000000000000" pitchFamily="2" charset="2"/>
              <a:buChar char="v"/>
            </a:pPr>
            <a:r>
              <a:rPr lang="en-US" sz="2000" b="1" dirty="0">
                <a:solidFill>
                  <a:schemeClr val="tx1"/>
                </a:solidFill>
              </a:rPr>
              <a:t>Key Finding</a:t>
            </a:r>
            <a:r>
              <a:rPr lang="en-US" sz="2000" dirty="0">
                <a:solidFill>
                  <a:schemeClr val="tx1"/>
                </a:solidFill>
              </a:rPr>
              <a:t>: Local funding plays a significant role in both the startup and continuing operation of FRD programs.</a:t>
            </a:r>
            <a:endParaRPr lang="en-US" sz="2000" b="1" dirty="0">
              <a:solidFill>
                <a:schemeClr val="tx1"/>
              </a:solidFill>
            </a:endParaRPr>
          </a:p>
          <a:p>
            <a:pPr marL="485775">
              <a:lnSpc>
                <a:spcPct val="100000"/>
              </a:lnSpc>
              <a:spcBef>
                <a:spcPts val="1800"/>
              </a:spcBef>
              <a:buFont typeface="Wingdings" panose="05000000000000000000" pitchFamily="2" charset="2"/>
              <a:buChar char="v"/>
            </a:pPr>
            <a:r>
              <a:rPr lang="en-US" sz="2000" b="1" dirty="0">
                <a:solidFill>
                  <a:schemeClr val="tx1"/>
                </a:solidFill>
              </a:rPr>
              <a:t>Key finding:</a:t>
            </a:r>
            <a:r>
              <a:rPr lang="en-US" sz="2000" dirty="0">
                <a:solidFill>
                  <a:schemeClr val="tx1"/>
                </a:solidFill>
              </a:rPr>
              <a:t> Data on deflection clients’ demographics are comparable to the national population but do not reflect the demographics of those currently in the justice system.</a:t>
            </a:r>
          </a:p>
          <a:p>
            <a:pPr marL="485775">
              <a:lnSpc>
                <a:spcPct val="100000"/>
              </a:lnSpc>
              <a:spcBef>
                <a:spcPts val="1800"/>
              </a:spcBef>
              <a:buFont typeface="Wingdings" panose="05000000000000000000" pitchFamily="2" charset="2"/>
              <a:buChar char="v"/>
            </a:pPr>
            <a:r>
              <a:rPr lang="en-US" sz="2000" b="1" dirty="0">
                <a:solidFill>
                  <a:schemeClr val="tx1"/>
                </a:solidFill>
              </a:rPr>
              <a:t>Key Finding: </a:t>
            </a:r>
            <a:r>
              <a:rPr lang="en-US" sz="2000" dirty="0">
                <a:solidFill>
                  <a:schemeClr val="tx1"/>
                </a:solidFill>
              </a:rPr>
              <a:t>Only one in six participating programs has conducted a formal evaluation of program effectiveness.</a:t>
            </a:r>
            <a:endParaRPr sz="2000" dirty="0">
              <a:solidFill>
                <a:schemeClr val="tx1"/>
              </a:solidFill>
            </a:endParaRPr>
          </a:p>
        </p:txBody>
      </p:sp>
    </p:spTree>
    <p:extLst>
      <p:ext uri="{BB962C8B-B14F-4D97-AF65-F5344CB8AC3E}">
        <p14:creationId xmlns:p14="http://schemas.microsoft.com/office/powerpoint/2010/main" val="35697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E73B0-8266-4CAB-811A-6F3EE1E11D94}"/>
              </a:ext>
            </a:extLst>
          </p:cNvPr>
          <p:cNvSpPr>
            <a:spLocks noGrp="1"/>
          </p:cNvSpPr>
          <p:nvPr>
            <p:ph type="title"/>
          </p:nvPr>
        </p:nvSpPr>
        <p:spPr/>
        <p:txBody>
          <a:bodyPr/>
          <a:lstStyle/>
          <a:p>
            <a:pPr algn="ctr"/>
            <a:br>
              <a:rPr lang="en-US" b="0" dirty="0">
                <a:solidFill>
                  <a:srgbClr val="0A2458"/>
                </a:solidFill>
                <a:latin typeface="MercurySSm-Book-Pro_Web"/>
              </a:rPr>
            </a:br>
            <a:endParaRPr lang="en-US" dirty="0"/>
          </a:p>
        </p:txBody>
      </p:sp>
      <p:sp>
        <p:nvSpPr>
          <p:cNvPr id="11" name="Text Placeholder 10">
            <a:extLst>
              <a:ext uri="{FF2B5EF4-FFF2-40B4-BE49-F238E27FC236}">
                <a16:creationId xmlns:a16="http://schemas.microsoft.com/office/drawing/2014/main" id="{0B4127E1-EF3A-42AF-8B92-F6E23858D876}"/>
              </a:ext>
            </a:extLst>
          </p:cNvPr>
          <p:cNvSpPr>
            <a:spLocks noGrp="1"/>
          </p:cNvSpPr>
          <p:nvPr>
            <p:ph type="body" sz="half" idx="2"/>
          </p:nvPr>
        </p:nvSpPr>
        <p:spPr>
          <a:xfrm>
            <a:off x="2024500" y="700381"/>
            <a:ext cx="3008313" cy="4691063"/>
          </a:xfrm>
        </p:spPr>
        <p:txBody>
          <a:bodyPr/>
          <a:lstStyle/>
          <a:p>
            <a:r>
              <a:rPr lang="en-US" sz="3200" b="1" dirty="0">
                <a:solidFill>
                  <a:srgbClr val="0A2458"/>
                </a:solidFill>
                <a:latin typeface="MercurySSm-Book-Pro_Web"/>
              </a:rPr>
              <a:t>White House Announces </a:t>
            </a:r>
            <a:r>
              <a:rPr lang="en-US" sz="3200" b="1" dirty="0">
                <a:solidFill>
                  <a:srgbClr val="0A2458"/>
                </a:solidFill>
                <a:latin typeface="MercurySSm-Book-Pro_Web"/>
                <a:hlinkClick r:id="rId2"/>
              </a:rPr>
              <a:t>2022 National Drug Control Strategy</a:t>
            </a:r>
            <a:r>
              <a:rPr lang="en-US" sz="3200" b="1" dirty="0">
                <a:solidFill>
                  <a:srgbClr val="0A2458"/>
                </a:solidFill>
                <a:latin typeface="MercurySSm-Book-Pro_Web"/>
              </a:rPr>
              <a:t>:</a:t>
            </a:r>
          </a:p>
          <a:p>
            <a:r>
              <a:rPr lang="en-US" sz="3200" b="1" dirty="0">
                <a:solidFill>
                  <a:srgbClr val="0A2458"/>
                </a:solidFill>
                <a:latin typeface="MercurySSm-Book-Pro_Web"/>
              </a:rPr>
              <a:t>Principle #2 Outlines the Role of Deflection</a:t>
            </a:r>
            <a:endParaRPr lang="en-US" sz="3200" dirty="0"/>
          </a:p>
        </p:txBody>
      </p:sp>
      <p:pic>
        <p:nvPicPr>
          <p:cNvPr id="12" name="Content Placeholder 11">
            <a:hlinkClick r:id="rId2"/>
            <a:extLst>
              <a:ext uri="{FF2B5EF4-FFF2-40B4-BE49-F238E27FC236}">
                <a16:creationId xmlns:a16="http://schemas.microsoft.com/office/drawing/2014/main" id="{837FCB81-ED85-4909-B3DA-58E625EAC036}"/>
              </a:ext>
            </a:extLst>
          </p:cNvPr>
          <p:cNvPicPr>
            <a:picLocks noGrp="1"/>
          </p:cNvPicPr>
          <p:nvPr>
            <p:ph idx="1"/>
          </p:nvPr>
        </p:nvPicPr>
        <p:blipFill rotWithShape="1">
          <a:blip r:embed="rId3"/>
          <a:srcRect l="35264" t="25339" r="33401" b="5320"/>
          <a:stretch/>
        </p:blipFill>
        <p:spPr bwMode="auto">
          <a:xfrm>
            <a:off x="5304149" y="273051"/>
            <a:ext cx="5052767" cy="5731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3152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E73B0-8266-4CAB-811A-6F3EE1E11D94}"/>
              </a:ext>
            </a:extLst>
          </p:cNvPr>
          <p:cNvSpPr>
            <a:spLocks noGrp="1"/>
          </p:cNvSpPr>
          <p:nvPr>
            <p:ph type="title"/>
          </p:nvPr>
        </p:nvSpPr>
        <p:spPr/>
        <p:txBody>
          <a:bodyPr/>
          <a:lstStyle/>
          <a:p>
            <a:pPr algn="ctr"/>
            <a:br>
              <a:rPr lang="en-US" b="0" dirty="0">
                <a:solidFill>
                  <a:srgbClr val="0A2458"/>
                </a:solidFill>
                <a:latin typeface="MercurySSm-Book-Pro_Web"/>
              </a:rPr>
            </a:br>
            <a:endParaRPr lang="en-US" dirty="0"/>
          </a:p>
        </p:txBody>
      </p:sp>
      <p:sp>
        <p:nvSpPr>
          <p:cNvPr id="10" name="Content Placeholder 9">
            <a:extLst>
              <a:ext uri="{FF2B5EF4-FFF2-40B4-BE49-F238E27FC236}">
                <a16:creationId xmlns:a16="http://schemas.microsoft.com/office/drawing/2014/main" id="{E1C38ED9-9BF0-407E-B6F3-EA574886C410}"/>
              </a:ext>
            </a:extLst>
          </p:cNvPr>
          <p:cNvSpPr>
            <a:spLocks noGrp="1"/>
          </p:cNvSpPr>
          <p:nvPr>
            <p:ph idx="1"/>
          </p:nvPr>
        </p:nvSpPr>
        <p:spPr/>
        <p:txBody>
          <a:bodyPr/>
          <a:lstStyle/>
          <a:p>
            <a:endParaRPr lang="en-US"/>
          </a:p>
        </p:txBody>
      </p:sp>
      <p:sp>
        <p:nvSpPr>
          <p:cNvPr id="11" name="Text Placeholder 10">
            <a:extLst>
              <a:ext uri="{FF2B5EF4-FFF2-40B4-BE49-F238E27FC236}">
                <a16:creationId xmlns:a16="http://schemas.microsoft.com/office/drawing/2014/main" id="{0B4127E1-EF3A-42AF-8B92-F6E23858D876}"/>
              </a:ext>
            </a:extLst>
          </p:cNvPr>
          <p:cNvSpPr>
            <a:spLocks noGrp="1"/>
          </p:cNvSpPr>
          <p:nvPr>
            <p:ph type="body" sz="half" idx="2"/>
          </p:nvPr>
        </p:nvSpPr>
        <p:spPr>
          <a:xfrm>
            <a:off x="2024500" y="700381"/>
            <a:ext cx="3008313" cy="4691063"/>
          </a:xfrm>
        </p:spPr>
        <p:txBody>
          <a:bodyPr/>
          <a:lstStyle/>
          <a:p>
            <a:r>
              <a:rPr lang="en-US" sz="3200" b="1" dirty="0">
                <a:solidFill>
                  <a:srgbClr val="0A2458"/>
                </a:solidFill>
                <a:latin typeface="MercurySSm-Book-Pro_Web"/>
              </a:rPr>
              <a:t>White House Announces</a:t>
            </a:r>
          </a:p>
          <a:p>
            <a:r>
              <a:rPr lang="en-US" sz="3200" b="1" dirty="0">
                <a:solidFill>
                  <a:srgbClr val="0A2458"/>
                </a:solidFill>
                <a:latin typeface="MercurySSm-Book-Pro_Web"/>
                <a:hlinkClick r:id="rId2"/>
              </a:rPr>
              <a:t>State Model Law to Expand Programs that Deflect </a:t>
            </a:r>
            <a:r>
              <a:rPr lang="en-US" sz="3200" b="1" dirty="0">
                <a:solidFill>
                  <a:srgbClr val="0A2458"/>
                </a:solidFill>
                <a:latin typeface="MercurySSm-Book-Pro_Web"/>
              </a:rPr>
              <a:t>People with Addiction to Care</a:t>
            </a:r>
            <a:endParaRPr lang="en-US" sz="3200" dirty="0"/>
          </a:p>
        </p:txBody>
      </p:sp>
      <p:pic>
        <p:nvPicPr>
          <p:cNvPr id="9" name="Picture 8">
            <a:hlinkClick r:id="rId3"/>
            <a:extLst>
              <a:ext uri="{FF2B5EF4-FFF2-40B4-BE49-F238E27FC236}">
                <a16:creationId xmlns:a16="http://schemas.microsoft.com/office/drawing/2014/main" id="{C6D3D9FB-5E03-4387-B6DC-4A0722C7B07C}"/>
              </a:ext>
            </a:extLst>
          </p:cNvPr>
          <p:cNvPicPr>
            <a:picLocks noChangeAspect="1"/>
          </p:cNvPicPr>
          <p:nvPr/>
        </p:nvPicPr>
        <p:blipFill rotWithShape="1">
          <a:blip r:embed="rId4"/>
          <a:srcRect l="32668" t="18076" r="33997" b="6239"/>
          <a:stretch/>
        </p:blipFill>
        <p:spPr>
          <a:xfrm>
            <a:off x="5121990" y="273051"/>
            <a:ext cx="5122231" cy="5545725"/>
          </a:xfrm>
          <a:prstGeom prst="rect">
            <a:avLst/>
          </a:prstGeom>
        </p:spPr>
      </p:pic>
      <p:pic>
        <p:nvPicPr>
          <p:cNvPr id="6" name="Google Shape;614;p85">
            <a:extLst>
              <a:ext uri="{FF2B5EF4-FFF2-40B4-BE49-F238E27FC236}">
                <a16:creationId xmlns:a16="http://schemas.microsoft.com/office/drawing/2014/main" id="{C9B924CC-0F04-442C-8D70-16B3C728BC5A}"/>
              </a:ext>
            </a:extLst>
          </p:cNvPr>
          <p:cNvPicPr preferRelativeResize="0"/>
          <p:nvPr/>
        </p:nvPicPr>
        <p:blipFill rotWithShape="1">
          <a:blip r:embed="rId5">
            <a:alphaModFix/>
          </a:blip>
          <a:srcRect/>
          <a:stretch/>
        </p:blipFill>
        <p:spPr>
          <a:xfrm>
            <a:off x="8077200" y="6114853"/>
            <a:ext cx="1524000" cy="616348"/>
          </a:xfrm>
          <a:prstGeom prst="rect">
            <a:avLst/>
          </a:prstGeom>
          <a:noFill/>
          <a:ln>
            <a:noFill/>
          </a:ln>
        </p:spPr>
      </p:pic>
    </p:spTree>
    <p:extLst>
      <p:ext uri="{BB962C8B-B14F-4D97-AF65-F5344CB8AC3E}">
        <p14:creationId xmlns:p14="http://schemas.microsoft.com/office/powerpoint/2010/main" val="3961021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E73B0-8266-4CAB-811A-6F3EE1E11D94}"/>
              </a:ext>
            </a:extLst>
          </p:cNvPr>
          <p:cNvSpPr>
            <a:spLocks noGrp="1"/>
          </p:cNvSpPr>
          <p:nvPr>
            <p:ph type="title"/>
          </p:nvPr>
        </p:nvSpPr>
        <p:spPr/>
        <p:txBody>
          <a:bodyPr/>
          <a:lstStyle/>
          <a:p>
            <a:pPr algn="ctr"/>
            <a:br>
              <a:rPr lang="en-US" b="0" dirty="0">
                <a:solidFill>
                  <a:srgbClr val="0A2458"/>
                </a:solidFill>
                <a:latin typeface="MercurySSm-Book-Pro_Web"/>
              </a:rPr>
            </a:br>
            <a:endParaRPr lang="en-US" dirty="0"/>
          </a:p>
        </p:txBody>
      </p:sp>
      <p:pic>
        <p:nvPicPr>
          <p:cNvPr id="3" name="Content Placeholder 2">
            <a:extLst>
              <a:ext uri="{FF2B5EF4-FFF2-40B4-BE49-F238E27FC236}">
                <a16:creationId xmlns:a16="http://schemas.microsoft.com/office/drawing/2014/main" id="{3BD307A8-7B55-4992-A8D6-A9986B80D209}"/>
              </a:ext>
            </a:extLst>
          </p:cNvPr>
          <p:cNvPicPr>
            <a:picLocks noGrp="1" noChangeAspect="1"/>
          </p:cNvPicPr>
          <p:nvPr>
            <p:ph idx="1"/>
          </p:nvPr>
        </p:nvPicPr>
        <p:blipFill>
          <a:blip r:embed="rId2"/>
          <a:stretch>
            <a:fillRect/>
          </a:stretch>
        </p:blipFill>
        <p:spPr>
          <a:xfrm>
            <a:off x="1828800" y="1435101"/>
            <a:ext cx="8305800" cy="4584700"/>
          </a:xfrm>
        </p:spPr>
      </p:pic>
      <p:sp>
        <p:nvSpPr>
          <p:cNvPr id="11" name="Text Placeholder 10">
            <a:extLst>
              <a:ext uri="{FF2B5EF4-FFF2-40B4-BE49-F238E27FC236}">
                <a16:creationId xmlns:a16="http://schemas.microsoft.com/office/drawing/2014/main" id="{0B4127E1-EF3A-42AF-8B92-F6E23858D876}"/>
              </a:ext>
            </a:extLst>
          </p:cNvPr>
          <p:cNvSpPr>
            <a:spLocks noGrp="1"/>
          </p:cNvSpPr>
          <p:nvPr>
            <p:ph type="body" sz="half" idx="2"/>
          </p:nvPr>
        </p:nvSpPr>
        <p:spPr>
          <a:xfrm>
            <a:off x="2193350" y="273049"/>
            <a:ext cx="7576701" cy="1661820"/>
          </a:xfrm>
        </p:spPr>
        <p:txBody>
          <a:bodyPr/>
          <a:lstStyle/>
          <a:p>
            <a:pPr algn="ctr"/>
            <a:r>
              <a:rPr lang="en-US" sz="3600" b="1" dirty="0">
                <a:solidFill>
                  <a:srgbClr val="0A2458"/>
                </a:solidFill>
                <a:latin typeface="MercurySSm-Book-Pro_Web"/>
              </a:rPr>
              <a:t>Free Deflection </a:t>
            </a:r>
            <a:r>
              <a:rPr lang="en-US" sz="3600" b="1" dirty="0" err="1">
                <a:solidFill>
                  <a:srgbClr val="0A2458"/>
                </a:solidFill>
                <a:latin typeface="MercurySSm-Book-Pro_Web"/>
              </a:rPr>
              <a:t>eCourse</a:t>
            </a:r>
            <a:endParaRPr lang="en-US" sz="3600" dirty="0"/>
          </a:p>
        </p:txBody>
      </p:sp>
      <p:pic>
        <p:nvPicPr>
          <p:cNvPr id="6" name="Google Shape;614;p85">
            <a:extLst>
              <a:ext uri="{FF2B5EF4-FFF2-40B4-BE49-F238E27FC236}">
                <a16:creationId xmlns:a16="http://schemas.microsoft.com/office/drawing/2014/main" id="{411438E4-FDF2-4847-91A3-2C1516A29034}"/>
              </a:ext>
            </a:extLst>
          </p:cNvPr>
          <p:cNvPicPr preferRelativeResize="0"/>
          <p:nvPr/>
        </p:nvPicPr>
        <p:blipFill rotWithShape="1">
          <a:blip r:embed="rId3">
            <a:alphaModFix/>
          </a:blip>
          <a:srcRect/>
          <a:stretch/>
        </p:blipFill>
        <p:spPr>
          <a:xfrm>
            <a:off x="8077200" y="6114853"/>
            <a:ext cx="1524000" cy="616348"/>
          </a:xfrm>
          <a:prstGeom prst="rect">
            <a:avLst/>
          </a:prstGeom>
          <a:noFill/>
          <a:ln>
            <a:noFill/>
          </a:ln>
        </p:spPr>
      </p:pic>
    </p:spTree>
    <p:extLst>
      <p:ext uri="{BB962C8B-B14F-4D97-AF65-F5344CB8AC3E}">
        <p14:creationId xmlns:p14="http://schemas.microsoft.com/office/powerpoint/2010/main" val="185683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9681" y="5336115"/>
            <a:ext cx="1732259" cy="369332"/>
          </a:xfrm>
          <a:prstGeom prst="rect">
            <a:avLst/>
          </a:prstGeom>
          <a:noFill/>
          <a:ln>
            <a:noFill/>
          </a:ln>
        </p:spPr>
        <p:txBody>
          <a:bodyPr wrap="none" rtlCol="0">
            <a:spAutoFit/>
          </a:bodyPr>
          <a:lstStyle/>
          <a:p>
            <a:pPr>
              <a:defRPr/>
            </a:pPr>
            <a:r>
              <a:rPr lang="en-US" b="1" kern="0" dirty="0">
                <a:solidFill>
                  <a:srgbClr val="000000"/>
                </a:solidFill>
                <a:latin typeface="Calibri"/>
              </a:rPr>
              <a:t>Delivery Setting</a:t>
            </a:r>
          </a:p>
        </p:txBody>
      </p:sp>
      <p:cxnSp>
        <p:nvCxnSpPr>
          <p:cNvPr id="10" name="Straight Connector 9"/>
          <p:cNvCxnSpPr>
            <a:cxnSpLocks/>
          </p:cNvCxnSpPr>
          <p:nvPr/>
        </p:nvCxnSpPr>
        <p:spPr>
          <a:xfrm>
            <a:off x="1524000" y="5278654"/>
            <a:ext cx="9143998" cy="0"/>
          </a:xfrm>
          <a:prstGeom prst="line">
            <a:avLst/>
          </a:prstGeom>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8112606" y="6105867"/>
            <a:ext cx="5110784" cy="540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dirty="0">
                <a:solidFill>
                  <a:schemeClr val="tx1">
                    <a:lumMod val="40000"/>
                    <a:lumOff val="60000"/>
                  </a:schemeClr>
                </a:solidFill>
                <a:latin typeface="Calibri"/>
              </a:rPr>
              <a:t>Adapted for JCOIN TCU Hub: </a:t>
            </a:r>
          </a:p>
          <a:p>
            <a:pPr>
              <a:defRPr/>
            </a:pPr>
            <a:r>
              <a:rPr lang="en-US" sz="1400" dirty="0">
                <a:solidFill>
                  <a:schemeClr val="tx1">
                    <a:lumMod val="40000"/>
                    <a:lumOff val="60000"/>
                  </a:schemeClr>
                </a:solidFill>
                <a:latin typeface="Calibri"/>
              </a:rPr>
              <a:t>From JJ-TRIALS Behavioral Health Services Cascade</a:t>
            </a:r>
          </a:p>
          <a:p>
            <a:pPr>
              <a:defRPr/>
            </a:pPr>
            <a:r>
              <a:rPr lang="en-US" sz="1400" dirty="0" err="1">
                <a:solidFill>
                  <a:schemeClr val="tx1">
                    <a:lumMod val="40000"/>
                    <a:lumOff val="60000"/>
                  </a:schemeClr>
                </a:solidFill>
                <a:latin typeface="Calibri"/>
              </a:rPr>
              <a:t>Belenko</a:t>
            </a:r>
            <a:r>
              <a:rPr lang="en-US" sz="1400" dirty="0">
                <a:solidFill>
                  <a:schemeClr val="tx1">
                    <a:lumMod val="40000"/>
                    <a:lumOff val="60000"/>
                  </a:schemeClr>
                </a:solidFill>
                <a:latin typeface="Calibri"/>
              </a:rPr>
              <a:t>, Knight et al., 2017, JSAT</a:t>
            </a:r>
          </a:p>
        </p:txBody>
      </p:sp>
      <p:grpSp>
        <p:nvGrpSpPr>
          <p:cNvPr id="30" name="Group 29">
            <a:extLst>
              <a:ext uri="{FF2B5EF4-FFF2-40B4-BE49-F238E27FC236}">
                <a16:creationId xmlns:a16="http://schemas.microsoft.com/office/drawing/2014/main" id="{2859D0C2-CB44-4DF9-98D4-EECD4FE489FD}"/>
              </a:ext>
            </a:extLst>
          </p:cNvPr>
          <p:cNvGrpSpPr/>
          <p:nvPr/>
        </p:nvGrpSpPr>
        <p:grpSpPr>
          <a:xfrm>
            <a:off x="1557556" y="1702359"/>
            <a:ext cx="9034944" cy="3393848"/>
            <a:chOff x="-34088" y="1529105"/>
            <a:chExt cx="9178086" cy="3393848"/>
          </a:xfrm>
        </p:grpSpPr>
        <p:sp>
          <p:nvSpPr>
            <p:cNvPr id="9" name="Rectangle 8"/>
            <p:cNvSpPr/>
            <p:nvPr/>
          </p:nvSpPr>
          <p:spPr>
            <a:xfrm>
              <a:off x="2501363" y="4276622"/>
              <a:ext cx="3893617" cy="646329"/>
            </a:xfrm>
            <a:prstGeom prst="rect">
              <a:avLst/>
            </a:prstGeom>
            <a:pattFill prst="wdDnDiag">
              <a:fgClr>
                <a:schemeClr val="accent1">
                  <a:lumMod val="60000"/>
                  <a:lumOff val="40000"/>
                </a:schemeClr>
              </a:fgClr>
              <a:bgClr>
                <a:sysClr val="window" lastClr="FFFFFF"/>
              </a:bgClr>
            </a:pattFill>
            <a:ln w="25400" cap="flat" cmpd="sng" algn="ctr">
              <a:solidFill>
                <a:srgbClr val="6600CC"/>
              </a:solidFill>
              <a:prstDash val="solid"/>
            </a:ln>
            <a:effectLst/>
          </p:spPr>
          <p:txBody>
            <a:bodyPr rtlCol="0" anchor="ctr"/>
            <a:lstStyle/>
            <a:p>
              <a:pPr algn="ctr">
                <a:defRPr/>
              </a:pPr>
              <a:endParaRPr lang="en-US" kern="0">
                <a:solidFill>
                  <a:prstClr val="white"/>
                </a:solidFill>
                <a:latin typeface="Calibri"/>
              </a:endParaRPr>
            </a:p>
          </p:txBody>
        </p:sp>
        <p:sp>
          <p:nvSpPr>
            <p:cNvPr id="8" name="TextBox 7"/>
            <p:cNvSpPr txBox="1"/>
            <p:nvPr/>
          </p:nvSpPr>
          <p:spPr>
            <a:xfrm>
              <a:off x="6394979" y="4276622"/>
              <a:ext cx="2749019" cy="646331"/>
            </a:xfrm>
            <a:prstGeom prst="rect">
              <a:avLst/>
            </a:prstGeom>
            <a:noFill/>
            <a:ln w="25400" cap="flat" cmpd="sng" algn="ctr">
              <a:solidFill>
                <a:schemeClr val="tx1">
                  <a:lumMod val="60000"/>
                  <a:lumOff val="40000"/>
                </a:schemeClr>
              </a:solidFill>
              <a:prstDash val="solid"/>
            </a:ln>
            <a:effectLst/>
          </p:spPr>
          <p:txBody>
            <a:bodyPr wrap="square" rtlCol="0" anchor="ctr">
              <a:spAutoFit/>
            </a:bodyPr>
            <a:lstStyle/>
            <a:p>
              <a:pPr algn="r">
                <a:defRPr/>
              </a:pPr>
              <a:r>
                <a:rPr lang="en-US" b="1" kern="0" dirty="0">
                  <a:solidFill>
                    <a:schemeClr val="tx1">
                      <a:lumMod val="60000"/>
                      <a:lumOff val="40000"/>
                    </a:schemeClr>
                  </a:solidFill>
                  <a:latin typeface="Calibri"/>
                </a:rPr>
                <a:t>Substance Use Treatment Providers</a:t>
              </a:r>
            </a:p>
          </p:txBody>
        </p:sp>
        <p:sp>
          <p:nvSpPr>
            <p:cNvPr id="11" name="TextBox 10"/>
            <p:cNvSpPr txBox="1"/>
            <p:nvPr/>
          </p:nvSpPr>
          <p:spPr>
            <a:xfrm>
              <a:off x="-34088" y="2449369"/>
              <a:ext cx="1080212" cy="738664"/>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en-US" sz="1400" kern="0" dirty="0">
                  <a:solidFill>
                    <a:srgbClr val="FF0000"/>
                  </a:solidFill>
                  <a:latin typeface="Calibri"/>
                </a:rPr>
                <a:t>Screening</a:t>
              </a:r>
            </a:p>
            <a:p>
              <a:pPr algn="ctr">
                <a:defRPr/>
              </a:pPr>
              <a:r>
                <a:rPr lang="en-US" sz="1400" kern="0" dirty="0">
                  <a:solidFill>
                    <a:srgbClr val="FF0000"/>
                  </a:solidFill>
                  <a:latin typeface="Calibri"/>
                </a:rPr>
                <a:t>Assessment</a:t>
              </a:r>
            </a:p>
            <a:p>
              <a:pPr algn="ctr">
                <a:defRPr/>
              </a:pPr>
              <a:r>
                <a:rPr lang="en-US" sz="1400" kern="0" dirty="0">
                  <a:solidFill>
                    <a:srgbClr val="FF0000"/>
                  </a:solidFill>
                  <a:latin typeface="Calibri"/>
                </a:rPr>
                <a:t>Treatment</a:t>
              </a:r>
            </a:p>
          </p:txBody>
        </p:sp>
        <p:sp>
          <p:nvSpPr>
            <p:cNvPr id="14" name="TextBox 13"/>
            <p:cNvSpPr txBox="1"/>
            <p:nvPr/>
          </p:nvSpPr>
          <p:spPr>
            <a:xfrm>
              <a:off x="7690199" y="1529105"/>
              <a:ext cx="1453799" cy="830997"/>
            </a:xfrm>
            <a:prstGeom prst="rect">
              <a:avLst/>
            </a:prstGeom>
            <a:solidFill>
              <a:sysClr val="window" lastClr="FFFFFF"/>
            </a:solidFill>
            <a:ln w="28575" cap="flat" cmpd="sng" algn="ctr">
              <a:solidFill>
                <a:schemeClr val="tx1">
                  <a:lumMod val="60000"/>
                  <a:lumOff val="40000"/>
                </a:schemeClr>
              </a:solidFill>
              <a:prstDash val="solid"/>
            </a:ln>
            <a:effectLst/>
          </p:spPr>
          <p:txBody>
            <a:bodyPr wrap="square" rtlCol="0">
              <a:spAutoFit/>
            </a:bodyPr>
            <a:lstStyle/>
            <a:p>
              <a:pPr algn="ctr">
                <a:defRPr/>
              </a:pPr>
              <a:r>
                <a:rPr lang="en-US" sz="1600" kern="0" dirty="0">
                  <a:solidFill>
                    <a:schemeClr val="tx1">
                      <a:lumMod val="60000"/>
                      <a:lumOff val="40000"/>
                    </a:schemeClr>
                  </a:solidFill>
                  <a:latin typeface="Calibri"/>
                </a:rPr>
                <a:t>Clinical</a:t>
              </a:r>
            </a:p>
            <a:p>
              <a:pPr algn="ctr">
                <a:defRPr/>
              </a:pPr>
              <a:r>
                <a:rPr lang="en-US" sz="1600" kern="0" dirty="0">
                  <a:solidFill>
                    <a:schemeClr val="tx1">
                      <a:lumMod val="60000"/>
                      <a:lumOff val="40000"/>
                    </a:schemeClr>
                  </a:solidFill>
                  <a:latin typeface="Calibri"/>
                </a:rPr>
                <a:t>Substance Use</a:t>
              </a:r>
            </a:p>
            <a:p>
              <a:pPr algn="ctr">
                <a:defRPr/>
              </a:pPr>
              <a:r>
                <a:rPr lang="en-US" sz="1600" kern="0" dirty="0">
                  <a:solidFill>
                    <a:schemeClr val="tx1">
                      <a:lumMod val="60000"/>
                      <a:lumOff val="40000"/>
                    </a:schemeClr>
                  </a:solidFill>
                  <a:latin typeface="Calibri"/>
                </a:rPr>
                <a:t>Treatment</a:t>
              </a:r>
            </a:p>
          </p:txBody>
        </p:sp>
        <p:sp>
          <p:nvSpPr>
            <p:cNvPr id="15" name="TextBox 14"/>
            <p:cNvSpPr txBox="1"/>
            <p:nvPr/>
          </p:nvSpPr>
          <p:spPr>
            <a:xfrm>
              <a:off x="7690199" y="2741102"/>
              <a:ext cx="1453799" cy="830997"/>
            </a:xfrm>
            <a:prstGeom prst="rect">
              <a:avLst/>
            </a:prstGeom>
            <a:solidFill>
              <a:sysClr val="window" lastClr="FFFFFF"/>
            </a:solidFill>
            <a:ln w="28575" cap="flat" cmpd="sng" algn="ctr">
              <a:solidFill>
                <a:schemeClr val="tx1">
                  <a:lumMod val="60000"/>
                  <a:lumOff val="40000"/>
                </a:schemeClr>
              </a:solidFill>
              <a:prstDash val="solid"/>
            </a:ln>
            <a:effectLst/>
          </p:spPr>
          <p:txBody>
            <a:bodyPr wrap="square" rtlCol="0">
              <a:spAutoFit/>
            </a:bodyPr>
            <a:lstStyle/>
            <a:p>
              <a:pPr algn="ctr">
                <a:defRPr/>
              </a:pPr>
              <a:r>
                <a:rPr lang="en-US" sz="1600" kern="0" dirty="0">
                  <a:solidFill>
                    <a:schemeClr val="tx1">
                      <a:lumMod val="60000"/>
                      <a:lumOff val="40000"/>
                    </a:schemeClr>
                  </a:solidFill>
                  <a:latin typeface="Calibri"/>
                  <a:cs typeface="Arial" panose="020B0604020202020204" pitchFamily="34" charset="0"/>
                </a:rPr>
                <a:t>Medications for Substance Use Treatment</a:t>
              </a:r>
            </a:p>
          </p:txBody>
        </p:sp>
        <p:cxnSp>
          <p:nvCxnSpPr>
            <p:cNvPr id="17" name="Straight Arrow Connector 16"/>
            <p:cNvCxnSpPr>
              <a:cxnSpLocks/>
              <a:endCxn id="14" idx="1"/>
            </p:cNvCxnSpPr>
            <p:nvPr/>
          </p:nvCxnSpPr>
          <p:spPr>
            <a:xfrm flipV="1">
              <a:off x="6482194" y="1944604"/>
              <a:ext cx="1208005" cy="872698"/>
            </a:xfrm>
            <a:prstGeom prst="straightConnector1">
              <a:avLst/>
            </a:prstGeom>
            <a:noFill/>
            <a:ln w="28575" cap="flat" cmpd="sng" algn="ctr">
              <a:solidFill>
                <a:schemeClr val="tx1">
                  <a:lumMod val="60000"/>
                  <a:lumOff val="40000"/>
                </a:schemeClr>
              </a:solidFill>
              <a:prstDash val="solid"/>
              <a:headEnd type="none" w="med" len="med"/>
              <a:tailEnd type="triangle" w="med" len="med"/>
            </a:ln>
            <a:effectLst/>
          </p:spPr>
        </p:cxnSp>
        <p:cxnSp>
          <p:nvCxnSpPr>
            <p:cNvPr id="18" name="Straight Arrow Connector 17"/>
            <p:cNvCxnSpPr>
              <a:cxnSpLocks/>
              <a:endCxn id="15" idx="1"/>
            </p:cNvCxnSpPr>
            <p:nvPr/>
          </p:nvCxnSpPr>
          <p:spPr>
            <a:xfrm>
              <a:off x="6806533" y="2512502"/>
              <a:ext cx="883666" cy="644099"/>
            </a:xfrm>
            <a:prstGeom prst="straightConnector1">
              <a:avLst/>
            </a:prstGeom>
            <a:noFill/>
            <a:ln w="28575" cap="flat" cmpd="sng" algn="ctr">
              <a:solidFill>
                <a:schemeClr val="tx1">
                  <a:lumMod val="60000"/>
                  <a:lumOff val="40000"/>
                </a:schemeClr>
              </a:solidFill>
              <a:prstDash val="solid"/>
              <a:headEnd type="none" w="med" len="med"/>
              <a:tailEnd type="triangle" w="med" len="med"/>
            </a:ln>
            <a:effectLst/>
          </p:spPr>
        </p:cxnSp>
        <p:sp>
          <p:nvSpPr>
            <p:cNvPr id="21" name="Right Arrow 20"/>
            <p:cNvSpPr/>
            <p:nvPr/>
          </p:nvSpPr>
          <p:spPr>
            <a:xfrm>
              <a:off x="1082281" y="2031482"/>
              <a:ext cx="1419081" cy="974959"/>
            </a:xfrm>
            <a:prstGeom prst="rightArrow">
              <a:avLst>
                <a:gd name="adj1" fmla="val 71950"/>
                <a:gd name="adj2" fmla="val 5109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srgbClr val="FF0000"/>
                  </a:solidFill>
                  <a:latin typeface="Calibri"/>
                </a:rPr>
                <a:t>Transition Planning</a:t>
              </a:r>
            </a:p>
          </p:txBody>
        </p:sp>
        <p:sp>
          <p:nvSpPr>
            <p:cNvPr id="22" name="Right Arrow 21"/>
            <p:cNvSpPr/>
            <p:nvPr/>
          </p:nvSpPr>
          <p:spPr>
            <a:xfrm>
              <a:off x="3810000" y="2038535"/>
              <a:ext cx="1241700" cy="974959"/>
            </a:xfrm>
            <a:prstGeom prst="rightArrow">
              <a:avLst>
                <a:gd name="adj1" fmla="val 71950"/>
                <a:gd name="adj2" fmla="val 51098"/>
              </a:avLst>
            </a:prstGeom>
            <a:solidFill>
              <a:schemeClr val="bg1"/>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srgbClr val="6600CC"/>
                  </a:solidFill>
                  <a:latin typeface="Calibri"/>
                </a:rPr>
                <a:t>Referral &amp; Linkage </a:t>
              </a:r>
            </a:p>
          </p:txBody>
        </p:sp>
        <p:sp>
          <p:nvSpPr>
            <p:cNvPr id="7" name="TextBox 6"/>
            <p:cNvSpPr txBox="1"/>
            <p:nvPr/>
          </p:nvSpPr>
          <p:spPr>
            <a:xfrm>
              <a:off x="1" y="4276621"/>
              <a:ext cx="2501361" cy="646331"/>
            </a:xfrm>
            <a:prstGeom prst="rect">
              <a:avLst/>
            </a:prstGeom>
            <a:solidFill>
              <a:schemeClr val="bg1"/>
            </a:solidFill>
            <a:ln w="25400" cap="flat" cmpd="sng" algn="ctr">
              <a:solidFill>
                <a:srgbClr val="FF0000"/>
              </a:solidFill>
              <a:prstDash val="solid"/>
            </a:ln>
            <a:effectLst/>
          </p:spPr>
          <p:txBody>
            <a:bodyPr wrap="square" rtlCol="0" anchor="ctr">
              <a:spAutoFit/>
            </a:bodyPr>
            <a:lstStyle/>
            <a:p>
              <a:pPr>
                <a:defRPr/>
              </a:pPr>
              <a:r>
                <a:rPr lang="en-US" b="1" kern="0" dirty="0">
                  <a:solidFill>
                    <a:srgbClr val="FF0000"/>
                  </a:solidFill>
                  <a:latin typeface="Calibri"/>
                </a:rPr>
                <a:t>Criminal Justice</a:t>
              </a:r>
            </a:p>
            <a:p>
              <a:pPr>
                <a:defRPr/>
              </a:pPr>
              <a:endParaRPr lang="en-US" b="1" kern="0" dirty="0">
                <a:solidFill>
                  <a:srgbClr val="FF0000"/>
                </a:solidFill>
                <a:latin typeface="Calibri"/>
              </a:endParaRPr>
            </a:p>
          </p:txBody>
        </p:sp>
        <p:sp>
          <p:nvSpPr>
            <p:cNvPr id="23" name="TextBox 22">
              <a:extLst>
                <a:ext uri="{FF2B5EF4-FFF2-40B4-BE49-F238E27FC236}">
                  <a16:creationId xmlns:a16="http://schemas.microsoft.com/office/drawing/2014/main" id="{EB3BA49A-EE30-47C0-AF1C-F5B6ACFE56BA}"/>
                </a:ext>
              </a:extLst>
            </p:cNvPr>
            <p:cNvSpPr txBox="1"/>
            <p:nvPr/>
          </p:nvSpPr>
          <p:spPr>
            <a:xfrm>
              <a:off x="-34088" y="2085985"/>
              <a:ext cx="1080212" cy="338554"/>
            </a:xfrm>
            <a:prstGeom prst="rect">
              <a:avLst/>
            </a:prstGeom>
            <a:solidFill>
              <a:schemeClr val="bg2"/>
            </a:solidFill>
            <a:ln w="28575" cap="flat" cmpd="sng" algn="ctr">
              <a:solidFill>
                <a:srgbClr val="FF0000"/>
              </a:solidFill>
              <a:prstDash val="solid"/>
            </a:ln>
            <a:effectLst/>
          </p:spPr>
          <p:txBody>
            <a:bodyPr wrap="square" rtlCol="0">
              <a:spAutoFit/>
            </a:bodyPr>
            <a:lstStyle/>
            <a:p>
              <a:pPr algn="ctr">
                <a:defRPr/>
              </a:pPr>
              <a:r>
                <a:rPr lang="en-US" sz="1600" b="1" kern="0" dirty="0">
                  <a:solidFill>
                    <a:srgbClr val="FF0000"/>
                  </a:solidFill>
                  <a:latin typeface="Calibri"/>
                </a:rPr>
                <a:t>Prison</a:t>
              </a:r>
            </a:p>
          </p:txBody>
        </p:sp>
        <p:sp>
          <p:nvSpPr>
            <p:cNvPr id="24" name="Rectangle 23">
              <a:extLst>
                <a:ext uri="{FF2B5EF4-FFF2-40B4-BE49-F238E27FC236}">
                  <a16:creationId xmlns:a16="http://schemas.microsoft.com/office/drawing/2014/main" id="{C0C612D2-C1F5-4511-A66B-3A5CD10CDD21}"/>
                </a:ext>
              </a:extLst>
            </p:cNvPr>
            <p:cNvSpPr/>
            <p:nvPr/>
          </p:nvSpPr>
          <p:spPr>
            <a:xfrm>
              <a:off x="2505513" y="2184936"/>
              <a:ext cx="1246893" cy="632366"/>
            </a:xfrm>
            <a:prstGeom prst="rect">
              <a:avLst/>
            </a:prstGeom>
            <a:solidFill>
              <a:schemeClr val="bg2"/>
            </a:solidFill>
            <a:ln w="34925" cap="flat" cmpd="sng" algn="ctr">
              <a:solidFill>
                <a:srgbClr val="6600CC"/>
              </a:solidFill>
              <a:prstDash val="solid"/>
            </a:ln>
            <a:effectLst/>
          </p:spPr>
          <p:txBody>
            <a:bodyPr lIns="0" rIns="0" rtlCol="0" anchor="ctr"/>
            <a:lstStyle/>
            <a:p>
              <a:pPr algn="ctr">
                <a:defRPr/>
              </a:pPr>
              <a:r>
                <a:rPr lang="en-US" sz="1600" b="1" kern="0" dirty="0">
                  <a:solidFill>
                    <a:srgbClr val="6600CC"/>
                  </a:solidFill>
                  <a:latin typeface="Calibri"/>
                </a:rPr>
                <a:t>Community</a:t>
              </a:r>
            </a:p>
            <a:p>
              <a:pPr algn="ctr">
                <a:defRPr/>
              </a:pPr>
              <a:r>
                <a:rPr lang="en-US" sz="1600" b="1" kern="0" dirty="0">
                  <a:solidFill>
                    <a:srgbClr val="6600CC"/>
                  </a:solidFill>
                  <a:latin typeface="Calibri"/>
                </a:rPr>
                <a:t>Supervision</a:t>
              </a:r>
            </a:p>
          </p:txBody>
        </p:sp>
        <p:sp>
          <p:nvSpPr>
            <p:cNvPr id="25" name="Rectangle 24">
              <a:extLst>
                <a:ext uri="{FF2B5EF4-FFF2-40B4-BE49-F238E27FC236}">
                  <a16:creationId xmlns:a16="http://schemas.microsoft.com/office/drawing/2014/main" id="{2165B235-6C81-4906-AD47-61BFA93BE220}"/>
                </a:ext>
              </a:extLst>
            </p:cNvPr>
            <p:cNvSpPr/>
            <p:nvPr/>
          </p:nvSpPr>
          <p:spPr>
            <a:xfrm>
              <a:off x="5105400" y="2211629"/>
              <a:ext cx="1219200" cy="632366"/>
            </a:xfrm>
            <a:prstGeom prst="rect">
              <a:avLst/>
            </a:prstGeom>
            <a:solidFill>
              <a:sysClr val="window" lastClr="FFFFFF"/>
            </a:solidFill>
            <a:ln w="34925" cap="flat" cmpd="sng" algn="ctr">
              <a:solidFill>
                <a:srgbClr val="6600CC"/>
              </a:solidFill>
              <a:prstDash val="solid"/>
            </a:ln>
            <a:effectLst/>
          </p:spPr>
          <p:txBody>
            <a:bodyPr lIns="0" rIns="0" rtlCol="0" anchor="ctr"/>
            <a:lstStyle/>
            <a:p>
              <a:pPr algn="ctr">
                <a:defRPr/>
              </a:pPr>
              <a:r>
                <a:rPr lang="en-US" sz="1600" kern="0" dirty="0">
                  <a:solidFill>
                    <a:srgbClr val="6600CC"/>
                  </a:solidFill>
                  <a:latin typeface="Calibri"/>
                </a:rPr>
                <a:t>Screening Assessment</a:t>
              </a:r>
            </a:p>
          </p:txBody>
        </p:sp>
        <p:sp>
          <p:nvSpPr>
            <p:cNvPr id="26" name="Right Arrow 21">
              <a:extLst>
                <a:ext uri="{FF2B5EF4-FFF2-40B4-BE49-F238E27FC236}">
                  <a16:creationId xmlns:a16="http://schemas.microsoft.com/office/drawing/2014/main" id="{433552CB-851D-4BFD-A370-B481EAF00766}"/>
                </a:ext>
              </a:extLst>
            </p:cNvPr>
            <p:cNvSpPr/>
            <p:nvPr/>
          </p:nvSpPr>
          <p:spPr>
            <a:xfrm>
              <a:off x="6419217" y="2045673"/>
              <a:ext cx="1214360" cy="974959"/>
            </a:xfrm>
            <a:prstGeom prst="rightArrow">
              <a:avLst>
                <a:gd name="adj1" fmla="val 71950"/>
                <a:gd name="adj2" fmla="val 51098"/>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schemeClr val="tx1">
                      <a:lumMod val="60000"/>
                      <a:lumOff val="40000"/>
                    </a:schemeClr>
                  </a:solidFill>
                  <a:latin typeface="Calibri"/>
                </a:rPr>
                <a:t>Referral &amp; Linkage </a:t>
              </a:r>
            </a:p>
          </p:txBody>
        </p:sp>
        <p:cxnSp>
          <p:nvCxnSpPr>
            <p:cNvPr id="4" name="Straight Connector 3"/>
            <p:cNvCxnSpPr>
              <a:stCxn id="15" idx="0"/>
              <a:endCxn id="14" idx="2"/>
            </p:cNvCxnSpPr>
            <p:nvPr/>
          </p:nvCxnSpPr>
          <p:spPr>
            <a:xfrm flipV="1">
              <a:off x="8417099" y="2360102"/>
              <a:ext cx="0" cy="381000"/>
            </a:xfrm>
            <a:prstGeom prst="line">
              <a:avLst/>
            </a:prstGeom>
            <a:ln w="2857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ACB3B72-817E-4E18-94D4-12C842C052CF}"/>
              </a:ext>
            </a:extLst>
          </p:cNvPr>
          <p:cNvSpPr>
            <a:spLocks noGrp="1"/>
          </p:cNvSpPr>
          <p:nvPr>
            <p:ph type="title"/>
          </p:nvPr>
        </p:nvSpPr>
        <p:spPr>
          <a:xfrm>
            <a:off x="1697567" y="83891"/>
            <a:ext cx="8775560" cy="1114224"/>
          </a:xfrm>
        </p:spPr>
        <p:txBody>
          <a:bodyPr>
            <a:noAutofit/>
          </a:bodyPr>
          <a:lstStyle/>
          <a:p>
            <a:pPr>
              <a:lnSpc>
                <a:spcPct val="100000"/>
              </a:lnSpc>
              <a:spcBef>
                <a:spcPts val="0"/>
              </a:spcBef>
              <a:defRPr/>
            </a:pPr>
            <a:r>
              <a:rPr lang="en-US" sz="3200" dirty="0">
                <a:solidFill>
                  <a:schemeClr val="tx2"/>
                </a:solidFill>
                <a:latin typeface="Calibri Light" panose="020F0302020204030204" pitchFamily="34" charset="0"/>
                <a:ea typeface="+mn-ea"/>
                <a:cs typeface="Calibri Light" panose="020F0302020204030204" pitchFamily="34" charset="0"/>
              </a:rPr>
              <a:t>Community Reentry Substance Use Services Cascade </a:t>
            </a:r>
            <a:br>
              <a:rPr lang="en-US" sz="3200" dirty="0">
                <a:solidFill>
                  <a:schemeClr val="tx2"/>
                </a:solidFill>
                <a:latin typeface="Calibri Light" panose="020F0302020204030204" pitchFamily="34" charset="0"/>
                <a:ea typeface="+mn-ea"/>
                <a:cs typeface="Calibri Light" panose="020F0302020204030204" pitchFamily="34" charset="0"/>
              </a:rPr>
            </a:br>
            <a:r>
              <a:rPr lang="en-US" sz="2800" b="0" dirty="0">
                <a:solidFill>
                  <a:schemeClr val="tx2"/>
                </a:solidFill>
                <a:latin typeface="Calibri Light" panose="020F0302020204030204" pitchFamily="34" charset="0"/>
                <a:ea typeface="+mn-ea"/>
                <a:cs typeface="Calibri Light" panose="020F0302020204030204" pitchFamily="34" charset="0"/>
              </a:rPr>
              <a:t>for Individuals Recently Released to Community Supervision</a:t>
            </a:r>
            <a:endParaRPr lang="en-US" sz="2800" dirty="0">
              <a:solidFill>
                <a:schemeClr val="tx2"/>
              </a:solidFill>
              <a:latin typeface="Calibri Light" panose="020F0302020204030204" pitchFamily="34" charset="0"/>
              <a:cs typeface="Calibri Light" panose="020F0302020204030204" pitchFamily="34" charset="0"/>
            </a:endParaRPr>
          </a:p>
        </p:txBody>
      </p:sp>
      <p:cxnSp>
        <p:nvCxnSpPr>
          <p:cNvPr id="27" name="Straight Connector 26"/>
          <p:cNvCxnSpPr/>
          <p:nvPr/>
        </p:nvCxnSpPr>
        <p:spPr>
          <a:xfrm flipV="1">
            <a:off x="8726432" y="1965801"/>
            <a:ext cx="434942" cy="359978"/>
          </a:xfrm>
          <a:prstGeom prst="line">
            <a:avLst/>
          </a:prstGeom>
          <a:ln w="28575">
            <a:solidFill>
              <a:schemeClr val="tx1">
                <a:lumMod val="60000"/>
                <a:lumOff val="40000"/>
              </a:schemeClr>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39200" y="2953188"/>
            <a:ext cx="266436" cy="209312"/>
          </a:xfrm>
          <a:prstGeom prst="line">
            <a:avLst/>
          </a:prstGeom>
          <a:ln w="28575">
            <a:solidFill>
              <a:schemeClr val="tx1">
                <a:lumMod val="60000"/>
                <a:lumOff val="40000"/>
              </a:schemeClr>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053464" y="1540042"/>
            <a:ext cx="6595287" cy="2425567"/>
          </a:xfrm>
          <a:prstGeom prst="rect">
            <a:avLst/>
          </a:prstGeom>
          <a:solidFill>
            <a:schemeClr val="bg1">
              <a:lumMod val="75000"/>
              <a:alpha val="2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53462" y="1357593"/>
            <a:ext cx="3741090" cy="369929"/>
          </a:xfrm>
          <a:prstGeom prst="rect">
            <a:avLst/>
          </a:prstGeom>
          <a:solidFill>
            <a:srgbClr val="BA287F"/>
          </a:solidFill>
          <a:ln>
            <a:solidFill>
              <a:srgbClr val="DA5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Targeted community development</a:t>
            </a:r>
          </a:p>
        </p:txBody>
      </p:sp>
      <p:sp>
        <p:nvSpPr>
          <p:cNvPr id="13" name="Rectangle 12">
            <a:extLst>
              <a:ext uri="{FF2B5EF4-FFF2-40B4-BE49-F238E27FC236}">
                <a16:creationId xmlns:a16="http://schemas.microsoft.com/office/drawing/2014/main" id="{C6DC7386-3A78-4203-B8BD-2C8B618F1CFD}"/>
              </a:ext>
            </a:extLst>
          </p:cNvPr>
          <p:cNvSpPr/>
          <p:nvPr/>
        </p:nvSpPr>
        <p:spPr>
          <a:xfrm>
            <a:off x="1479681" y="1357593"/>
            <a:ext cx="9232638" cy="434785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047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idx="1"/>
          </p:nvPr>
        </p:nvSpPr>
        <p:spPr>
          <a:xfrm>
            <a:off x="2209482" y="1836520"/>
            <a:ext cx="7075488" cy="1491143"/>
          </a:xfrm>
        </p:spPr>
        <p:txBody>
          <a:bodyPr>
            <a:normAutofit/>
          </a:bodyPr>
          <a:lstStyle/>
          <a:p>
            <a:pPr marL="0" indent="0">
              <a:spcBef>
                <a:spcPts val="15"/>
              </a:spcBef>
              <a:buNone/>
            </a:pPr>
            <a:r>
              <a:rPr lang="en-US" sz="1800" dirty="0">
                <a:solidFill>
                  <a:schemeClr val="tx1"/>
                </a:solidFill>
                <a:latin typeface="Arial" panose="020B0604020202020204" pitchFamily="34" charset="0"/>
                <a:cs typeface="Arial" panose="020B0604020202020204" pitchFamily="34" charset="0"/>
              </a:rPr>
              <a:t>Hope Fiori (TTA)		Jon Ross, PhD 	</a:t>
            </a:r>
          </a:p>
          <a:p>
            <a:pPr marL="0" indent="0">
              <a:spcBef>
                <a:spcPts val="15"/>
              </a:spcBef>
              <a:buNone/>
            </a:pPr>
            <a:r>
              <a:rPr lang="en-US" sz="1800" dirty="0">
                <a:solidFill>
                  <a:schemeClr val="tx1"/>
                </a:solidFill>
                <a:latin typeface="Arial" panose="020B0604020202020204" pitchFamily="34" charset="0"/>
                <a:cs typeface="Arial" panose="020B0604020202020204" pitchFamily="34" charset="0"/>
              </a:rPr>
              <a:t>COSSAP Project Lead	Director of Research and Evaluation</a:t>
            </a:r>
          </a:p>
          <a:p>
            <a:pPr marL="0" indent="0">
              <a:spcBef>
                <a:spcPts val="15"/>
              </a:spcBef>
              <a:buNone/>
            </a:pPr>
            <a:r>
              <a:rPr lang="en-US" sz="1800" dirty="0">
                <a:latin typeface="Arial" panose="020B0604020202020204" pitchFamily="34" charset="0"/>
                <a:cs typeface="Arial" panose="020B0604020202020204" pitchFamily="34" charset="0"/>
                <a:hlinkClick r:id="rId3"/>
              </a:rPr>
              <a:t>hfiori@tasc.org</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jross@tasc.org</a:t>
            </a:r>
            <a:endParaRPr lang="en-US" sz="1800" dirty="0">
              <a:latin typeface="Arial" panose="020B0604020202020204" pitchFamily="34" charset="0"/>
              <a:cs typeface="Arial" panose="020B0604020202020204" pitchFamily="34" charset="0"/>
            </a:endParaRPr>
          </a:p>
          <a:p>
            <a:pPr marL="0" indent="0">
              <a:spcBef>
                <a:spcPts val="15"/>
              </a:spcBef>
              <a:buNone/>
            </a:pPr>
            <a:endParaRPr lang="en-US" sz="1800" dirty="0">
              <a:latin typeface="Arial" panose="020B0604020202020204" pitchFamily="34" charset="0"/>
              <a:cs typeface="Arial" panose="020B0604020202020204" pitchFamily="34" charset="0"/>
            </a:endParaRPr>
          </a:p>
          <a:p>
            <a:pPr marL="0" indent="0">
              <a:spcBef>
                <a:spcPts val="15"/>
              </a:spcBef>
              <a:buNone/>
            </a:pPr>
            <a:endParaRPr lang="en-US" sz="1800" dirty="0">
              <a:latin typeface="Arial" panose="020B0604020202020204" pitchFamily="34" charset="0"/>
              <a:cs typeface="Arial" panose="020B0604020202020204" pitchFamily="34" charset="0"/>
            </a:endParaRPr>
          </a:p>
          <a:p>
            <a:pPr marL="0" indent="0" algn="ctr">
              <a:spcBef>
                <a:spcPts val="15"/>
              </a:spcBef>
              <a:buNone/>
            </a:pPr>
            <a:endParaRPr lang="en-US" sz="1800" dirty="0">
              <a:latin typeface="Arial" panose="020B0604020202020204" pitchFamily="34" charset="0"/>
              <a:cs typeface="Arial" panose="020B0604020202020204" pitchFamily="34" charset="0"/>
            </a:endParaRPr>
          </a:p>
          <a:p>
            <a:pPr marL="0" indent="0">
              <a:spcBef>
                <a:spcPts val="15"/>
              </a:spcBef>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983240" y="533276"/>
            <a:ext cx="8229600" cy="692727"/>
          </a:xfrm>
        </p:spPr>
        <p:txBody>
          <a:bodyPr>
            <a:normAutofit fontScale="90000"/>
          </a:bodyPr>
          <a:lstStyle/>
          <a:p>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For more information and to request TTA</a:t>
            </a:r>
          </a:p>
        </p:txBody>
      </p:sp>
      <p:sp>
        <p:nvSpPr>
          <p:cNvPr id="2" name="Content Placeholder 1"/>
          <p:cNvSpPr>
            <a:spLocks noGrp="1"/>
          </p:cNvSpPr>
          <p:nvPr>
            <p:ph sz="half" idx="4294967295"/>
          </p:nvPr>
        </p:nvSpPr>
        <p:spPr>
          <a:xfrm>
            <a:off x="2209484" y="3519613"/>
            <a:ext cx="5608949" cy="1193804"/>
          </a:xfrm>
        </p:spPr>
        <p:txBody>
          <a:bodyPr>
            <a:normAutofit/>
          </a:bodyPr>
          <a:lstStyle/>
          <a:p>
            <a:pPr marL="0" indent="0">
              <a:spcBef>
                <a:spcPts val="15"/>
              </a:spcBef>
              <a:buNone/>
            </a:pPr>
            <a:r>
              <a:rPr lang="en-US" dirty="0">
                <a:solidFill>
                  <a:schemeClr val="tx1"/>
                </a:solidFill>
                <a:latin typeface="Arial" panose="020B0604020202020204" pitchFamily="34" charset="0"/>
                <a:cs typeface="Arial" panose="020B0604020202020204" pitchFamily="34" charset="0"/>
              </a:rPr>
              <a:t>Request TTA on the COSSAP Resources Website</a:t>
            </a:r>
          </a:p>
          <a:p>
            <a:pPr marL="0" indent="0">
              <a:spcBef>
                <a:spcPts val="15"/>
              </a:spcBef>
              <a:buNone/>
            </a:pPr>
            <a:r>
              <a:rPr lang="en-US" dirty="0">
                <a:latin typeface="Arial" panose="020B0604020202020204" pitchFamily="34" charset="0"/>
                <a:cs typeface="Arial" panose="020B0604020202020204" pitchFamily="34" charset="0"/>
                <a:hlinkClick r:id="rId5"/>
              </a:rPr>
              <a:t>https://www.cossapresources.org/Program/TTA</a:t>
            </a:r>
            <a:r>
              <a:rPr lang="en-US" dirty="0">
                <a:latin typeface="Arial" panose="020B0604020202020204" pitchFamily="34" charset="0"/>
                <a:cs typeface="Arial" panose="020B0604020202020204" pitchFamily="34" charset="0"/>
              </a:rPr>
              <a:t> </a:t>
            </a:r>
          </a:p>
        </p:txBody>
      </p:sp>
      <p:sp>
        <p:nvSpPr>
          <p:cNvPr id="3" name="TextBox 2"/>
          <p:cNvSpPr txBox="1"/>
          <p:nvPr/>
        </p:nvSpPr>
        <p:spPr>
          <a:xfrm>
            <a:off x="4094535" y="4905369"/>
            <a:ext cx="4007011" cy="923330"/>
          </a:xfrm>
          <a:prstGeom prst="rect">
            <a:avLst/>
          </a:prstGeom>
          <a:noFill/>
        </p:spPr>
        <p:txBody>
          <a:bodyPr wrap="square" rtlCol="0">
            <a:spAutoFit/>
          </a:bodyPr>
          <a:lstStyle/>
          <a:p>
            <a:pPr algn="ctr" defTabSz="457200">
              <a:spcBef>
                <a:spcPts val="15"/>
              </a:spcBef>
            </a:pPr>
            <a:r>
              <a:rPr lang="en-US" dirty="0">
                <a:solidFill>
                  <a:prstClr val="black"/>
                </a:solidFill>
                <a:latin typeface="Arial" panose="020B0604020202020204" pitchFamily="34" charset="0"/>
                <a:cs typeface="Arial" panose="020B0604020202020204" pitchFamily="34" charset="0"/>
              </a:rPr>
              <a:t>TASC’s Center for Health and Justice </a:t>
            </a:r>
          </a:p>
          <a:p>
            <a:pPr algn="ctr" defTabSz="457200">
              <a:spcBef>
                <a:spcPts val="15"/>
              </a:spcBef>
            </a:pPr>
            <a:r>
              <a:rPr lang="en-US" dirty="0">
                <a:solidFill>
                  <a:prstClr val="black"/>
                </a:solidFill>
                <a:latin typeface="Arial" panose="020B0604020202020204" pitchFamily="34" charset="0"/>
                <a:cs typeface="Arial" panose="020B0604020202020204" pitchFamily="34" charset="0"/>
                <a:hlinkClick r:id="rId6"/>
              </a:rPr>
              <a:t>www.centerforhealthandjustice.org</a:t>
            </a:r>
            <a:endParaRPr lang="en-US" dirty="0">
              <a:solidFill>
                <a:prstClr val="black"/>
              </a:solidFill>
              <a:latin typeface="Arial" panose="020B0604020202020204" pitchFamily="34" charset="0"/>
              <a:cs typeface="Arial" panose="020B0604020202020204" pitchFamily="34" charset="0"/>
            </a:endParaRPr>
          </a:p>
          <a:p>
            <a:pPr algn="ctr" defTabSz="457200">
              <a:spcBef>
                <a:spcPts val="15"/>
              </a:spcBef>
            </a:pPr>
            <a:r>
              <a:rPr lang="en-US"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912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881D7B-5934-D055-28C2-1F87B20B63F1}"/>
              </a:ext>
            </a:extLst>
          </p:cNvPr>
          <p:cNvSpPr>
            <a:spLocks noGrp="1"/>
          </p:cNvSpPr>
          <p:nvPr>
            <p:ph type="title"/>
          </p:nvPr>
        </p:nvSpPr>
        <p:spPr/>
        <p:txBody>
          <a:bodyPr/>
          <a:lstStyle/>
          <a:p>
            <a:r>
              <a:rPr lang="en-US" dirty="0"/>
              <a:t>Q &amp; A</a:t>
            </a:r>
          </a:p>
        </p:txBody>
      </p:sp>
      <p:sp>
        <p:nvSpPr>
          <p:cNvPr id="6" name="Content Placeholder 5">
            <a:extLst>
              <a:ext uri="{FF2B5EF4-FFF2-40B4-BE49-F238E27FC236}">
                <a16:creationId xmlns:a16="http://schemas.microsoft.com/office/drawing/2014/main" id="{BB03A4B6-4C75-67ED-5ADF-799DE26A32F5}"/>
              </a:ext>
            </a:extLst>
          </p:cNvPr>
          <p:cNvSpPr>
            <a:spLocks noGrp="1"/>
          </p:cNvSpPr>
          <p:nvPr>
            <p:ph idx="1"/>
          </p:nvPr>
        </p:nvSpPr>
        <p:spPr/>
        <p:txBody>
          <a:bodyPr/>
          <a:lstStyle/>
          <a:p>
            <a:r>
              <a:rPr lang="en-US" dirty="0"/>
              <a:t>Thank you for participating in this Workshop on National and State responses to Criminal Justice and Substance Use</a:t>
            </a:r>
          </a:p>
        </p:txBody>
      </p:sp>
      <p:sp>
        <p:nvSpPr>
          <p:cNvPr id="3" name="Slide Number Placeholder 2">
            <a:extLst>
              <a:ext uri="{FF2B5EF4-FFF2-40B4-BE49-F238E27FC236}">
                <a16:creationId xmlns:a16="http://schemas.microsoft.com/office/drawing/2014/main" id="{B48CE841-690C-559A-7216-73F4F49B53DF}"/>
              </a:ext>
            </a:extLst>
          </p:cNvPr>
          <p:cNvSpPr>
            <a:spLocks noGrp="1"/>
          </p:cNvSpPr>
          <p:nvPr>
            <p:ph type="sldNum" idx="4294967295"/>
          </p:nvPr>
        </p:nvSpPr>
        <p:spPr>
          <a:xfrm>
            <a:off x="7450138" y="6370638"/>
            <a:ext cx="4741862" cy="365125"/>
          </a:xfrm>
        </p:spPr>
        <p:txBody>
          <a:bodyPr/>
          <a:lstStyle/>
          <a:p>
            <a:pPr>
              <a:buClr>
                <a:srgbClr val="000000"/>
              </a:buClr>
              <a:defRPr/>
            </a:pPr>
            <a:fld id="{00000000-1234-1234-1234-123412341234}" type="slidenum">
              <a:rPr lang="en-US" kern="0" smtClean="0">
                <a:solidFill>
                  <a:srgbClr val="000000"/>
                </a:solidFill>
              </a:rPr>
              <a:pPr>
                <a:buClr>
                  <a:srgbClr val="000000"/>
                </a:buClr>
                <a:defRPr/>
              </a:pPr>
              <a:t>71</a:t>
            </a:fld>
            <a:endParaRPr lang="en-US" kern="0">
              <a:solidFill>
                <a:srgbClr val="000000"/>
              </a:solidFill>
            </a:endParaRPr>
          </a:p>
        </p:txBody>
      </p:sp>
    </p:spTree>
    <p:extLst>
      <p:ext uri="{BB962C8B-B14F-4D97-AF65-F5344CB8AC3E}">
        <p14:creationId xmlns:p14="http://schemas.microsoft.com/office/powerpoint/2010/main" val="28341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8FCB73-F7B9-3968-1089-3D20D052766B}"/>
              </a:ext>
            </a:extLst>
          </p:cNvPr>
          <p:cNvSpPr>
            <a:spLocks noGrp="1"/>
          </p:cNvSpPr>
          <p:nvPr>
            <p:ph type="title"/>
          </p:nvPr>
        </p:nvSpPr>
        <p:spPr/>
        <p:txBody>
          <a:bodyPr/>
          <a:lstStyle/>
          <a:p>
            <a:r>
              <a:rPr lang="en-US" dirty="0"/>
              <a:t>Benefits of Research Practice Partnerships</a:t>
            </a:r>
          </a:p>
        </p:txBody>
      </p:sp>
      <p:sp>
        <p:nvSpPr>
          <p:cNvPr id="5" name="Content Placeholder 4">
            <a:extLst>
              <a:ext uri="{FF2B5EF4-FFF2-40B4-BE49-F238E27FC236}">
                <a16:creationId xmlns:a16="http://schemas.microsoft.com/office/drawing/2014/main" id="{AEF9178A-2287-287B-6B0A-0B8CEDABD493}"/>
              </a:ext>
            </a:extLst>
          </p:cNvPr>
          <p:cNvSpPr>
            <a:spLocks noGrp="1"/>
          </p:cNvSpPr>
          <p:nvPr>
            <p:ph idx="1"/>
          </p:nvPr>
        </p:nvSpPr>
        <p:spPr>
          <a:xfrm>
            <a:off x="5814646" y="1684891"/>
            <a:ext cx="5826369" cy="4588219"/>
          </a:xfrm>
        </p:spPr>
        <p:txBody>
          <a:bodyPr>
            <a:normAutofit/>
          </a:bodyPr>
          <a:lstStyle/>
          <a:p>
            <a:endParaRPr lang="en-US" dirty="0">
              <a:solidFill>
                <a:srgbClr val="08206C"/>
              </a:solidFill>
            </a:endParaRPr>
          </a:p>
          <a:p>
            <a:r>
              <a:rPr lang="en-US" dirty="0">
                <a:solidFill>
                  <a:srgbClr val="08206C"/>
                </a:solidFill>
              </a:rPr>
              <a:t>Help facilitate/broker cross-agency collaborations</a:t>
            </a:r>
          </a:p>
          <a:p>
            <a:endParaRPr lang="en-US" dirty="0">
              <a:solidFill>
                <a:srgbClr val="08206C"/>
              </a:solidFill>
            </a:endParaRPr>
          </a:p>
          <a:p>
            <a:r>
              <a:rPr lang="en-US" dirty="0">
                <a:solidFill>
                  <a:srgbClr val="08206C"/>
                </a:solidFill>
              </a:rPr>
              <a:t>Can better identify and address barriers</a:t>
            </a:r>
          </a:p>
          <a:p>
            <a:pPr marL="0" indent="0">
              <a:buNone/>
            </a:pPr>
            <a:endParaRPr lang="en-US" dirty="0">
              <a:solidFill>
                <a:srgbClr val="08206C"/>
              </a:solidFill>
            </a:endParaRPr>
          </a:p>
          <a:p>
            <a:r>
              <a:rPr lang="en-US" dirty="0">
                <a:solidFill>
                  <a:srgbClr val="08206C"/>
                </a:solidFill>
              </a:rPr>
              <a:t>Can help speed science to practice</a:t>
            </a:r>
          </a:p>
          <a:p>
            <a:pPr marL="0" indent="0">
              <a:buNone/>
            </a:pPr>
            <a:endParaRPr lang="en-US" dirty="0">
              <a:solidFill>
                <a:srgbClr val="08206C"/>
              </a:solidFill>
            </a:endParaRPr>
          </a:p>
        </p:txBody>
      </p:sp>
      <p:graphicFrame>
        <p:nvGraphicFramePr>
          <p:cNvPr id="7" name="Content Placeholder 7">
            <a:extLst>
              <a:ext uri="{FF2B5EF4-FFF2-40B4-BE49-F238E27FC236}">
                <a16:creationId xmlns:a16="http://schemas.microsoft.com/office/drawing/2014/main" id="{BE988901-A367-4F1F-B319-BEB6DAE9FB01}"/>
              </a:ext>
            </a:extLst>
          </p:cNvPr>
          <p:cNvGraphicFramePr>
            <a:graphicFrameLocks/>
          </p:cNvGraphicFramePr>
          <p:nvPr>
            <p:extLst>
              <p:ext uri="{D42A27DB-BD31-4B8C-83A1-F6EECF244321}">
                <p14:modId xmlns:p14="http://schemas.microsoft.com/office/powerpoint/2010/main" val="78133494"/>
              </p:ext>
            </p:extLst>
          </p:nvPr>
        </p:nvGraphicFramePr>
        <p:xfrm>
          <a:off x="652633" y="2036878"/>
          <a:ext cx="5574619" cy="349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84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0E7EA-8FE1-4271-91D6-165B75810809}"/>
              </a:ext>
            </a:extLst>
          </p:cNvPr>
          <p:cNvSpPr/>
          <p:nvPr/>
        </p:nvSpPr>
        <p:spPr>
          <a:xfrm>
            <a:off x="4368800" y="0"/>
            <a:ext cx="7823199" cy="6344356"/>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692007C-8D11-8DD4-CB30-92B6673A175A}"/>
              </a:ext>
            </a:extLst>
          </p:cNvPr>
          <p:cNvGrpSpPr/>
          <p:nvPr/>
        </p:nvGrpSpPr>
        <p:grpSpPr>
          <a:xfrm>
            <a:off x="4820859" y="648951"/>
            <a:ext cx="7025021" cy="5503653"/>
            <a:chOff x="1981200" y="450402"/>
            <a:chExt cx="8382000" cy="6400800"/>
          </a:xfrm>
        </p:grpSpPr>
        <p:grpSp>
          <p:nvGrpSpPr>
            <p:cNvPr id="4" name="Group 58">
              <a:extLst>
                <a:ext uri="{FF2B5EF4-FFF2-40B4-BE49-F238E27FC236}">
                  <a16:creationId xmlns:a16="http://schemas.microsoft.com/office/drawing/2014/main" id="{DB6BF144-4251-1FB3-887D-CD1C4B6A4EB6}"/>
                </a:ext>
              </a:extLst>
            </p:cNvPr>
            <p:cNvGrpSpPr/>
            <p:nvPr/>
          </p:nvGrpSpPr>
          <p:grpSpPr>
            <a:xfrm>
              <a:off x="2971800" y="450402"/>
              <a:ext cx="6400800" cy="6400800"/>
              <a:chOff x="1447800" y="228600"/>
              <a:chExt cx="6400800" cy="6400800"/>
            </a:xfrm>
          </p:grpSpPr>
          <p:sp>
            <p:nvSpPr>
              <p:cNvPr id="12" name="Oval 11">
                <a:extLst>
                  <a:ext uri="{FF2B5EF4-FFF2-40B4-BE49-F238E27FC236}">
                    <a16:creationId xmlns:a16="http://schemas.microsoft.com/office/drawing/2014/main" id="{559AE00B-E9B8-C5A5-0577-E3F65E842A16}"/>
                  </a:ext>
                </a:extLst>
              </p:cNvPr>
              <p:cNvSpPr/>
              <p:nvPr/>
            </p:nvSpPr>
            <p:spPr>
              <a:xfrm>
                <a:off x="1447800" y="228600"/>
                <a:ext cx="6400800" cy="6400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13" name="Oval 12">
                <a:extLst>
                  <a:ext uri="{FF2B5EF4-FFF2-40B4-BE49-F238E27FC236}">
                    <a16:creationId xmlns:a16="http://schemas.microsoft.com/office/drawing/2014/main" id="{7D99A06A-56D3-638F-982D-6E16D388A23F}"/>
                  </a:ext>
                </a:extLst>
              </p:cNvPr>
              <p:cNvSpPr/>
              <p:nvPr/>
            </p:nvSpPr>
            <p:spPr>
              <a:xfrm>
                <a:off x="1905000" y="685800"/>
                <a:ext cx="5486400" cy="54864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14" name="Oval 13">
                <a:extLst>
                  <a:ext uri="{FF2B5EF4-FFF2-40B4-BE49-F238E27FC236}">
                    <a16:creationId xmlns:a16="http://schemas.microsoft.com/office/drawing/2014/main" id="{FE309B61-20A6-3E23-E43A-4F4FC44C96F6}"/>
                  </a:ext>
                </a:extLst>
              </p:cNvPr>
              <p:cNvSpPr/>
              <p:nvPr/>
            </p:nvSpPr>
            <p:spPr>
              <a:xfrm>
                <a:off x="2362200" y="1154668"/>
                <a:ext cx="4572000" cy="45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15" name="Oval 14">
                <a:extLst>
                  <a:ext uri="{FF2B5EF4-FFF2-40B4-BE49-F238E27FC236}">
                    <a16:creationId xmlns:a16="http://schemas.microsoft.com/office/drawing/2014/main" id="{F821DF73-50AA-B839-12EE-A47D5506427C}"/>
                  </a:ext>
                </a:extLst>
              </p:cNvPr>
              <p:cNvSpPr/>
              <p:nvPr/>
            </p:nvSpPr>
            <p:spPr>
              <a:xfrm>
                <a:off x="2819400" y="1600200"/>
                <a:ext cx="3657600" cy="365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16" name="Rectangle 15">
                <a:extLst>
                  <a:ext uri="{FF2B5EF4-FFF2-40B4-BE49-F238E27FC236}">
                    <a16:creationId xmlns:a16="http://schemas.microsoft.com/office/drawing/2014/main" id="{8FEE3A47-0F7B-5E50-9F4F-20733686EC12}"/>
                  </a:ext>
                </a:extLst>
              </p:cNvPr>
              <p:cNvSpPr/>
              <p:nvPr/>
            </p:nvSpPr>
            <p:spPr>
              <a:xfrm>
                <a:off x="2819400" y="3276600"/>
                <a:ext cx="1447800" cy="228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970" b="1" dirty="0">
                    <a:solidFill>
                      <a:srgbClr val="FFFFFF"/>
                    </a:solidFill>
                    <a:latin typeface="Calibri"/>
                  </a:rPr>
                  <a:t>Service Systems</a:t>
                </a:r>
              </a:p>
            </p:txBody>
          </p:sp>
          <p:sp>
            <p:nvSpPr>
              <p:cNvPr id="17" name="Rectangle 16">
                <a:extLst>
                  <a:ext uri="{FF2B5EF4-FFF2-40B4-BE49-F238E27FC236}">
                    <a16:creationId xmlns:a16="http://schemas.microsoft.com/office/drawing/2014/main" id="{41AC8646-6A8C-CB94-BFED-ADB12A7F92B7}"/>
                  </a:ext>
                </a:extLst>
              </p:cNvPr>
              <p:cNvSpPr/>
              <p:nvPr/>
            </p:nvSpPr>
            <p:spPr>
              <a:xfrm>
                <a:off x="5029200" y="3276600"/>
                <a:ext cx="1447800" cy="228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970" b="1" dirty="0">
                    <a:solidFill>
                      <a:srgbClr val="FFFFFF"/>
                    </a:solidFill>
                    <a:latin typeface="Calibri"/>
                  </a:rPr>
                  <a:t>Research</a:t>
                </a:r>
              </a:p>
            </p:txBody>
          </p:sp>
          <p:sp>
            <p:nvSpPr>
              <p:cNvPr id="18" name="Rectangle 17">
                <a:extLst>
                  <a:ext uri="{FF2B5EF4-FFF2-40B4-BE49-F238E27FC236}">
                    <a16:creationId xmlns:a16="http://schemas.microsoft.com/office/drawing/2014/main" id="{CB5FB5C3-8190-44D3-55BD-40A8830C5E39}"/>
                  </a:ext>
                </a:extLst>
              </p:cNvPr>
              <p:cNvSpPr/>
              <p:nvPr/>
            </p:nvSpPr>
            <p:spPr>
              <a:xfrm rot="16200000">
                <a:off x="3886199" y="2247900"/>
                <a:ext cx="1524001" cy="228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970" b="1" dirty="0">
                    <a:solidFill>
                      <a:srgbClr val="FFFFFF"/>
                    </a:solidFill>
                    <a:latin typeface="Calibri"/>
                  </a:rPr>
                  <a:t>Advocacy</a:t>
                </a:r>
              </a:p>
            </p:txBody>
          </p:sp>
          <p:sp>
            <p:nvSpPr>
              <p:cNvPr id="19" name="Rectangle 18">
                <a:extLst>
                  <a:ext uri="{FF2B5EF4-FFF2-40B4-BE49-F238E27FC236}">
                    <a16:creationId xmlns:a16="http://schemas.microsoft.com/office/drawing/2014/main" id="{39996FF0-1CB6-ECD1-671A-3BCEF5DFD118}"/>
                  </a:ext>
                </a:extLst>
              </p:cNvPr>
              <p:cNvSpPr/>
              <p:nvPr/>
            </p:nvSpPr>
            <p:spPr>
              <a:xfrm rot="5400000">
                <a:off x="3886200" y="4381500"/>
                <a:ext cx="1524000" cy="228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970" b="1" dirty="0">
                    <a:solidFill>
                      <a:srgbClr val="FFFFFF"/>
                    </a:solidFill>
                    <a:latin typeface="Calibri"/>
                  </a:rPr>
                  <a:t>CBOs/Providers</a:t>
                </a:r>
              </a:p>
            </p:txBody>
          </p:sp>
          <p:sp>
            <p:nvSpPr>
              <p:cNvPr id="20" name="Oval 19">
                <a:extLst>
                  <a:ext uri="{FF2B5EF4-FFF2-40B4-BE49-F238E27FC236}">
                    <a16:creationId xmlns:a16="http://schemas.microsoft.com/office/drawing/2014/main" id="{6AF80E01-DDFE-323C-4671-4A7F64E58FAB}"/>
                  </a:ext>
                </a:extLst>
              </p:cNvPr>
              <p:cNvSpPr/>
              <p:nvPr/>
            </p:nvSpPr>
            <p:spPr>
              <a:xfrm>
                <a:off x="4191000" y="2971800"/>
                <a:ext cx="914400" cy="914400"/>
              </a:xfrm>
              <a:prstGeom prst="ellipse">
                <a:avLst/>
              </a:prstGeom>
              <a:solidFill>
                <a:srgbClr val="E7893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56850">
                  <a:buClr>
                    <a:srgbClr val="86D1EC"/>
                  </a:buClr>
                </a:pPr>
                <a:r>
                  <a:rPr lang="en-US" sz="1294" b="1" dirty="0">
                    <a:solidFill>
                      <a:srgbClr val="FFFFFF"/>
                    </a:solidFill>
                    <a:latin typeface="Calibri"/>
                  </a:rPr>
                  <a:t>Patient </a:t>
                </a:r>
              </a:p>
              <a:p>
                <a:pPr algn="ctr" defTabSz="856850">
                  <a:buClr>
                    <a:srgbClr val="86D1EC"/>
                  </a:buClr>
                </a:pPr>
                <a:r>
                  <a:rPr lang="en-US" sz="1294" b="1" dirty="0">
                    <a:solidFill>
                      <a:srgbClr val="FFFFFF"/>
                    </a:solidFill>
                    <a:latin typeface="Calibri"/>
                  </a:rPr>
                  <a:t>Centered</a:t>
                </a:r>
              </a:p>
            </p:txBody>
          </p:sp>
          <p:sp>
            <p:nvSpPr>
              <p:cNvPr id="21" name="TextBox 20">
                <a:extLst>
                  <a:ext uri="{FF2B5EF4-FFF2-40B4-BE49-F238E27FC236}">
                    <a16:creationId xmlns:a16="http://schemas.microsoft.com/office/drawing/2014/main" id="{7BE78E7C-724B-7AAC-6C27-869DBB901EB2}"/>
                  </a:ext>
                </a:extLst>
              </p:cNvPr>
              <p:cNvSpPr txBox="1"/>
              <p:nvPr/>
            </p:nvSpPr>
            <p:spPr>
              <a:xfrm rot="2548972">
                <a:off x="2357183" y="4647413"/>
                <a:ext cx="1613932" cy="367940"/>
              </a:xfrm>
              <a:prstGeom prst="rect">
                <a:avLst/>
              </a:prstGeom>
              <a:noFill/>
            </p:spPr>
            <p:txBody>
              <a:bodyPr wrap="square" rtlCol="0">
                <a:spAutoFit/>
              </a:bodyPr>
              <a:lstStyle/>
              <a:p>
                <a:pPr algn="ctr" defTabSz="856850">
                  <a:buClr>
                    <a:srgbClr val="86D1EC"/>
                  </a:buClr>
                </a:pPr>
                <a:r>
                  <a:rPr lang="en-US" sz="1456" b="1" dirty="0">
                    <a:solidFill>
                      <a:schemeClr val="bg1"/>
                    </a:solidFill>
                    <a:latin typeface="Calibri"/>
                  </a:rPr>
                  <a:t>IMPLEMENT</a:t>
                </a:r>
              </a:p>
            </p:txBody>
          </p:sp>
          <p:sp>
            <p:nvSpPr>
              <p:cNvPr id="22" name="TextBox 21">
                <a:extLst>
                  <a:ext uri="{FF2B5EF4-FFF2-40B4-BE49-F238E27FC236}">
                    <a16:creationId xmlns:a16="http://schemas.microsoft.com/office/drawing/2014/main" id="{F70CAD4D-608E-6A27-B470-2D16BF2F6C42}"/>
                  </a:ext>
                </a:extLst>
              </p:cNvPr>
              <p:cNvSpPr txBox="1"/>
              <p:nvPr/>
            </p:nvSpPr>
            <p:spPr>
              <a:xfrm rot="2975804">
                <a:off x="5534890" y="1906095"/>
                <a:ext cx="1371599" cy="377480"/>
              </a:xfrm>
              <a:prstGeom prst="rect">
                <a:avLst/>
              </a:prstGeom>
              <a:noFill/>
            </p:spPr>
            <p:txBody>
              <a:bodyPr wrap="square" rtlCol="0">
                <a:spAutoFit/>
              </a:bodyPr>
              <a:lstStyle/>
              <a:p>
                <a:pPr algn="ctr" defTabSz="856850">
                  <a:buClr>
                    <a:srgbClr val="86D1EC"/>
                  </a:buClr>
                </a:pPr>
                <a:r>
                  <a:rPr lang="en-US" sz="1456" b="1" dirty="0">
                    <a:solidFill>
                      <a:schemeClr val="bg1"/>
                    </a:solidFill>
                    <a:latin typeface="Calibri"/>
                  </a:rPr>
                  <a:t>EXPLORE</a:t>
                </a:r>
              </a:p>
            </p:txBody>
          </p:sp>
          <p:sp>
            <p:nvSpPr>
              <p:cNvPr id="23" name="TextBox 22">
                <a:extLst>
                  <a:ext uri="{FF2B5EF4-FFF2-40B4-BE49-F238E27FC236}">
                    <a16:creationId xmlns:a16="http://schemas.microsoft.com/office/drawing/2014/main" id="{9D5D2C08-17D4-35F3-7DD7-2C9949A79A9E}"/>
                  </a:ext>
                </a:extLst>
              </p:cNvPr>
              <p:cNvSpPr txBox="1"/>
              <p:nvPr/>
            </p:nvSpPr>
            <p:spPr>
              <a:xfrm rot="19131967">
                <a:off x="5362403" y="4673449"/>
                <a:ext cx="1371600" cy="367940"/>
              </a:xfrm>
              <a:prstGeom prst="rect">
                <a:avLst/>
              </a:prstGeom>
              <a:noFill/>
            </p:spPr>
            <p:txBody>
              <a:bodyPr wrap="square" rtlCol="0">
                <a:spAutoFit/>
              </a:bodyPr>
              <a:lstStyle/>
              <a:p>
                <a:pPr algn="ctr" defTabSz="856850">
                  <a:buClr>
                    <a:srgbClr val="86D1EC"/>
                  </a:buClr>
                </a:pPr>
                <a:r>
                  <a:rPr lang="en-US" sz="1456" b="1" dirty="0">
                    <a:solidFill>
                      <a:schemeClr val="bg1"/>
                    </a:solidFill>
                    <a:latin typeface="Calibri"/>
                  </a:rPr>
                  <a:t>PREPARE</a:t>
                </a:r>
              </a:p>
            </p:txBody>
          </p:sp>
          <p:sp>
            <p:nvSpPr>
              <p:cNvPr id="24" name="TextBox 23">
                <a:extLst>
                  <a:ext uri="{FF2B5EF4-FFF2-40B4-BE49-F238E27FC236}">
                    <a16:creationId xmlns:a16="http://schemas.microsoft.com/office/drawing/2014/main" id="{EA2A5328-58A2-E68C-6F8E-38BD31E32888}"/>
                  </a:ext>
                </a:extLst>
              </p:cNvPr>
              <p:cNvSpPr txBox="1"/>
              <p:nvPr/>
            </p:nvSpPr>
            <p:spPr>
              <a:xfrm rot="18664284">
                <a:off x="2418588" y="1917640"/>
                <a:ext cx="1371599" cy="377480"/>
              </a:xfrm>
              <a:prstGeom prst="rect">
                <a:avLst/>
              </a:prstGeom>
              <a:noFill/>
            </p:spPr>
            <p:txBody>
              <a:bodyPr wrap="square" rtlCol="0">
                <a:spAutoFit/>
              </a:bodyPr>
              <a:lstStyle/>
              <a:p>
                <a:pPr algn="ctr" defTabSz="856850">
                  <a:buClr>
                    <a:srgbClr val="86D1EC"/>
                  </a:buClr>
                </a:pPr>
                <a:r>
                  <a:rPr lang="en-US" sz="1456" b="1" dirty="0">
                    <a:solidFill>
                      <a:schemeClr val="bg1"/>
                    </a:solidFill>
                    <a:latin typeface="Calibri"/>
                  </a:rPr>
                  <a:t>SUSTAIN</a:t>
                </a:r>
              </a:p>
            </p:txBody>
          </p:sp>
          <p:grpSp>
            <p:nvGrpSpPr>
              <p:cNvPr id="25" name="Group 37">
                <a:extLst>
                  <a:ext uri="{FF2B5EF4-FFF2-40B4-BE49-F238E27FC236}">
                    <a16:creationId xmlns:a16="http://schemas.microsoft.com/office/drawing/2014/main" id="{B8506F11-291A-1727-28B8-D1124988476D}"/>
                  </a:ext>
                </a:extLst>
              </p:cNvPr>
              <p:cNvGrpSpPr/>
              <p:nvPr/>
            </p:nvGrpSpPr>
            <p:grpSpPr>
              <a:xfrm>
                <a:off x="2209800" y="2743200"/>
                <a:ext cx="838200" cy="967264"/>
                <a:chOff x="2203923" y="2792968"/>
                <a:chExt cx="838200" cy="967264"/>
              </a:xfrm>
            </p:grpSpPr>
            <p:sp>
              <p:nvSpPr>
                <p:cNvPr id="38" name="Isosceles Triangle 37">
                  <a:extLst>
                    <a:ext uri="{FF2B5EF4-FFF2-40B4-BE49-F238E27FC236}">
                      <a16:creationId xmlns:a16="http://schemas.microsoft.com/office/drawing/2014/main" id="{842CE0AD-8EA9-3880-E1FE-4DD92074C808}"/>
                    </a:ext>
                  </a:extLst>
                </p:cNvPr>
                <p:cNvSpPr/>
                <p:nvPr/>
              </p:nvSpPr>
              <p:spPr>
                <a:xfrm>
                  <a:off x="2203923" y="2792968"/>
                  <a:ext cx="838200" cy="9672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cxnSp>
              <p:nvCxnSpPr>
                <p:cNvPr id="39" name="Straight Connector 38">
                  <a:extLst>
                    <a:ext uri="{FF2B5EF4-FFF2-40B4-BE49-F238E27FC236}">
                      <a16:creationId xmlns:a16="http://schemas.microsoft.com/office/drawing/2014/main" id="{27DF2598-3565-E072-9631-1D4B4158F7CB}"/>
                    </a:ext>
                  </a:extLst>
                </p:cNvPr>
                <p:cNvCxnSpPr/>
                <p:nvPr/>
              </p:nvCxnSpPr>
              <p:spPr>
                <a:xfrm flipH="1">
                  <a:off x="2203923" y="2792968"/>
                  <a:ext cx="441089"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FEA311-5FB0-C852-4E87-1F95D53F18DA}"/>
                    </a:ext>
                  </a:extLst>
                </p:cNvPr>
                <p:cNvCxnSpPr>
                  <a:endCxn id="38" idx="4"/>
                </p:cNvCxnSpPr>
                <p:nvPr/>
              </p:nvCxnSpPr>
              <p:spPr>
                <a:xfrm>
                  <a:off x="2645011" y="2792968"/>
                  <a:ext cx="397112"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6" name="Group 38">
                <a:extLst>
                  <a:ext uri="{FF2B5EF4-FFF2-40B4-BE49-F238E27FC236}">
                    <a16:creationId xmlns:a16="http://schemas.microsoft.com/office/drawing/2014/main" id="{A1C30E4C-4369-8227-F78A-224BF4B766DF}"/>
                  </a:ext>
                </a:extLst>
              </p:cNvPr>
              <p:cNvGrpSpPr/>
              <p:nvPr/>
            </p:nvGrpSpPr>
            <p:grpSpPr>
              <a:xfrm rot="16200000">
                <a:off x="4255533" y="4964007"/>
                <a:ext cx="838200" cy="967264"/>
                <a:chOff x="2203923" y="2792968"/>
                <a:chExt cx="838200" cy="967264"/>
              </a:xfrm>
            </p:grpSpPr>
            <p:sp>
              <p:nvSpPr>
                <p:cNvPr id="35" name="Isosceles Triangle 34">
                  <a:extLst>
                    <a:ext uri="{FF2B5EF4-FFF2-40B4-BE49-F238E27FC236}">
                      <a16:creationId xmlns:a16="http://schemas.microsoft.com/office/drawing/2014/main" id="{9B4C36BA-654A-A119-8982-D65238B7D352}"/>
                    </a:ext>
                  </a:extLst>
                </p:cNvPr>
                <p:cNvSpPr/>
                <p:nvPr/>
              </p:nvSpPr>
              <p:spPr>
                <a:xfrm>
                  <a:off x="2203923" y="2792968"/>
                  <a:ext cx="838200" cy="9672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cxnSp>
              <p:nvCxnSpPr>
                <p:cNvPr id="36" name="Straight Connector 35">
                  <a:extLst>
                    <a:ext uri="{FF2B5EF4-FFF2-40B4-BE49-F238E27FC236}">
                      <a16:creationId xmlns:a16="http://schemas.microsoft.com/office/drawing/2014/main" id="{89E966FA-D068-6272-8B2E-FF56E66FDF30}"/>
                    </a:ext>
                  </a:extLst>
                </p:cNvPr>
                <p:cNvCxnSpPr/>
                <p:nvPr/>
              </p:nvCxnSpPr>
              <p:spPr>
                <a:xfrm flipH="1">
                  <a:off x="2203923" y="2792968"/>
                  <a:ext cx="441089"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E49BD2-2FA7-E336-2BE4-24BEFD537C36}"/>
                    </a:ext>
                  </a:extLst>
                </p:cNvPr>
                <p:cNvCxnSpPr>
                  <a:endCxn id="35" idx="4"/>
                </p:cNvCxnSpPr>
                <p:nvPr/>
              </p:nvCxnSpPr>
              <p:spPr>
                <a:xfrm>
                  <a:off x="2645011" y="2792968"/>
                  <a:ext cx="397112"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 name="Group 42">
                <a:extLst>
                  <a:ext uri="{FF2B5EF4-FFF2-40B4-BE49-F238E27FC236}">
                    <a16:creationId xmlns:a16="http://schemas.microsoft.com/office/drawing/2014/main" id="{3A165F43-F334-343F-4F47-46B15E38DDF4}"/>
                  </a:ext>
                </a:extLst>
              </p:cNvPr>
              <p:cNvGrpSpPr/>
              <p:nvPr/>
            </p:nvGrpSpPr>
            <p:grpSpPr>
              <a:xfrm rot="10800000">
                <a:off x="6248401" y="2918936"/>
                <a:ext cx="838200" cy="967264"/>
                <a:chOff x="2203923" y="2792968"/>
                <a:chExt cx="838200" cy="967264"/>
              </a:xfrm>
            </p:grpSpPr>
            <p:sp>
              <p:nvSpPr>
                <p:cNvPr id="32" name="Isosceles Triangle 31">
                  <a:extLst>
                    <a:ext uri="{FF2B5EF4-FFF2-40B4-BE49-F238E27FC236}">
                      <a16:creationId xmlns:a16="http://schemas.microsoft.com/office/drawing/2014/main" id="{D3961E62-6B88-5F84-0134-03C19B6F06B4}"/>
                    </a:ext>
                  </a:extLst>
                </p:cNvPr>
                <p:cNvSpPr/>
                <p:nvPr/>
              </p:nvSpPr>
              <p:spPr>
                <a:xfrm>
                  <a:off x="2203923" y="2792968"/>
                  <a:ext cx="838200" cy="9672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cxnSp>
              <p:nvCxnSpPr>
                <p:cNvPr id="33" name="Straight Connector 32">
                  <a:extLst>
                    <a:ext uri="{FF2B5EF4-FFF2-40B4-BE49-F238E27FC236}">
                      <a16:creationId xmlns:a16="http://schemas.microsoft.com/office/drawing/2014/main" id="{5AAE2D3C-DD25-A788-2102-46DC38498F1B}"/>
                    </a:ext>
                  </a:extLst>
                </p:cNvPr>
                <p:cNvCxnSpPr/>
                <p:nvPr/>
              </p:nvCxnSpPr>
              <p:spPr>
                <a:xfrm flipH="1">
                  <a:off x="2203923" y="2792968"/>
                  <a:ext cx="441089"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FEDF90-F172-3119-8B2D-81069A0A3252}"/>
                    </a:ext>
                  </a:extLst>
                </p:cNvPr>
                <p:cNvCxnSpPr>
                  <a:endCxn id="32" idx="4"/>
                </p:cNvCxnSpPr>
                <p:nvPr/>
              </p:nvCxnSpPr>
              <p:spPr>
                <a:xfrm>
                  <a:off x="2645011" y="2792968"/>
                  <a:ext cx="397112"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8" name="Group 46">
                <a:extLst>
                  <a:ext uri="{FF2B5EF4-FFF2-40B4-BE49-F238E27FC236}">
                    <a16:creationId xmlns:a16="http://schemas.microsoft.com/office/drawing/2014/main" id="{5C86E3BA-48DA-F979-7881-5421AC8552D1}"/>
                  </a:ext>
                </a:extLst>
              </p:cNvPr>
              <p:cNvGrpSpPr/>
              <p:nvPr/>
            </p:nvGrpSpPr>
            <p:grpSpPr>
              <a:xfrm rot="5400000">
                <a:off x="4255532" y="926068"/>
                <a:ext cx="838200" cy="967264"/>
                <a:chOff x="2203923" y="2792968"/>
                <a:chExt cx="838200" cy="967264"/>
              </a:xfrm>
            </p:grpSpPr>
            <p:sp>
              <p:nvSpPr>
                <p:cNvPr id="29" name="Isosceles Triangle 28">
                  <a:extLst>
                    <a:ext uri="{FF2B5EF4-FFF2-40B4-BE49-F238E27FC236}">
                      <a16:creationId xmlns:a16="http://schemas.microsoft.com/office/drawing/2014/main" id="{8D7C3244-FCB1-2937-6902-3C07929ECB49}"/>
                    </a:ext>
                  </a:extLst>
                </p:cNvPr>
                <p:cNvSpPr/>
                <p:nvPr/>
              </p:nvSpPr>
              <p:spPr>
                <a:xfrm>
                  <a:off x="2203923" y="2792968"/>
                  <a:ext cx="838200" cy="9672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cxnSp>
              <p:nvCxnSpPr>
                <p:cNvPr id="30" name="Straight Connector 29">
                  <a:extLst>
                    <a:ext uri="{FF2B5EF4-FFF2-40B4-BE49-F238E27FC236}">
                      <a16:creationId xmlns:a16="http://schemas.microsoft.com/office/drawing/2014/main" id="{2F18A5FD-E976-5BB5-2212-5E0AB204D9BA}"/>
                    </a:ext>
                  </a:extLst>
                </p:cNvPr>
                <p:cNvCxnSpPr/>
                <p:nvPr/>
              </p:nvCxnSpPr>
              <p:spPr>
                <a:xfrm flipH="1">
                  <a:off x="2203923" y="2792968"/>
                  <a:ext cx="441089"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C057CA-07A5-FE09-BBDC-64F277970436}"/>
                    </a:ext>
                  </a:extLst>
                </p:cNvPr>
                <p:cNvCxnSpPr>
                  <a:endCxn id="29" idx="4"/>
                </p:cNvCxnSpPr>
                <p:nvPr/>
              </p:nvCxnSpPr>
              <p:spPr>
                <a:xfrm>
                  <a:off x="2645011" y="2792968"/>
                  <a:ext cx="397112" cy="967264"/>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A72D08DD-D8E5-06E2-22D0-A2B8106B9091}"/>
                </a:ext>
              </a:extLst>
            </p:cNvPr>
            <p:cNvSpPr txBox="1"/>
            <p:nvPr/>
          </p:nvSpPr>
          <p:spPr>
            <a:xfrm>
              <a:off x="4800600" y="513123"/>
              <a:ext cx="2781300" cy="367940"/>
            </a:xfrm>
            <a:prstGeom prst="rect">
              <a:avLst/>
            </a:prstGeom>
            <a:noFill/>
          </p:spPr>
          <p:txBody>
            <a:bodyPr wrap="square" rtlCol="0">
              <a:spAutoFit/>
            </a:bodyPr>
            <a:lstStyle/>
            <a:p>
              <a:pPr algn="ctr" defTabSz="856850">
                <a:buClr>
                  <a:srgbClr val="86D1EC"/>
                </a:buClr>
              </a:pPr>
              <a:r>
                <a:rPr lang="en-US" sz="1456" b="1" dirty="0">
                  <a:solidFill>
                    <a:schemeClr val="tx1">
                      <a:lumMod val="85000"/>
                      <a:lumOff val="15000"/>
                    </a:schemeClr>
                  </a:solidFill>
                  <a:latin typeface="Calibri"/>
                </a:rPr>
                <a:t>Outer System Context</a:t>
              </a:r>
            </a:p>
          </p:txBody>
        </p:sp>
        <p:sp>
          <p:nvSpPr>
            <p:cNvPr id="6" name="TextBox 5">
              <a:extLst>
                <a:ext uri="{FF2B5EF4-FFF2-40B4-BE49-F238E27FC236}">
                  <a16:creationId xmlns:a16="http://schemas.microsoft.com/office/drawing/2014/main" id="{299DB49F-4EFC-FDDE-4E17-A446B85737FC}"/>
                </a:ext>
              </a:extLst>
            </p:cNvPr>
            <p:cNvSpPr txBox="1"/>
            <p:nvPr/>
          </p:nvSpPr>
          <p:spPr>
            <a:xfrm>
              <a:off x="4800600" y="939292"/>
              <a:ext cx="2571749" cy="367940"/>
            </a:xfrm>
            <a:prstGeom prst="rect">
              <a:avLst/>
            </a:prstGeom>
            <a:noFill/>
          </p:spPr>
          <p:txBody>
            <a:bodyPr wrap="square" rtlCol="0">
              <a:spAutoFit/>
            </a:bodyPr>
            <a:lstStyle/>
            <a:p>
              <a:pPr algn="ctr" defTabSz="856850">
                <a:buClr>
                  <a:srgbClr val="86D1EC"/>
                </a:buClr>
              </a:pPr>
              <a:r>
                <a:rPr lang="en-US" sz="1456" b="1" dirty="0">
                  <a:solidFill>
                    <a:schemeClr val="tx1">
                      <a:lumMod val="85000"/>
                      <a:lumOff val="15000"/>
                    </a:schemeClr>
                  </a:solidFill>
                  <a:latin typeface="Calibri"/>
                </a:rPr>
                <a:t>Inner Context</a:t>
              </a:r>
            </a:p>
          </p:txBody>
        </p:sp>
        <p:sp>
          <p:nvSpPr>
            <p:cNvPr id="7" name="Curved Left Arrow 38">
              <a:extLst>
                <a:ext uri="{FF2B5EF4-FFF2-40B4-BE49-F238E27FC236}">
                  <a16:creationId xmlns:a16="http://schemas.microsoft.com/office/drawing/2014/main" id="{20A2EAB0-6755-6035-AAEB-91CEB257C528}"/>
                </a:ext>
              </a:extLst>
            </p:cNvPr>
            <p:cNvSpPr/>
            <p:nvPr/>
          </p:nvSpPr>
          <p:spPr>
            <a:xfrm>
              <a:off x="8821016" y="1136202"/>
              <a:ext cx="1542184" cy="5181600"/>
            </a:xfrm>
            <a:prstGeom prst="curvedLef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8" name="Rectangle 7">
              <a:extLst>
                <a:ext uri="{FF2B5EF4-FFF2-40B4-BE49-F238E27FC236}">
                  <a16:creationId xmlns:a16="http://schemas.microsoft.com/office/drawing/2014/main" id="{111C7494-B654-1B91-F488-24239F87CA71}"/>
                </a:ext>
              </a:extLst>
            </p:cNvPr>
            <p:cNvSpPr/>
            <p:nvPr/>
          </p:nvSpPr>
          <p:spPr>
            <a:xfrm rot="5400000">
              <a:off x="7654884" y="3387319"/>
              <a:ext cx="4267200" cy="526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1456" dirty="0">
                  <a:solidFill>
                    <a:schemeClr val="tx1">
                      <a:lumMod val="85000"/>
                      <a:lumOff val="15000"/>
                    </a:schemeClr>
                  </a:solidFill>
                  <a:latin typeface="Calibri"/>
                </a:rPr>
                <a:t>Problem-Solving</a:t>
              </a:r>
            </a:p>
            <a:p>
              <a:pPr algn="ctr" defTabSz="856850">
                <a:buClr>
                  <a:srgbClr val="86D1EC"/>
                </a:buClr>
              </a:pPr>
              <a:r>
                <a:rPr lang="en-US" sz="1456" dirty="0">
                  <a:solidFill>
                    <a:schemeClr val="tx1">
                      <a:lumMod val="85000"/>
                      <a:lumOff val="15000"/>
                    </a:schemeClr>
                  </a:solidFill>
                  <a:latin typeface="Calibri"/>
                </a:rPr>
                <a:t> Orientation</a:t>
              </a:r>
            </a:p>
          </p:txBody>
        </p:sp>
        <p:sp>
          <p:nvSpPr>
            <p:cNvPr id="9" name="Curved Left Arrow 40">
              <a:extLst>
                <a:ext uri="{FF2B5EF4-FFF2-40B4-BE49-F238E27FC236}">
                  <a16:creationId xmlns:a16="http://schemas.microsoft.com/office/drawing/2014/main" id="{3EC6DE07-27D5-D0A1-AE09-7116E633887A}"/>
                </a:ext>
              </a:extLst>
            </p:cNvPr>
            <p:cNvSpPr/>
            <p:nvPr/>
          </p:nvSpPr>
          <p:spPr>
            <a:xfrm rot="10800000">
              <a:off x="1981200" y="1021902"/>
              <a:ext cx="1600199" cy="5181600"/>
            </a:xfrm>
            <a:prstGeom prst="curvedLef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endParaRPr lang="en-US" sz="1456">
                <a:solidFill>
                  <a:srgbClr val="FFFFFF"/>
                </a:solidFill>
                <a:latin typeface="Calibri"/>
              </a:endParaRPr>
            </a:p>
          </p:txBody>
        </p:sp>
        <p:sp>
          <p:nvSpPr>
            <p:cNvPr id="10" name="Rectangle 9">
              <a:extLst>
                <a:ext uri="{FF2B5EF4-FFF2-40B4-BE49-F238E27FC236}">
                  <a16:creationId xmlns:a16="http://schemas.microsoft.com/office/drawing/2014/main" id="{3168A66D-A974-247C-1A58-03D97A5E75C3}"/>
                </a:ext>
              </a:extLst>
            </p:cNvPr>
            <p:cNvSpPr/>
            <p:nvPr/>
          </p:nvSpPr>
          <p:spPr>
            <a:xfrm rot="16200000">
              <a:off x="574716" y="3339091"/>
              <a:ext cx="4267200" cy="526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6850">
                <a:buClr>
                  <a:srgbClr val="86D1EC"/>
                </a:buClr>
              </a:pPr>
              <a:r>
                <a:rPr lang="en-US" sz="1456" dirty="0">
                  <a:solidFill>
                    <a:schemeClr val="tx1">
                      <a:lumMod val="85000"/>
                      <a:lumOff val="15000"/>
                    </a:schemeClr>
                  </a:solidFill>
                  <a:latin typeface="Calibri"/>
                </a:rPr>
                <a:t>Collaboration – Negotiation </a:t>
              </a:r>
            </a:p>
            <a:p>
              <a:pPr algn="ctr" defTabSz="856850">
                <a:buClr>
                  <a:srgbClr val="86D1EC"/>
                </a:buClr>
              </a:pPr>
              <a:r>
                <a:rPr lang="en-US" sz="1456" dirty="0">
                  <a:solidFill>
                    <a:schemeClr val="tx1">
                      <a:lumMod val="85000"/>
                      <a:lumOff val="15000"/>
                    </a:schemeClr>
                  </a:solidFill>
                  <a:latin typeface="Calibri"/>
                </a:rPr>
                <a:t>– Coalescence  </a:t>
              </a:r>
            </a:p>
          </p:txBody>
        </p:sp>
        <p:sp>
          <p:nvSpPr>
            <p:cNvPr id="11" name="Oval 10">
              <a:extLst>
                <a:ext uri="{FF2B5EF4-FFF2-40B4-BE49-F238E27FC236}">
                  <a16:creationId xmlns:a16="http://schemas.microsoft.com/office/drawing/2014/main" id="{EBAB149E-46D8-F104-9711-CDAF17B78EFC}"/>
                </a:ext>
              </a:extLst>
            </p:cNvPr>
            <p:cNvSpPr/>
            <p:nvPr/>
          </p:nvSpPr>
          <p:spPr bwMode="auto">
            <a:xfrm>
              <a:off x="3378135" y="839717"/>
              <a:ext cx="5577840" cy="5577840"/>
            </a:xfrm>
            <a:prstGeom prst="ellipse">
              <a:avLst/>
            </a:prstGeom>
            <a:noFill/>
            <a:ln w="19050" cap="flat" cmpd="sng" algn="ctr">
              <a:solidFill>
                <a:srgbClr val="000000"/>
              </a:solidFill>
              <a:prstDash val="sysDash"/>
              <a:round/>
              <a:headEnd type="stealth" w="lg" len="med"/>
              <a:tailEnd type="stealth" w="lg" len="med"/>
            </a:ln>
            <a:effectLst/>
          </p:spPr>
          <p:txBody>
            <a:bodyPr vert="horz" wrap="square" lIns="73938" tIns="36969" rIns="73938" bIns="36969" numCol="1" rtlCol="0" anchor="t" anchorCtr="0" compatLnSpc="1">
              <a:prstTxWarp prst="textNoShape">
                <a:avLst/>
              </a:prstTxWarp>
            </a:bodyPr>
            <a:lstStyle/>
            <a:p>
              <a:pPr marL="492919" indent="-492919" defTabSz="856850">
                <a:buClr>
                  <a:srgbClr val="86D1EC"/>
                </a:buClr>
                <a:buBlip>
                  <a:blip r:embed="rId4"/>
                </a:buBlip>
              </a:pPr>
              <a:endParaRPr lang="en-US" sz="1456">
                <a:solidFill>
                  <a:srgbClr val="FFFFFF"/>
                </a:solidFill>
                <a:latin typeface="Arial" charset="0"/>
              </a:endParaRPr>
            </a:p>
          </p:txBody>
        </p:sp>
      </p:grpSp>
      <p:sp>
        <p:nvSpPr>
          <p:cNvPr id="42" name="TextBox 41">
            <a:extLst>
              <a:ext uri="{FF2B5EF4-FFF2-40B4-BE49-F238E27FC236}">
                <a16:creationId xmlns:a16="http://schemas.microsoft.com/office/drawing/2014/main" id="{45AD3111-864F-1512-8E8A-FBA11768F1B7}"/>
              </a:ext>
            </a:extLst>
          </p:cNvPr>
          <p:cNvSpPr txBox="1"/>
          <p:nvPr/>
        </p:nvSpPr>
        <p:spPr>
          <a:xfrm>
            <a:off x="356371" y="111697"/>
            <a:ext cx="4421131" cy="954107"/>
          </a:xfrm>
          <a:prstGeom prst="rect">
            <a:avLst/>
          </a:prstGeom>
          <a:noFill/>
        </p:spPr>
        <p:txBody>
          <a:bodyPr wrap="square" rtlCol="0">
            <a:spAutoFit/>
          </a:bodyPr>
          <a:lstStyle/>
          <a:p>
            <a:r>
              <a:rPr lang="en-US" sz="2800" b="1" dirty="0">
                <a:solidFill>
                  <a:schemeClr val="tx1">
                    <a:lumMod val="85000"/>
                    <a:lumOff val="15000"/>
                  </a:schemeClr>
                </a:solidFill>
                <a:latin typeface="+mj-lt"/>
              </a:rPr>
              <a:t>Implementation Science Framework</a:t>
            </a:r>
          </a:p>
        </p:txBody>
      </p:sp>
      <p:sp>
        <p:nvSpPr>
          <p:cNvPr id="43" name="Rectangle 42">
            <a:extLst>
              <a:ext uri="{FF2B5EF4-FFF2-40B4-BE49-F238E27FC236}">
                <a16:creationId xmlns:a16="http://schemas.microsoft.com/office/drawing/2014/main" id="{B72C26AD-2304-FEB1-1D84-82D30CB159EC}"/>
              </a:ext>
            </a:extLst>
          </p:cNvPr>
          <p:cNvSpPr/>
          <p:nvPr/>
        </p:nvSpPr>
        <p:spPr>
          <a:xfrm>
            <a:off x="320510" y="1454812"/>
            <a:ext cx="3643577" cy="46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EPIS as a Linear Process</a:t>
            </a:r>
            <a:endParaRPr lang="en-US" b="1" dirty="0"/>
          </a:p>
        </p:txBody>
      </p:sp>
      <p:sp>
        <p:nvSpPr>
          <p:cNvPr id="44" name="Rectangle 43">
            <a:extLst>
              <a:ext uri="{FF2B5EF4-FFF2-40B4-BE49-F238E27FC236}">
                <a16:creationId xmlns:a16="http://schemas.microsoft.com/office/drawing/2014/main" id="{20197F3A-ACF5-5069-8491-9FAD432D9BAD}"/>
              </a:ext>
            </a:extLst>
          </p:cNvPr>
          <p:cNvSpPr/>
          <p:nvPr/>
        </p:nvSpPr>
        <p:spPr>
          <a:xfrm>
            <a:off x="320510" y="2120529"/>
            <a:ext cx="3643577" cy="789569"/>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2">
                    <a:lumMod val="25000"/>
                  </a:schemeClr>
                </a:solidFill>
              </a:rPr>
              <a:t>E</a:t>
            </a:r>
            <a:r>
              <a:rPr lang="en-US" sz="2400" b="1" dirty="0">
                <a:solidFill>
                  <a:schemeClr val="bg2">
                    <a:lumMod val="25000"/>
                  </a:schemeClr>
                </a:solidFill>
              </a:rPr>
              <a:t>xploration</a:t>
            </a:r>
            <a:r>
              <a:rPr lang="en-US" sz="2400" dirty="0">
                <a:solidFill>
                  <a:schemeClr val="bg2">
                    <a:lumMod val="25000"/>
                  </a:schemeClr>
                </a:solidFill>
              </a:rPr>
              <a:t> Phase</a:t>
            </a:r>
          </a:p>
        </p:txBody>
      </p:sp>
      <p:sp>
        <p:nvSpPr>
          <p:cNvPr id="48" name="Rectangle 47">
            <a:extLst>
              <a:ext uri="{FF2B5EF4-FFF2-40B4-BE49-F238E27FC236}">
                <a16:creationId xmlns:a16="http://schemas.microsoft.com/office/drawing/2014/main" id="{F0B0869E-285F-D157-F691-96D4B8A5E451}"/>
              </a:ext>
            </a:extLst>
          </p:cNvPr>
          <p:cNvSpPr/>
          <p:nvPr/>
        </p:nvSpPr>
        <p:spPr>
          <a:xfrm>
            <a:off x="320510" y="2986980"/>
            <a:ext cx="3643577" cy="789569"/>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2">
                    <a:lumMod val="25000"/>
                  </a:schemeClr>
                </a:solidFill>
              </a:rPr>
              <a:t>P</a:t>
            </a:r>
            <a:r>
              <a:rPr lang="en-US" sz="2400" b="1" dirty="0">
                <a:solidFill>
                  <a:schemeClr val="bg2">
                    <a:lumMod val="25000"/>
                  </a:schemeClr>
                </a:solidFill>
              </a:rPr>
              <a:t>reparation</a:t>
            </a:r>
            <a:r>
              <a:rPr lang="en-US" sz="2400" dirty="0">
                <a:solidFill>
                  <a:schemeClr val="bg2">
                    <a:lumMod val="25000"/>
                  </a:schemeClr>
                </a:solidFill>
              </a:rPr>
              <a:t> Phase</a:t>
            </a:r>
          </a:p>
        </p:txBody>
      </p:sp>
      <p:sp>
        <p:nvSpPr>
          <p:cNvPr id="49" name="Rectangle 48">
            <a:extLst>
              <a:ext uri="{FF2B5EF4-FFF2-40B4-BE49-F238E27FC236}">
                <a16:creationId xmlns:a16="http://schemas.microsoft.com/office/drawing/2014/main" id="{5D5D1914-5AAF-EF29-D6DA-A069B8D46D24}"/>
              </a:ext>
            </a:extLst>
          </p:cNvPr>
          <p:cNvSpPr/>
          <p:nvPr/>
        </p:nvSpPr>
        <p:spPr>
          <a:xfrm>
            <a:off x="320510" y="3863933"/>
            <a:ext cx="3643577" cy="789569"/>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2">
                    <a:lumMod val="25000"/>
                  </a:schemeClr>
                </a:solidFill>
              </a:rPr>
              <a:t>I</a:t>
            </a:r>
            <a:r>
              <a:rPr lang="en-US" sz="2400" b="1" dirty="0">
                <a:solidFill>
                  <a:schemeClr val="bg2">
                    <a:lumMod val="25000"/>
                  </a:schemeClr>
                </a:solidFill>
              </a:rPr>
              <a:t>mplementation</a:t>
            </a:r>
            <a:r>
              <a:rPr lang="en-US" sz="2400" dirty="0">
                <a:solidFill>
                  <a:schemeClr val="bg2">
                    <a:lumMod val="25000"/>
                  </a:schemeClr>
                </a:solidFill>
              </a:rPr>
              <a:t> Phase</a:t>
            </a:r>
          </a:p>
        </p:txBody>
      </p:sp>
      <p:sp>
        <p:nvSpPr>
          <p:cNvPr id="50" name="Rectangle 49">
            <a:extLst>
              <a:ext uri="{FF2B5EF4-FFF2-40B4-BE49-F238E27FC236}">
                <a16:creationId xmlns:a16="http://schemas.microsoft.com/office/drawing/2014/main" id="{E047103B-1027-D9DD-AB8A-0F77561CCE98}"/>
              </a:ext>
            </a:extLst>
          </p:cNvPr>
          <p:cNvSpPr/>
          <p:nvPr/>
        </p:nvSpPr>
        <p:spPr>
          <a:xfrm>
            <a:off x="320510" y="4753016"/>
            <a:ext cx="3643577" cy="789569"/>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2">
                    <a:lumMod val="25000"/>
                  </a:schemeClr>
                </a:solidFill>
              </a:rPr>
              <a:t>S</a:t>
            </a:r>
            <a:r>
              <a:rPr lang="en-US" sz="2400" b="1" dirty="0">
                <a:solidFill>
                  <a:schemeClr val="bg2">
                    <a:lumMod val="25000"/>
                  </a:schemeClr>
                </a:solidFill>
              </a:rPr>
              <a:t>ustainment</a:t>
            </a:r>
            <a:r>
              <a:rPr lang="en-US" sz="2400" dirty="0">
                <a:solidFill>
                  <a:schemeClr val="bg2">
                    <a:lumMod val="25000"/>
                  </a:schemeClr>
                </a:solidFill>
              </a:rPr>
              <a:t> Phase</a:t>
            </a:r>
          </a:p>
        </p:txBody>
      </p:sp>
      <p:pic>
        <p:nvPicPr>
          <p:cNvPr id="46" name="Picture 45" descr="Arrow&#10;&#10;Description automatically generated">
            <a:extLst>
              <a:ext uri="{FF2B5EF4-FFF2-40B4-BE49-F238E27FC236}">
                <a16:creationId xmlns:a16="http://schemas.microsoft.com/office/drawing/2014/main" id="{2D075C8A-7B9D-ABE1-731B-7BAD58353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93376">
            <a:off x="2591015" y="2546108"/>
            <a:ext cx="2732309" cy="2732309"/>
          </a:xfrm>
          <a:prstGeom prst="rect">
            <a:avLst/>
          </a:prstGeom>
        </p:spPr>
      </p:pic>
      <p:sp>
        <p:nvSpPr>
          <p:cNvPr id="52" name="TextBox 51">
            <a:extLst>
              <a:ext uri="{FF2B5EF4-FFF2-40B4-BE49-F238E27FC236}">
                <a16:creationId xmlns:a16="http://schemas.microsoft.com/office/drawing/2014/main" id="{238EE833-69EE-559E-A3FB-28D9AA0B89EC}"/>
              </a:ext>
            </a:extLst>
          </p:cNvPr>
          <p:cNvSpPr txBox="1"/>
          <p:nvPr/>
        </p:nvSpPr>
        <p:spPr>
          <a:xfrm>
            <a:off x="4484078" y="127519"/>
            <a:ext cx="7592642" cy="338554"/>
          </a:xfrm>
          <a:prstGeom prst="rect">
            <a:avLst/>
          </a:prstGeom>
          <a:noFill/>
        </p:spPr>
        <p:txBody>
          <a:bodyPr wrap="square">
            <a:spAutoFit/>
          </a:bodyPr>
          <a:lstStyle/>
          <a:p>
            <a:pPr algn="ctr"/>
            <a:r>
              <a:rPr lang="en-US" sz="1600" b="1" dirty="0"/>
              <a:t>EPIS conceptualized for JJ-TRIALS as a Recursive, Cyclical Process</a:t>
            </a:r>
          </a:p>
        </p:txBody>
      </p:sp>
      <p:sp>
        <p:nvSpPr>
          <p:cNvPr id="51" name="Rectangle 50">
            <a:extLst>
              <a:ext uri="{FF2B5EF4-FFF2-40B4-BE49-F238E27FC236}">
                <a16:creationId xmlns:a16="http://schemas.microsoft.com/office/drawing/2014/main" id="{2B3747B3-7C86-47A0-859F-E71492A131BE}"/>
              </a:ext>
            </a:extLst>
          </p:cNvPr>
          <p:cNvSpPr/>
          <p:nvPr/>
        </p:nvSpPr>
        <p:spPr>
          <a:xfrm>
            <a:off x="8548190" y="6466521"/>
            <a:ext cx="3528530" cy="261610"/>
          </a:xfrm>
          <a:prstGeom prst="rect">
            <a:avLst/>
          </a:prstGeom>
        </p:spPr>
        <p:txBody>
          <a:bodyPr wrap="none">
            <a:spAutoFit/>
          </a:bodyPr>
          <a:lstStyle/>
          <a:p>
            <a:r>
              <a:rPr lang="en-US" sz="1100" dirty="0">
                <a:solidFill>
                  <a:schemeClr val="tx1">
                    <a:lumMod val="75000"/>
                    <a:lumOff val="25000"/>
                  </a:schemeClr>
                </a:solidFill>
              </a:rPr>
              <a:t>(Becan, Bartkowski, … Aarons, 2018, Health and Justice)</a:t>
            </a:r>
          </a:p>
        </p:txBody>
      </p:sp>
    </p:spTree>
    <p:custDataLst>
      <p:tags r:id="rId1"/>
    </p:custDataLst>
    <p:extLst>
      <p:ext uri="{BB962C8B-B14F-4D97-AF65-F5344CB8AC3E}">
        <p14:creationId xmlns:p14="http://schemas.microsoft.com/office/powerpoint/2010/main" val="617029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IH HEAL theme v 2.0">
  <a:themeElements>
    <a:clrScheme name="HEAL 2.0--color blind friendly">
      <a:dk1>
        <a:srgbClr val="08206C"/>
      </a:dk1>
      <a:lt1>
        <a:srgbClr val="FFFFFF"/>
      </a:lt1>
      <a:dk2>
        <a:srgbClr val="4B4B4B"/>
      </a:dk2>
      <a:lt2>
        <a:srgbClr val="DDDDDD"/>
      </a:lt2>
      <a:accent1>
        <a:srgbClr val="532465"/>
      </a:accent1>
      <a:accent2>
        <a:srgbClr val="982469"/>
      </a:accent2>
      <a:accent3>
        <a:srgbClr val="56B4E9"/>
      </a:accent3>
      <a:accent4>
        <a:srgbClr val="FF7D11"/>
      </a:accent4>
      <a:accent5>
        <a:srgbClr val="F0E442"/>
      </a:accent5>
      <a:accent6>
        <a:srgbClr val="008663"/>
      </a:accent6>
      <a:hlink>
        <a:srgbClr val="59A0F7"/>
      </a:hlink>
      <a:folHlink>
        <a:srgbClr val="A65AC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H HEAL theme v 2.0" id="{C93B8F32-A333-402D-BAC4-F60E4A65804E}" vid="{E89A5F2B-FB23-4629-AC87-92969A15953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NIH HEAL theme v 2.0</Template>
  <TotalTime>1170</TotalTime>
  <Words>4934</Words>
  <Application>Microsoft Office PowerPoint</Application>
  <PresentationFormat>Widescreen</PresentationFormat>
  <Paragraphs>543</Paragraphs>
  <Slides>71</Slides>
  <Notes>52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71</vt:i4>
      </vt:variant>
    </vt:vector>
  </HeadingPairs>
  <TitlesOfParts>
    <vt:vector size="88" baseType="lpstr">
      <vt:lpstr>Arial</vt:lpstr>
      <vt:lpstr>Arial Black</vt:lpstr>
      <vt:lpstr>Calibri</vt:lpstr>
      <vt:lpstr>Calibri Light</vt:lpstr>
      <vt:lpstr>Candara</vt:lpstr>
      <vt:lpstr>Courier New</vt:lpstr>
      <vt:lpstr>Lato Black</vt:lpstr>
      <vt:lpstr>MercurySSm-Book-Pro_Web</vt:lpstr>
      <vt:lpstr>System Font Regular</vt:lpstr>
      <vt:lpstr>Times</vt:lpstr>
      <vt:lpstr>Times New Roman</vt:lpstr>
      <vt:lpstr>Wingdings</vt:lpstr>
      <vt:lpstr>NIH HEAL theme v 2.0</vt:lpstr>
      <vt:lpstr>1_Office Theme</vt:lpstr>
      <vt:lpstr>3_Office Theme</vt:lpstr>
      <vt:lpstr>2_Office Theme</vt:lpstr>
      <vt:lpstr>6_Office Theme</vt:lpstr>
      <vt:lpstr>Justice Community Innovation Network (JCOIN): A system level implementation intervention to improve justice-health service linkage </vt:lpstr>
      <vt:lpstr>PowerPoint Presentation</vt:lpstr>
      <vt:lpstr>JCOIN TCU Hub Investigators</vt:lpstr>
      <vt:lpstr>JCOIN TCU Hub Communities: Illinois</vt:lpstr>
      <vt:lpstr>PowerPoint Presentation</vt:lpstr>
      <vt:lpstr>PowerPoint Presentation</vt:lpstr>
      <vt:lpstr>Community Reentry Substance Use Services Cascade  for Individuals Recently Released to Community Supervision</vt:lpstr>
      <vt:lpstr>Benefits of Research Practice Partnerships</vt:lpstr>
      <vt:lpstr>PowerPoint Presentation</vt:lpstr>
      <vt:lpstr>2.5 Years of Interagency Community-Wide Collaborative Intervention</vt:lpstr>
      <vt:lpstr>Clinical Intervention:  Opioid Treatment Linkage Model (O-TLM) </vt:lpstr>
      <vt:lpstr>JCOIN TCU Hub Research Interests</vt:lpstr>
      <vt:lpstr>Justice involved programming at the state and national level: where we have been and where we are going </vt:lpstr>
      <vt:lpstr>Where we have been &amp; where we are going</vt:lpstr>
      <vt:lpstr>PowerPoint Presentation</vt:lpstr>
      <vt:lpstr>Drug Arrests in U.S.: Police Respond</vt:lpstr>
      <vt:lpstr>PowerPoint Presentation</vt:lpstr>
      <vt:lpstr>Arrests for Drug-Law Violations in Illinois(*800+)</vt:lpstr>
      <vt:lpstr>Violent &amp; Property Index Offenses in Illinois(*800+)</vt:lpstr>
      <vt:lpstr>Felony Case Filings in Illinois Courts (*102)</vt:lpstr>
      <vt:lpstr>Percent of Convicted Felons Sentenced to Prison vs Probation in Illinois (*102)</vt:lpstr>
      <vt:lpstr>Adults Under the Custody of the Criminal Justice System</vt:lpstr>
      <vt:lpstr>Total Adults Convicted of a Felony Under Correctional Supervision in Illinois</vt:lpstr>
      <vt:lpstr>Trends in Felony Correctional Populations in Illinois</vt:lpstr>
      <vt:lpstr>97,000 Illinois Adults Under Supervision of Justice System for a Felony, Statewide 2021</vt:lpstr>
      <vt:lpstr>Illinois Adult Prison Population</vt:lpstr>
      <vt:lpstr>The Dynamics of Prison Admissions, Length of Stay and Prison Populations</vt:lpstr>
      <vt:lpstr>Composition of Annual Court Admissions to Illinois’ Prisons </vt:lpstr>
      <vt:lpstr>Composition of End-of-Year Illinois Prison Population </vt:lpstr>
      <vt:lpstr>Percent of Those Exiting Prison Identified as Need of Substance Abuse Treatment at Prison Admission</vt:lpstr>
      <vt:lpstr>Exits from Illinois’ Prisons onto Mandatory Supervised Release (MSR) and the MSR Population</vt:lpstr>
      <vt:lpstr>Illinois Prison Recidivism Rate: Return to Prison within 3 years</vt:lpstr>
      <vt:lpstr>3-Year Post-Release Rearrest Rates Among  Statewide IDOC Exits</vt:lpstr>
      <vt:lpstr>Long-Term Recidivism of Sheridan Correctional Center Participants vs. Comparison Group, 8-Years Post Release (2014)</vt:lpstr>
      <vt:lpstr>Impact of COVID-19 on Post-Prison Treatment Access and Matriculation (Sheridan &amp; SWICC Experiences)</vt:lpstr>
      <vt:lpstr>The Evolution and Impact of Drug Treatment Courts (and Other Treatment Courts)</vt:lpstr>
      <vt:lpstr>From innovation to expectation</vt:lpstr>
      <vt:lpstr>2-Year Recidivism Rates, Prison Exits &amp; Winnebago County Probation Admissions *</vt:lpstr>
      <vt:lpstr>Pretrial Reforms and Their Implications for Substance Abuse Treatment of Justice-Involved Populations</vt:lpstr>
      <vt:lpstr>Number of Admissions to Jail and Number of Pretrial Admissions to Jail</vt:lpstr>
      <vt:lpstr>Average Daily Jail Population and Average Daily Pretrial Jail Population</vt:lpstr>
      <vt:lpstr>Estimate of Pretrial Detention and Supervision Among Pending Felony Cases in Illinois, 2017-2021 Annual Average</vt:lpstr>
      <vt:lpstr>Estimate of Pretrial Detention and Supervision Among Pending Felony Cases, 2017-2021 Annual Average, by Circuit Number</vt:lpstr>
      <vt:lpstr>Conclusions</vt:lpstr>
      <vt:lpstr>  First Responder Deflection Innovation that Reframes the Relationship Among Police, Treatment, and Community      </vt:lpstr>
      <vt:lpstr>Center for Health &amp; Justice (CHJ)</vt:lpstr>
      <vt:lpstr>   Deflection 101</vt:lpstr>
      <vt:lpstr>Variety of Terms for Deflection</vt:lpstr>
      <vt:lpstr>How Deflection Differs from Other Types of Justice Diversion</vt:lpstr>
      <vt:lpstr>Justice System Points of Intervention The justice system can divert many people to treatment and services in the community. </vt:lpstr>
      <vt:lpstr>The 6 PATHWAYS OF DEFLECTION</vt:lpstr>
      <vt:lpstr>Six Pathways of Deflection to Treatment</vt:lpstr>
      <vt:lpstr>Six Pathways of Deflection to Treatment (Cont.)</vt:lpstr>
      <vt:lpstr>PowerPoint Presentation</vt:lpstr>
      <vt:lpstr>DEFLECTION: Benefits Communities – The Evidence*</vt:lpstr>
      <vt:lpstr>DEFLECTION: Benefits Communities – The Evidence*</vt:lpstr>
      <vt:lpstr>DEFLECTION: Benefits Communities</vt:lpstr>
      <vt:lpstr>Critical Elements of Innovative First Responder Deflection Initiatives</vt:lpstr>
      <vt:lpstr>PowerPoint Presentation</vt:lpstr>
      <vt:lpstr>PowerPoint Presentation</vt:lpstr>
      <vt:lpstr>Characteristics of Lead Agency and Community Served by Agency</vt:lpstr>
      <vt:lpstr>Deflection Program Types</vt:lpstr>
      <vt:lpstr>Deflection Program Types</vt:lpstr>
      <vt:lpstr>Deflection Program Partnerships</vt:lpstr>
      <vt:lpstr>Treatment, Services and Recovery</vt:lpstr>
      <vt:lpstr>Funding, Data, Performance Measures, and Evaluations Associated with Deflection</vt:lpstr>
      <vt:lpstr> </vt:lpstr>
      <vt:lpstr> </vt:lpstr>
      <vt:lpstr> </vt:lpstr>
      <vt:lpstr> For more information and to request TTA</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Becan, Jennifr</dc:creator>
  <cp:lastModifiedBy>Dona Howell</cp:lastModifiedBy>
  <cp:revision>80</cp:revision>
  <cp:lastPrinted>2022-11-15T22:10:51Z</cp:lastPrinted>
  <dcterms:created xsi:type="dcterms:W3CDTF">2020-05-07T13:37:24Z</dcterms:created>
  <dcterms:modified xsi:type="dcterms:W3CDTF">2023-02-22T11:20:09Z</dcterms:modified>
</cp:coreProperties>
</file>